
<file path=[Content_Types].xml><?xml version="1.0" encoding="utf-8"?>
<Types xmlns="http://schemas.openxmlformats.org/package/2006/content-types">
  <Default Extension="jpg" ContentType="image/jp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5955" autoAdjust="0"/>
  </p:normalViewPr>
  <p:slideViewPr>
    <p:cSldViewPr>
      <p:cViewPr varScale="1">
        <p:scale>
          <a:sx n="45" d="100"/>
          <a:sy n="45" d="100"/>
        </p:scale>
        <p:origin x="77" y="38"/>
      </p:cViewPr>
      <p:guideLst>
        <p:guide orient="horz" pos="2880"/>
        <p:guide pos="2160"/>
      </p:guideLst>
    </p:cSldViewPr>
  </p:slideViewPr>
  <p:notesTextViewPr>
    <p:cViewPr>
      <p:scale>
        <a:sx n="100" d="100"/>
        <a:sy n="100" d="100"/>
      </p:scale>
      <p:origin x="0" y="-965"/>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A8165164-C980-4A79-BE27-0183B7259E59}" type="datetimeFigureOut">
              <a:rPr lang="en-US" smtClean="0"/>
              <a:t>3/9/2024</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738EAD08-7296-4EB0-B178-A663AA20ECA2}" type="slidenum">
              <a:rPr lang="en-US" smtClean="0"/>
              <a:t>‹#›</a:t>
            </a:fld>
            <a:endParaRPr lang="en-US"/>
          </a:p>
        </p:txBody>
      </p:sp>
    </p:spTree>
    <p:extLst>
      <p:ext uri="{BB962C8B-B14F-4D97-AF65-F5344CB8AC3E}">
        <p14:creationId xmlns:p14="http://schemas.microsoft.com/office/powerpoint/2010/main" val="36327904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8EAD08-7296-4EB0-B178-A663AA20ECA2}" type="slidenum">
              <a:rPr lang="en-US" smtClean="0"/>
              <a:t>1</a:t>
            </a:fld>
            <a:endParaRPr lang="en-US"/>
          </a:p>
        </p:txBody>
      </p:sp>
    </p:spTree>
    <p:extLst>
      <p:ext uri="{BB962C8B-B14F-4D97-AF65-F5344CB8AC3E}">
        <p14:creationId xmlns:p14="http://schemas.microsoft.com/office/powerpoint/2010/main" val="20952566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latin typeface="-apple-system"/>
              </a:rPr>
              <a:t>The contents of this kit will be similar to the CMC aid bag but include additional items appropriate for the more advanced practitioner, including the equipment and medications needed for advanced airway management, rapid sequence induction and intubation, and other equipment specific to the individual provider’s experience and skill set. The specifics of advanced airway management and rapid sequence induction and intubation will be discussed in detail in a later module.</a:t>
            </a:r>
          </a:p>
          <a:p>
            <a:pPr algn="l"/>
            <a:r>
              <a:rPr lang="en-US" b="0" i="0" dirty="0">
                <a:solidFill>
                  <a:srgbClr val="212529"/>
                </a:solidFill>
                <a:effectLst/>
                <a:latin typeface="-apple-system"/>
              </a:rPr>
              <a:t>This review of the content of the various aid bags and kits is not intended to be a comprehensive listing of all equipment but rather highlights the varying equipment requirements of the kits needed to support the respective scopes of care of the different TCCC practitioners. </a:t>
            </a:r>
          </a:p>
          <a:p>
            <a:pPr algn="l"/>
            <a:r>
              <a:rPr lang="en-US" b="0" i="0" dirty="0">
                <a:solidFill>
                  <a:srgbClr val="212529"/>
                </a:solidFill>
                <a:effectLst/>
                <a:latin typeface="-apple-system"/>
              </a:rPr>
              <a:t>You can see from this fairly extensive list of potential equipment and supplies, the size and weight of the aid bag can easily exceed the capacity of any one warfighter, and consideration should be given to cross-leveling equipment and supplies among other members of the unit. For example, additional resuscitation fluids, dressings, etc., can be carried by teammates to make the load more manageable. </a:t>
            </a:r>
          </a:p>
          <a:p>
            <a:endParaRPr lang="en-US" dirty="0"/>
          </a:p>
        </p:txBody>
      </p:sp>
      <p:sp>
        <p:nvSpPr>
          <p:cNvPr id="4" name="Slide Number Placeholder 3"/>
          <p:cNvSpPr>
            <a:spLocks noGrp="1"/>
          </p:cNvSpPr>
          <p:nvPr>
            <p:ph type="sldNum" sz="quarter" idx="5"/>
          </p:nvPr>
        </p:nvSpPr>
        <p:spPr/>
        <p:txBody>
          <a:bodyPr/>
          <a:lstStyle/>
          <a:p>
            <a:fld id="{738EAD08-7296-4EB0-B178-A663AA20ECA2}" type="slidenum">
              <a:rPr lang="en-US" smtClean="0"/>
              <a:t>10</a:t>
            </a:fld>
            <a:endParaRPr lang="en-US"/>
          </a:p>
        </p:txBody>
      </p:sp>
    </p:spTree>
    <p:extLst>
      <p:ext uri="{BB962C8B-B14F-4D97-AF65-F5344CB8AC3E}">
        <p14:creationId xmlns:p14="http://schemas.microsoft.com/office/powerpoint/2010/main" val="18144421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latin typeface="-apple-system"/>
              </a:rPr>
              <a:t>Throughout this course, you will be learning about the details of most of this equipment. Identifying which items have CoTCCC-recommended options, specific information about the actual materials, and describing how they are used is part of each course module. But an introduction to key equipment items might help set the stage.</a:t>
            </a:r>
          </a:p>
          <a:p>
            <a:pPr algn="l"/>
            <a:r>
              <a:rPr lang="en-US" b="0" i="0" dirty="0">
                <a:solidFill>
                  <a:srgbClr val="212529"/>
                </a:solidFill>
                <a:effectLst/>
                <a:latin typeface="-apple-system"/>
              </a:rPr>
              <a:t>The MARCH PAWS concept offers an organized approach to familiarizing you with basic TCCC equipment. We won’t be going over how the kits are organized or packed, but a general concept that has been highlighted by medics with deployment experience is to organize the equipment in such a way that items needed early in a casualty treatment scenario are very accessible. Grouping items that are likely to be used together into smaller packages within the main kit (like IV start kits with the IV fluids) helps increase efficiencies and probably improves casualty outcomes. </a:t>
            </a:r>
          </a:p>
          <a:p>
            <a:br>
              <a:rPr lang="en-US" dirty="0"/>
            </a:br>
            <a:endParaRPr lang="en-US" dirty="0"/>
          </a:p>
        </p:txBody>
      </p:sp>
      <p:sp>
        <p:nvSpPr>
          <p:cNvPr id="4" name="Slide Number Placeholder 3"/>
          <p:cNvSpPr>
            <a:spLocks noGrp="1"/>
          </p:cNvSpPr>
          <p:nvPr>
            <p:ph type="sldNum" sz="quarter" idx="5"/>
          </p:nvPr>
        </p:nvSpPr>
        <p:spPr/>
        <p:txBody>
          <a:bodyPr/>
          <a:lstStyle/>
          <a:p>
            <a:fld id="{738EAD08-7296-4EB0-B178-A663AA20ECA2}" type="slidenum">
              <a:rPr lang="en-US" smtClean="0"/>
              <a:t>11</a:t>
            </a:fld>
            <a:endParaRPr lang="en-US"/>
          </a:p>
        </p:txBody>
      </p:sp>
    </p:spTree>
    <p:extLst>
      <p:ext uri="{BB962C8B-B14F-4D97-AF65-F5344CB8AC3E}">
        <p14:creationId xmlns:p14="http://schemas.microsoft.com/office/powerpoint/2010/main" val="9732406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latin typeface="-apple-system"/>
              </a:rPr>
              <a:t>Lessons learned in previous conflicts remain true; hemorrhage is the number one killer in combat.  </a:t>
            </a:r>
          </a:p>
          <a:p>
            <a:pPr algn="l"/>
            <a:r>
              <a:rPr lang="en-US" b="0" i="0" dirty="0">
                <a:solidFill>
                  <a:srgbClr val="212529"/>
                </a:solidFill>
                <a:effectLst/>
                <a:latin typeface="-apple-system"/>
              </a:rPr>
              <a:t>With massive hemorrhage accounting for the largest number of preventable deaths on the battlefield, the equipment to support bleeding control is found in almost all kits. Key items are highlighted here.</a:t>
            </a:r>
          </a:p>
          <a:p>
            <a:pPr algn="l"/>
            <a:r>
              <a:rPr lang="en-US" b="0" i="0" dirty="0">
                <a:solidFill>
                  <a:srgbClr val="212529"/>
                </a:solidFill>
                <a:effectLst/>
                <a:latin typeface="-apple-system"/>
              </a:rPr>
              <a:t>CoTCCC-recommended tourniquets are used to control massive or severe hemorrhage (bleeding) of an extremity (arms and legs). This is the most important lifesaving item in the JFAK and should be kept easily accessible and ready for use. </a:t>
            </a:r>
          </a:p>
          <a:p>
            <a:pPr algn="l"/>
            <a:r>
              <a:rPr lang="en-US" b="0" i="0" dirty="0">
                <a:solidFill>
                  <a:srgbClr val="212529"/>
                </a:solidFill>
                <a:effectLst/>
                <a:latin typeface="-apple-system"/>
              </a:rPr>
              <a:t>CoTCCC-recommended hemostatic dressings are called for when severe bleeding is observed from a wound in an area where a tourniquet cannot be used (groin, neck, axillary wounds) or when a wound is not severe enough to warrant a tourniquet. </a:t>
            </a:r>
          </a:p>
          <a:p>
            <a:pPr algn="l"/>
            <a:r>
              <a:rPr lang="en-US" b="0" i="0" dirty="0">
                <a:solidFill>
                  <a:srgbClr val="212529"/>
                </a:solidFill>
                <a:effectLst/>
                <a:latin typeface="-apple-system"/>
              </a:rPr>
              <a:t>Emergency bandages or trauma dressings are elastic bandages that can be used alone or along with other forms of hemorrhage control (like hemostatic dressings) to enhance effectiveness in controlling bleeding by providing pressure to the wound.</a:t>
            </a:r>
          </a:p>
          <a:p>
            <a:endParaRPr lang="en-US" dirty="0"/>
          </a:p>
        </p:txBody>
      </p:sp>
      <p:sp>
        <p:nvSpPr>
          <p:cNvPr id="4" name="Slide Number Placeholder 3"/>
          <p:cNvSpPr>
            <a:spLocks noGrp="1"/>
          </p:cNvSpPr>
          <p:nvPr>
            <p:ph type="sldNum" sz="quarter" idx="5"/>
          </p:nvPr>
        </p:nvSpPr>
        <p:spPr/>
        <p:txBody>
          <a:bodyPr/>
          <a:lstStyle/>
          <a:p>
            <a:fld id="{738EAD08-7296-4EB0-B178-A663AA20ECA2}" type="slidenum">
              <a:rPr lang="en-US" smtClean="0"/>
              <a:t>12</a:t>
            </a:fld>
            <a:endParaRPr lang="en-US"/>
          </a:p>
        </p:txBody>
      </p:sp>
    </p:spTree>
    <p:extLst>
      <p:ext uri="{BB962C8B-B14F-4D97-AF65-F5344CB8AC3E}">
        <p14:creationId xmlns:p14="http://schemas.microsoft.com/office/powerpoint/2010/main" val="9371752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529"/>
                </a:solidFill>
                <a:effectLst/>
                <a:latin typeface="-apple-system"/>
              </a:rPr>
              <a:t>For areas where you cannot place a tourniquet, such as the armpit or groin, a junctional tourniquet should be used. Injectable hemostatic agents are products that stop internal bleeding using nonabsorbable hemostatic sponges that expand and assist in bleeding control. The wound closure device seals the edges of a wound closed to mitigate further blood loss until the wound can be surgically repaired.</a:t>
            </a:r>
            <a:endParaRPr lang="en-US" dirty="0"/>
          </a:p>
        </p:txBody>
      </p:sp>
      <p:sp>
        <p:nvSpPr>
          <p:cNvPr id="4" name="Slide Number Placeholder 3"/>
          <p:cNvSpPr>
            <a:spLocks noGrp="1"/>
          </p:cNvSpPr>
          <p:nvPr>
            <p:ph type="sldNum" sz="quarter" idx="5"/>
          </p:nvPr>
        </p:nvSpPr>
        <p:spPr/>
        <p:txBody>
          <a:bodyPr/>
          <a:lstStyle/>
          <a:p>
            <a:fld id="{738EAD08-7296-4EB0-B178-A663AA20ECA2}" type="slidenum">
              <a:rPr lang="en-US" smtClean="0"/>
              <a:t>13</a:t>
            </a:fld>
            <a:endParaRPr lang="en-US"/>
          </a:p>
        </p:txBody>
      </p:sp>
    </p:spTree>
    <p:extLst>
      <p:ext uri="{BB962C8B-B14F-4D97-AF65-F5344CB8AC3E}">
        <p14:creationId xmlns:p14="http://schemas.microsoft.com/office/powerpoint/2010/main" val="40875176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latin typeface="-apple-system"/>
              </a:rPr>
              <a:t>You may encounter several airway adjuncts in your equipment kits. At all kit levels, you are likely to find nasopharyngeal airways with lubricants used to keep the airway open by preventing the tongue from occluding the airway.</a:t>
            </a:r>
          </a:p>
          <a:p>
            <a:pPr algn="l"/>
            <a:r>
              <a:rPr lang="en-US" b="0" i="0" dirty="0">
                <a:solidFill>
                  <a:srgbClr val="212529"/>
                </a:solidFill>
                <a:effectLst/>
                <a:latin typeface="-apple-system"/>
              </a:rPr>
              <a:t>With higher-level kits, you may find bag valve masks (BVM), as well as more invasive airway adjuncts like extraglottic airways and cricothyroidotomy kits. These products establish an advanced airway without the use of intubation equipment.  Some of the extraglottic products used are the i-gel®, Combitube, LMA, and King LT. </a:t>
            </a:r>
          </a:p>
          <a:p>
            <a:pPr algn="l"/>
            <a:r>
              <a:rPr lang="en-US" b="0" i="0" dirty="0">
                <a:solidFill>
                  <a:srgbClr val="212529"/>
                </a:solidFill>
                <a:effectLst/>
                <a:latin typeface="-apple-system"/>
              </a:rPr>
              <a:t>With the CPP kits, you may find the equipment needed to perform a definitive airway with endotracheal intubation, which will all be covered in the airway module. Surgical cricothyroidotomy kits can provide a surgical airway to a patient by creating a surgical opening in the cricothyroid membrane between the larynx and the cricoid cartilage. This should be a </a:t>
            </a:r>
            <a:r>
              <a:rPr lang="en-US" b="1" i="0" dirty="0">
                <a:solidFill>
                  <a:srgbClr val="212529"/>
                </a:solidFill>
                <a:effectLst/>
                <a:latin typeface="-apple-system"/>
              </a:rPr>
              <a:t>LAST RESORT</a:t>
            </a:r>
            <a:r>
              <a:rPr lang="en-US" b="0" i="0" dirty="0">
                <a:solidFill>
                  <a:srgbClr val="212529"/>
                </a:solidFill>
                <a:effectLst/>
                <a:latin typeface="-apple-system"/>
              </a:rPr>
              <a:t> procedure.</a:t>
            </a:r>
          </a:p>
          <a:p>
            <a:endParaRPr lang="en-US" dirty="0"/>
          </a:p>
        </p:txBody>
      </p:sp>
      <p:sp>
        <p:nvSpPr>
          <p:cNvPr id="4" name="Slide Number Placeholder 3"/>
          <p:cNvSpPr>
            <a:spLocks noGrp="1"/>
          </p:cNvSpPr>
          <p:nvPr>
            <p:ph type="sldNum" sz="quarter" idx="5"/>
          </p:nvPr>
        </p:nvSpPr>
        <p:spPr/>
        <p:txBody>
          <a:bodyPr/>
          <a:lstStyle/>
          <a:p>
            <a:fld id="{738EAD08-7296-4EB0-B178-A663AA20ECA2}" type="slidenum">
              <a:rPr lang="en-US" smtClean="0"/>
              <a:t>14</a:t>
            </a:fld>
            <a:endParaRPr lang="en-US"/>
          </a:p>
        </p:txBody>
      </p:sp>
    </p:spTree>
    <p:extLst>
      <p:ext uri="{BB962C8B-B14F-4D97-AF65-F5344CB8AC3E}">
        <p14:creationId xmlns:p14="http://schemas.microsoft.com/office/powerpoint/2010/main" val="2331387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latin typeface="-apple-system"/>
              </a:rPr>
              <a:t>If the casualty requires artificial respirations, the BVM should be used. With or without oxygen, the BVM can be added to a medical kit in a compact state; check for any degrading of the BVM material before deployment.</a:t>
            </a:r>
          </a:p>
          <a:p>
            <a:pPr algn="l"/>
            <a:r>
              <a:rPr lang="en-US" b="0" i="0" dirty="0">
                <a:solidFill>
                  <a:srgbClr val="212529"/>
                </a:solidFill>
                <a:effectLst/>
                <a:latin typeface="-apple-system"/>
              </a:rPr>
              <a:t>You will find two other items to support respiration issues in most equipment sets: chest seals and needles for needle compressions. Chest seals, preferably vented, provide a self-adhering seal used for treating penetrating chest wounds. Although often referred to as a needle, the piece of equipment used to treat tension pneumothorax is actually a catheter-over-needle device, allowing the needle to be removed and the catheter to remain in place after use.</a:t>
            </a:r>
          </a:p>
          <a:p>
            <a:endParaRPr lang="en-US" dirty="0"/>
          </a:p>
        </p:txBody>
      </p:sp>
      <p:sp>
        <p:nvSpPr>
          <p:cNvPr id="4" name="Slide Number Placeholder 3"/>
          <p:cNvSpPr>
            <a:spLocks noGrp="1"/>
          </p:cNvSpPr>
          <p:nvPr>
            <p:ph type="sldNum" sz="quarter" idx="5"/>
          </p:nvPr>
        </p:nvSpPr>
        <p:spPr/>
        <p:txBody>
          <a:bodyPr/>
          <a:lstStyle/>
          <a:p>
            <a:fld id="{738EAD08-7296-4EB0-B178-A663AA20ECA2}" type="slidenum">
              <a:rPr lang="en-US" smtClean="0"/>
              <a:t>15</a:t>
            </a:fld>
            <a:endParaRPr lang="en-US"/>
          </a:p>
        </p:txBody>
      </p:sp>
    </p:spTree>
    <p:extLst>
      <p:ext uri="{BB962C8B-B14F-4D97-AF65-F5344CB8AC3E}">
        <p14:creationId xmlns:p14="http://schemas.microsoft.com/office/powerpoint/2010/main" val="29729931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latin typeface="-apple-system"/>
              </a:rPr>
              <a:t>Most of the equipment to support circulation and shock issues is found in the CMC and CPP kits, as opposed to the other kit levels. Replacing lost blood from hemorrhage requires access to administer resuscitation fluids/blood products. One common approach is intravenously, which requires several supplies – catheters, the equipment to start an IV, and a saline lock or IV tubing. Also, intraosseous access can provide a quick and reliable source of access to give medications, blood, or resuscitation fluids, and can be established at sternal, humeral, or tibial sites.   </a:t>
            </a:r>
          </a:p>
          <a:p>
            <a:pPr algn="l"/>
            <a:r>
              <a:rPr lang="en-US" b="0" i="0" dirty="0">
                <a:solidFill>
                  <a:srgbClr val="212529"/>
                </a:solidFill>
                <a:effectLst/>
                <a:latin typeface="-apple-system"/>
              </a:rPr>
              <a:t>Once access is established, blood products and/or fluids need to be given. Depending on the situation, your equipment will include those supplies, or you may need other equipment to draw blood from unit members serving as a walking blood bank.</a:t>
            </a:r>
          </a:p>
        </p:txBody>
      </p:sp>
      <p:sp>
        <p:nvSpPr>
          <p:cNvPr id="4" name="Slide Number Placeholder 3"/>
          <p:cNvSpPr>
            <a:spLocks noGrp="1"/>
          </p:cNvSpPr>
          <p:nvPr>
            <p:ph type="sldNum" sz="quarter" idx="5"/>
          </p:nvPr>
        </p:nvSpPr>
        <p:spPr/>
        <p:txBody>
          <a:bodyPr/>
          <a:lstStyle/>
          <a:p>
            <a:fld id="{738EAD08-7296-4EB0-B178-A663AA20ECA2}" type="slidenum">
              <a:rPr lang="en-US" smtClean="0"/>
              <a:t>16</a:t>
            </a:fld>
            <a:endParaRPr lang="en-US"/>
          </a:p>
        </p:txBody>
      </p:sp>
    </p:spTree>
    <p:extLst>
      <p:ext uri="{BB962C8B-B14F-4D97-AF65-F5344CB8AC3E}">
        <p14:creationId xmlns:p14="http://schemas.microsoft.com/office/powerpoint/2010/main" val="26374571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latin typeface="-apple-system"/>
              </a:rPr>
              <a:t>If you are drawing blood from within the deployed forces, the EldonCard™ is a blood test kit that is transportable, compact, and easy to use. The test does not require refrigeration but does require clean drinking water. The kits are available for individual use, while a military kit can be used for larger groups.  </a:t>
            </a:r>
          </a:p>
          <a:p>
            <a:pPr algn="l"/>
            <a:r>
              <a:rPr lang="en-US" b="0" i="0" dirty="0">
                <a:solidFill>
                  <a:srgbClr val="212529"/>
                </a:solidFill>
                <a:effectLst/>
                <a:latin typeface="-apple-system"/>
              </a:rPr>
              <a:t>To prevent and/or help treat shock from internal hemorrhage, you may need to apply a pelvic compression device.</a:t>
            </a:r>
          </a:p>
          <a:p>
            <a:pPr algn="l"/>
            <a:r>
              <a:rPr lang="en-US" b="0" i="0" dirty="0">
                <a:solidFill>
                  <a:srgbClr val="212529"/>
                </a:solidFill>
                <a:effectLst/>
                <a:latin typeface="-apple-system"/>
              </a:rPr>
              <a:t>And to help support clotting and reduce bleeding risk, you should have tranexamic acid (TXA) available.</a:t>
            </a:r>
          </a:p>
          <a:p>
            <a:endParaRPr lang="en-US" dirty="0"/>
          </a:p>
        </p:txBody>
      </p:sp>
      <p:sp>
        <p:nvSpPr>
          <p:cNvPr id="4" name="Slide Number Placeholder 3"/>
          <p:cNvSpPr>
            <a:spLocks noGrp="1"/>
          </p:cNvSpPr>
          <p:nvPr>
            <p:ph type="sldNum" sz="quarter" idx="5"/>
          </p:nvPr>
        </p:nvSpPr>
        <p:spPr/>
        <p:txBody>
          <a:bodyPr/>
          <a:lstStyle/>
          <a:p>
            <a:fld id="{738EAD08-7296-4EB0-B178-A663AA20ECA2}" type="slidenum">
              <a:rPr lang="en-US" smtClean="0"/>
              <a:t>17</a:t>
            </a:fld>
            <a:endParaRPr lang="en-US"/>
          </a:p>
        </p:txBody>
      </p:sp>
    </p:spTree>
    <p:extLst>
      <p:ext uri="{BB962C8B-B14F-4D97-AF65-F5344CB8AC3E}">
        <p14:creationId xmlns:p14="http://schemas.microsoft.com/office/powerpoint/2010/main" val="28287563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latin typeface="-apple-system"/>
              </a:rPr>
              <a:t>At the CLS, CMC, and CPP kit levels, you should find hypothermia prevention equipment. These may be hypothermia prevention kits (which provide active prevention) and/or various types of blankets (which are a passive form of preventing hypothermia).</a:t>
            </a:r>
          </a:p>
          <a:p>
            <a:pPr algn="l"/>
            <a:r>
              <a:rPr lang="en-US" b="0" i="0" dirty="0">
                <a:solidFill>
                  <a:srgbClr val="212529"/>
                </a:solidFill>
                <a:effectLst/>
                <a:latin typeface="-apple-system"/>
              </a:rPr>
              <a:t>Although there are no materials that specifically address head injury treatment, the AVPU assessment can be documented on the DD Form 1380.  The CMC and CPP kits will include military acute concussion evaluation forms, called the MACE 2, which uses evidence-based guidelines for evaluating a traumatic brain injury.</a:t>
            </a:r>
          </a:p>
          <a:p>
            <a:endParaRPr lang="en-US" dirty="0"/>
          </a:p>
        </p:txBody>
      </p:sp>
      <p:sp>
        <p:nvSpPr>
          <p:cNvPr id="4" name="Slide Number Placeholder 3"/>
          <p:cNvSpPr>
            <a:spLocks noGrp="1"/>
          </p:cNvSpPr>
          <p:nvPr>
            <p:ph type="sldNum" sz="quarter" idx="5"/>
          </p:nvPr>
        </p:nvSpPr>
        <p:spPr/>
        <p:txBody>
          <a:bodyPr/>
          <a:lstStyle/>
          <a:p>
            <a:fld id="{738EAD08-7296-4EB0-B178-A663AA20ECA2}" type="slidenum">
              <a:rPr lang="en-US" smtClean="0"/>
              <a:t>18</a:t>
            </a:fld>
            <a:endParaRPr lang="en-US"/>
          </a:p>
        </p:txBody>
      </p:sp>
    </p:spTree>
    <p:extLst>
      <p:ext uri="{BB962C8B-B14F-4D97-AF65-F5344CB8AC3E}">
        <p14:creationId xmlns:p14="http://schemas.microsoft.com/office/powerpoint/2010/main" val="14836041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latin typeface="-apple-system"/>
              </a:rPr>
              <a:t>The Combat Wound Medication Pack, or CWMP, is a prepackaged medication packet with drugs and dosages specifically chosen for use in combat casualty care and contains drugs for mild to moderate pain (meloxicam and acetaminophen) and an antibiotic specific for penetrating wounds (moxifloxacin). The CMC kits bring additional medications that support the management of pain that isn’t controlled by the CWMP and IV antibiotics that are used if the time and situation allow.</a:t>
            </a:r>
          </a:p>
          <a:p>
            <a:pPr algn="l"/>
            <a:r>
              <a:rPr lang="en-US" b="0" i="0" dirty="0">
                <a:solidFill>
                  <a:srgbClr val="212529"/>
                </a:solidFill>
                <a:effectLst/>
                <a:latin typeface="-apple-system"/>
              </a:rPr>
              <a:t>There are multiple types of pain medications that allow for administration by mouth, intranasally, or by IV or IO access.  Additionally, the CPP kits may contain medications needed to support rapid sequence induction and intubation for advanced airway management.</a:t>
            </a:r>
          </a:p>
          <a:p>
            <a:endParaRPr lang="en-US" dirty="0"/>
          </a:p>
        </p:txBody>
      </p:sp>
      <p:sp>
        <p:nvSpPr>
          <p:cNvPr id="4" name="Slide Number Placeholder 3"/>
          <p:cNvSpPr>
            <a:spLocks noGrp="1"/>
          </p:cNvSpPr>
          <p:nvPr>
            <p:ph type="sldNum" sz="quarter" idx="5"/>
          </p:nvPr>
        </p:nvSpPr>
        <p:spPr/>
        <p:txBody>
          <a:bodyPr/>
          <a:lstStyle/>
          <a:p>
            <a:fld id="{738EAD08-7296-4EB0-B178-A663AA20ECA2}" type="slidenum">
              <a:rPr lang="en-US" smtClean="0"/>
              <a:t>19</a:t>
            </a:fld>
            <a:endParaRPr lang="en-US"/>
          </a:p>
        </p:txBody>
      </p:sp>
    </p:spTree>
    <p:extLst>
      <p:ext uri="{BB962C8B-B14F-4D97-AF65-F5344CB8AC3E}">
        <p14:creationId xmlns:p14="http://schemas.microsoft.com/office/powerpoint/2010/main" val="1455393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latin typeface="-apple-system"/>
              </a:rPr>
              <a:t>Tactical Combat Casualty Care is broken up into four roles of care. As a Combat Paramedic/Provider, you are the first medical provider to care for the casualty and initiate more advanced treatments in the continuum of prehospital care.</a:t>
            </a:r>
          </a:p>
          <a:p>
            <a:pPr algn="l"/>
            <a:r>
              <a:rPr lang="en-US" b="0" i="0" dirty="0">
                <a:solidFill>
                  <a:srgbClr val="212529"/>
                </a:solidFill>
                <a:effectLst/>
                <a:latin typeface="-apple-system"/>
              </a:rPr>
              <a:t>It is important to understand the roles and responsibilities of the nonmedical personnel (All Service Members and Combat Lifesavers) and other medical personnel (Combat Medics/Corpsmen) who may be assessing, providing care/assisting in the treatment of casualties in the prehospital environment.  They carry medical equipment appropriate to their respective skill levels and training as well.</a:t>
            </a:r>
          </a:p>
          <a:p>
            <a:endParaRPr lang="en-US" dirty="0"/>
          </a:p>
        </p:txBody>
      </p:sp>
      <p:sp>
        <p:nvSpPr>
          <p:cNvPr id="4" name="Slide Number Placeholder 3"/>
          <p:cNvSpPr>
            <a:spLocks noGrp="1"/>
          </p:cNvSpPr>
          <p:nvPr>
            <p:ph type="sldNum" sz="quarter" idx="5"/>
          </p:nvPr>
        </p:nvSpPr>
        <p:spPr/>
        <p:txBody>
          <a:bodyPr/>
          <a:lstStyle/>
          <a:p>
            <a:fld id="{738EAD08-7296-4EB0-B178-A663AA20ECA2}" type="slidenum">
              <a:rPr lang="en-US" smtClean="0"/>
              <a:t>2</a:t>
            </a:fld>
            <a:endParaRPr lang="en-US"/>
          </a:p>
        </p:txBody>
      </p:sp>
    </p:spTree>
    <p:extLst>
      <p:ext uri="{BB962C8B-B14F-4D97-AF65-F5344CB8AC3E}">
        <p14:creationId xmlns:p14="http://schemas.microsoft.com/office/powerpoint/2010/main" val="21437365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latin typeface="-apple-system"/>
              </a:rPr>
              <a:t>Life-threatening wounds will have already been addressed using the equipment we’ve just talked about, but there are often other wounds to consider, like eye injuries, burns, or minor lacerations. Many of the kits contain compressed gauze or gauze rolls that are used to stop minor bleeding, cover wounds/burns, pack wounds, act as bulky material for pressure dressings, or pad pressure points in splinting. Also, the elastic bandages previously mentioned can be used to hold dressings or splints in place or can be applied more tightly to apply localized pressure on a wound. Eye injuries are a common and unique injury, and for that reason, rigid eye shields, plastic, or metallic domed-shaped stiff shells provide protection of eye injuries without applying pressure to the eye and causing further damage.</a:t>
            </a:r>
          </a:p>
          <a:p>
            <a:br>
              <a:rPr lang="en-US" dirty="0"/>
            </a:br>
            <a:endParaRPr lang="en-US" dirty="0"/>
          </a:p>
        </p:txBody>
      </p:sp>
      <p:sp>
        <p:nvSpPr>
          <p:cNvPr id="4" name="Slide Number Placeholder 3"/>
          <p:cNvSpPr>
            <a:spLocks noGrp="1"/>
          </p:cNvSpPr>
          <p:nvPr>
            <p:ph type="sldNum" sz="quarter" idx="5"/>
          </p:nvPr>
        </p:nvSpPr>
        <p:spPr/>
        <p:txBody>
          <a:bodyPr/>
          <a:lstStyle/>
          <a:p>
            <a:fld id="{738EAD08-7296-4EB0-B178-A663AA20ECA2}" type="slidenum">
              <a:rPr lang="en-US" smtClean="0"/>
              <a:t>20</a:t>
            </a:fld>
            <a:endParaRPr lang="en-US"/>
          </a:p>
        </p:txBody>
      </p:sp>
    </p:spTree>
    <p:extLst>
      <p:ext uri="{BB962C8B-B14F-4D97-AF65-F5344CB8AC3E}">
        <p14:creationId xmlns:p14="http://schemas.microsoft.com/office/powerpoint/2010/main" val="27839808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latin typeface="-apple-system"/>
              </a:rPr>
              <a:t>Broken bones are a common injury, and both CLS, CMC, and CPP kits usually have equipment to splint those fractures. Malleable splints can be shaped to fit the needs of various fractures; however, they must be adequately bent to function properly. Cravats can be used to secure a splint or to create a sling or a swath. Femur fractures, or long bone fractures, can sometimes compromise the lower leg unless traction is applied during the splinting process, and some kits will come with traction splints to support that requirement.</a:t>
            </a:r>
          </a:p>
          <a:p>
            <a:br>
              <a:rPr lang="en-US" dirty="0"/>
            </a:br>
            <a:endParaRPr lang="en-US" dirty="0"/>
          </a:p>
        </p:txBody>
      </p:sp>
      <p:sp>
        <p:nvSpPr>
          <p:cNvPr id="4" name="Slide Number Placeholder 3"/>
          <p:cNvSpPr>
            <a:spLocks noGrp="1"/>
          </p:cNvSpPr>
          <p:nvPr>
            <p:ph type="sldNum" sz="quarter" idx="5"/>
          </p:nvPr>
        </p:nvSpPr>
        <p:spPr/>
        <p:txBody>
          <a:bodyPr/>
          <a:lstStyle/>
          <a:p>
            <a:fld id="{738EAD08-7296-4EB0-B178-A663AA20ECA2}" type="slidenum">
              <a:rPr lang="en-US" smtClean="0"/>
              <a:t>21</a:t>
            </a:fld>
            <a:endParaRPr lang="en-US"/>
          </a:p>
        </p:txBody>
      </p:sp>
    </p:spTree>
    <p:extLst>
      <p:ext uri="{BB962C8B-B14F-4D97-AF65-F5344CB8AC3E}">
        <p14:creationId xmlns:p14="http://schemas.microsoft.com/office/powerpoint/2010/main" val="15557804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latin typeface="-apple-system"/>
              </a:rPr>
              <a:t>Proper documentation is the responsibility of all who render care, including Combat Lifesavers, Combat Medics and Corpsmen, and Combat Paramedics and Providers. The DD Form 1380 TCCC card is the DoD-approved form for official casualty care documentation of all findings and treatment (as outlined by the TCCC Guidelines) and must be completed on every casualty before handoff to another provider and/or evacuation to a medical treatment facility. It should be in each Service member’s JFAK, preferably with the demographic information filled out in advance, but extra copies should be found in CLS, CMC, and CPP kits, too. </a:t>
            </a:r>
          </a:p>
          <a:p>
            <a:pPr algn="l"/>
            <a:r>
              <a:rPr lang="en-US" b="0" i="0" dirty="0">
                <a:solidFill>
                  <a:srgbClr val="212529"/>
                </a:solidFill>
                <a:effectLst/>
                <a:latin typeface="-apple-system"/>
              </a:rPr>
              <a:t>Although the MEDEVAC Request card is not a standard part of the Army CLS, Combat Medic Aid bag, or CPP kits, some kits may also include a MEDEVAC request form or a blank template to assist in preparing and sending a MEDEVAC request. This is often dictated by unit procedures and based on the mission.</a:t>
            </a:r>
          </a:p>
          <a:p>
            <a:endParaRPr lang="en-US" dirty="0"/>
          </a:p>
        </p:txBody>
      </p:sp>
      <p:sp>
        <p:nvSpPr>
          <p:cNvPr id="4" name="Slide Number Placeholder 3"/>
          <p:cNvSpPr>
            <a:spLocks noGrp="1"/>
          </p:cNvSpPr>
          <p:nvPr>
            <p:ph type="sldNum" sz="quarter" idx="5"/>
          </p:nvPr>
        </p:nvSpPr>
        <p:spPr/>
        <p:txBody>
          <a:bodyPr/>
          <a:lstStyle/>
          <a:p>
            <a:fld id="{738EAD08-7296-4EB0-B178-A663AA20ECA2}" type="slidenum">
              <a:rPr lang="en-US" smtClean="0"/>
              <a:t>22</a:t>
            </a:fld>
            <a:endParaRPr lang="en-US"/>
          </a:p>
        </p:txBody>
      </p:sp>
    </p:spTree>
    <p:extLst>
      <p:ext uri="{BB962C8B-B14F-4D97-AF65-F5344CB8AC3E}">
        <p14:creationId xmlns:p14="http://schemas.microsoft.com/office/powerpoint/2010/main" val="12789295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8EAD08-7296-4EB0-B178-A663AA20ECA2}" type="slidenum">
              <a:rPr lang="en-US" smtClean="0"/>
              <a:t>23</a:t>
            </a:fld>
            <a:endParaRPr lang="en-US"/>
          </a:p>
        </p:txBody>
      </p:sp>
    </p:spTree>
    <p:extLst>
      <p:ext uri="{BB962C8B-B14F-4D97-AF65-F5344CB8AC3E}">
        <p14:creationId xmlns:p14="http://schemas.microsoft.com/office/powerpoint/2010/main" val="8893627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529"/>
                </a:solidFill>
                <a:effectLst/>
                <a:latin typeface="-apple-system"/>
              </a:rPr>
              <a:t>Pre-combat inspections (PCIs) or readiness checks are critical for every piece of equipment a service member carries and/or uses. For the JFAK, CLS bag, CMC aid bag, and CPP kits, or unit/service-specific first aid kit, your life or your buddy’s life may depend on the readiness and serviceability of the contents. It is critical that you frequently inspect equipment before, during, and after all training events and combat missions. Resupply when needed.</a:t>
            </a:r>
            <a:endParaRPr lang="en-US" dirty="0"/>
          </a:p>
        </p:txBody>
      </p:sp>
      <p:sp>
        <p:nvSpPr>
          <p:cNvPr id="4" name="Slide Number Placeholder 3"/>
          <p:cNvSpPr>
            <a:spLocks noGrp="1"/>
          </p:cNvSpPr>
          <p:nvPr>
            <p:ph type="sldNum" sz="quarter" idx="5"/>
          </p:nvPr>
        </p:nvSpPr>
        <p:spPr/>
        <p:txBody>
          <a:bodyPr/>
          <a:lstStyle/>
          <a:p>
            <a:fld id="{738EAD08-7296-4EB0-B178-A663AA20ECA2}" type="slidenum">
              <a:rPr lang="en-US" smtClean="0"/>
              <a:t>26</a:t>
            </a:fld>
            <a:endParaRPr lang="en-US"/>
          </a:p>
        </p:txBody>
      </p:sp>
    </p:spTree>
    <p:extLst>
      <p:ext uri="{BB962C8B-B14F-4D97-AF65-F5344CB8AC3E}">
        <p14:creationId xmlns:p14="http://schemas.microsoft.com/office/powerpoint/2010/main" val="36827934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latin typeface="-apple-system"/>
              </a:rPr>
              <a:t>For some items that don't require sterility or won't degrade with exposure to air, like tourniquets, it is appropriate to take them out of their packaging to save time when using them on the battlefield. With the CAT tourniquet, one of the more common limb tourniquets in the inventory, there are configuration options to optimize its one-handed use when supplying or resupplying your equipment kits. This video will review the steps you would take to configure a CAT tourniquet.</a:t>
            </a:r>
          </a:p>
          <a:p>
            <a:pPr algn="l"/>
            <a:br>
              <a:rPr lang="en-US" dirty="0"/>
            </a:br>
            <a:r>
              <a:rPr lang="en-US" dirty="0"/>
              <a:t>I</a:t>
            </a:r>
            <a:r>
              <a:rPr lang="en-US" b="1" i="0" dirty="0">
                <a:solidFill>
                  <a:srgbClr val="197278"/>
                </a:solidFill>
                <a:effectLst/>
                <a:latin typeface="-apple-system"/>
              </a:rPr>
              <a:t>nventory your kits and bags</a:t>
            </a:r>
          </a:p>
          <a:p>
            <a:pPr algn="l"/>
            <a:r>
              <a:rPr lang="en-US" b="0" i="0" dirty="0">
                <a:solidFill>
                  <a:srgbClr val="212529"/>
                </a:solidFill>
                <a:effectLst/>
                <a:latin typeface="-apple-system"/>
              </a:rPr>
              <a:t>Make sure all required and applicable equipment is in your Service-specific JFAKs, CLS bags, CMC aid bags, and CPP kits.</a:t>
            </a:r>
          </a:p>
          <a:p>
            <a:pPr algn="l"/>
            <a:r>
              <a:rPr lang="en-US" b="1" i="0" dirty="0">
                <a:solidFill>
                  <a:srgbClr val="197278"/>
                </a:solidFill>
                <a:effectLst/>
                <a:latin typeface="-apple-system"/>
              </a:rPr>
              <a:t>Seals and wrappers</a:t>
            </a:r>
          </a:p>
          <a:p>
            <a:pPr algn="l"/>
            <a:r>
              <a:rPr lang="en-US" b="0" i="0" dirty="0">
                <a:solidFill>
                  <a:srgbClr val="212529"/>
                </a:solidFill>
                <a:effectLst/>
                <a:latin typeface="-apple-system"/>
              </a:rPr>
              <a:t>Items with broken or unsealed wrappers should be replaced. If an item was vacuum sealed tightly when issued and is no longer sealed upon inspection, it should be replaced.    </a:t>
            </a:r>
          </a:p>
          <a:p>
            <a:pPr algn="l"/>
            <a:r>
              <a:rPr lang="en-US" b="1" i="0" dirty="0">
                <a:solidFill>
                  <a:srgbClr val="197278"/>
                </a:solidFill>
                <a:effectLst/>
                <a:latin typeface="-apple-system"/>
              </a:rPr>
              <a:t>Check expiration dates</a:t>
            </a:r>
          </a:p>
          <a:p>
            <a:pPr algn="l"/>
            <a:r>
              <a:rPr lang="en-US" b="0" i="0" dirty="0">
                <a:solidFill>
                  <a:srgbClr val="212529"/>
                </a:solidFill>
                <a:effectLst/>
                <a:latin typeface="-apple-system"/>
              </a:rPr>
              <a:t>Medications and many medical-grade materials such as hemostatic dressings have an expiration date and lot number. Check all medications and medical-grade items for expiration dates and replace if expired or the expiration date does not exceed your expected deployment timeframe.</a:t>
            </a:r>
          </a:p>
          <a:p>
            <a:pPr algn="l"/>
            <a:r>
              <a:rPr lang="en-US" b="0" i="0" dirty="0">
                <a:solidFill>
                  <a:srgbClr val="212529"/>
                </a:solidFill>
                <a:effectLst/>
                <a:latin typeface="-apple-system"/>
              </a:rPr>
              <a:t>Generally, items such as tourniquets do not have an expiration date, but check to ensure the devices are approved by the DoD Committee on Tactical Combat Casualty Care, are serviceable, and reflect the current generation (have not been replaced with a newer model, etc.). Sometimes, you may overtrain with equipment, and that can affect its function (like a windlass rod of a tourniquet that can crack and break with repeated use), so train on your equipment, but obtain new supplies before deploying that are the same makes and models that you trained with.</a:t>
            </a:r>
          </a:p>
          <a:p>
            <a:endParaRPr lang="en-US" dirty="0"/>
          </a:p>
        </p:txBody>
      </p:sp>
      <p:sp>
        <p:nvSpPr>
          <p:cNvPr id="4" name="Slide Number Placeholder 3"/>
          <p:cNvSpPr>
            <a:spLocks noGrp="1"/>
          </p:cNvSpPr>
          <p:nvPr>
            <p:ph type="sldNum" sz="quarter" idx="5"/>
          </p:nvPr>
        </p:nvSpPr>
        <p:spPr/>
        <p:txBody>
          <a:bodyPr/>
          <a:lstStyle/>
          <a:p>
            <a:fld id="{738EAD08-7296-4EB0-B178-A663AA20ECA2}" type="slidenum">
              <a:rPr lang="en-US" smtClean="0"/>
              <a:t>27</a:t>
            </a:fld>
            <a:endParaRPr lang="en-US"/>
          </a:p>
        </p:txBody>
      </p:sp>
    </p:spTree>
    <p:extLst>
      <p:ext uri="{BB962C8B-B14F-4D97-AF65-F5344CB8AC3E}">
        <p14:creationId xmlns:p14="http://schemas.microsoft.com/office/powerpoint/2010/main" val="12676906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latin typeface="-apple-system"/>
              </a:rPr>
              <a:t>Knowing your limitations will help you to provide the best medical care possible. Training on equipment will make you proficient in the task, but if you deploy with other products, you may not understand the product when you really need to know it. For example, if you train with a CAT 7 tourniquet, deploy with that tourniquet. Do not carry equipment that you do not know how to use or will not use.  </a:t>
            </a:r>
          </a:p>
          <a:p>
            <a:pPr algn="l"/>
            <a:r>
              <a:rPr lang="en-US" b="0" i="0" dirty="0">
                <a:solidFill>
                  <a:srgbClr val="212529"/>
                </a:solidFill>
                <a:effectLst/>
                <a:latin typeface="-apple-system"/>
              </a:rPr>
              <a:t>Mass casualties can last for a small amount of time or span over the matter of days, so triage your equipment in order for it to last. Use your casualty’s supplies first to preserve your supplies for others who are injured. </a:t>
            </a:r>
          </a:p>
          <a:p>
            <a:pPr algn="l"/>
            <a:r>
              <a:rPr lang="en-US" b="0" i="0" dirty="0">
                <a:solidFill>
                  <a:srgbClr val="212529"/>
                </a:solidFill>
                <a:effectLst/>
                <a:latin typeface="-apple-system"/>
              </a:rPr>
              <a:t>Cross-load and cross-stock your equipment. Inspect your gear to make sure it is combat-ready. Tourniquets are notorious for breaking because of repeated use, so if you train with your equipment, make sure to replace or inspect the equipment before deployment to ensure it will not fail.    </a:t>
            </a:r>
          </a:p>
          <a:p>
            <a:pPr algn="l"/>
            <a:r>
              <a:rPr lang="en-US" b="0" i="0" dirty="0">
                <a:solidFill>
                  <a:srgbClr val="212529"/>
                </a:solidFill>
                <a:effectLst/>
                <a:latin typeface="-apple-system"/>
              </a:rPr>
              <a:t>Train with a heavier load to prepare for the rigors of combat. Understanding your terrain will also help you adjust to the physical requirements. A deployment to the mountains of Afghanistan is different from the flat deserts of Iraq, which means different preparation.</a:t>
            </a:r>
          </a:p>
          <a:p>
            <a:pPr algn="l"/>
            <a:r>
              <a:rPr lang="en-US" b="0" i="0" dirty="0">
                <a:solidFill>
                  <a:srgbClr val="212529"/>
                </a:solidFill>
                <a:effectLst/>
                <a:latin typeface="-apple-system"/>
              </a:rPr>
              <a:t>It is important to understand the potential operational impact of a heavy fighting load which can be compounded by the weight of the CLS bag (or the Combat Medic/Corpsman aid bag or Combat Paramedic/Provider kit). This must be considered when packing medical equipment and every effort made to reduce excess weight as much as possible without compromising casualty care.</a:t>
            </a:r>
          </a:p>
          <a:p>
            <a:pPr algn="l"/>
            <a:r>
              <a:rPr lang="en-US" b="0" i="0" dirty="0">
                <a:solidFill>
                  <a:srgbClr val="212529"/>
                </a:solidFill>
                <a:effectLst/>
                <a:latin typeface="-apple-system"/>
              </a:rPr>
              <a:t>Where appropriate based on mission profile and unit standard operating procedures, remember to maximize the use of vehicle-based first aid and medical resupply kits (such as warrior aid and litter kits, etc.) for resupply of frequently used TCCC supplies to mitigate the need for carrying excessive combat loads and to support mass-casualty events.</a:t>
            </a:r>
          </a:p>
          <a:p>
            <a:pPr algn="l"/>
            <a:r>
              <a:rPr lang="en-US" b="0" i="0" dirty="0">
                <a:solidFill>
                  <a:srgbClr val="212529"/>
                </a:solidFill>
                <a:effectLst/>
                <a:latin typeface="-apple-system"/>
              </a:rPr>
              <a:t>Check unit-specific evacuation equipment. Litters should be inspected for proper functioning and serviceability; litter straps should be checked for locking functions and placement; special evacuation equipment should be checked in accordance with manufacturers' or unit guidelines/standards.</a:t>
            </a:r>
          </a:p>
          <a:p>
            <a:endParaRPr lang="en-US" dirty="0"/>
          </a:p>
        </p:txBody>
      </p:sp>
      <p:sp>
        <p:nvSpPr>
          <p:cNvPr id="4" name="Slide Number Placeholder 3"/>
          <p:cNvSpPr>
            <a:spLocks noGrp="1"/>
          </p:cNvSpPr>
          <p:nvPr>
            <p:ph type="sldNum" sz="quarter" idx="5"/>
          </p:nvPr>
        </p:nvSpPr>
        <p:spPr/>
        <p:txBody>
          <a:bodyPr/>
          <a:lstStyle/>
          <a:p>
            <a:fld id="{738EAD08-7296-4EB0-B178-A663AA20ECA2}" type="slidenum">
              <a:rPr lang="en-US" smtClean="0"/>
              <a:t>29</a:t>
            </a:fld>
            <a:endParaRPr lang="en-US"/>
          </a:p>
        </p:txBody>
      </p:sp>
    </p:spTree>
    <p:extLst>
      <p:ext uri="{BB962C8B-B14F-4D97-AF65-F5344CB8AC3E}">
        <p14:creationId xmlns:p14="http://schemas.microsoft.com/office/powerpoint/2010/main" val="30059790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197278"/>
                </a:solidFill>
                <a:effectLst/>
                <a:latin typeface="-apple-system"/>
              </a:rPr>
              <a:t>BEWARE OF UNAPPROVED EQUIPMENT! </a:t>
            </a:r>
          </a:p>
          <a:p>
            <a:pPr algn="l"/>
            <a:r>
              <a:rPr lang="en-US" b="0" i="0" dirty="0">
                <a:solidFill>
                  <a:srgbClr val="212529"/>
                </a:solidFill>
                <a:effectLst/>
                <a:latin typeface="-apple-system"/>
              </a:rPr>
              <a:t>Some items within the first aid kits and medical bags require specific recommendations from the CoTCCC. For many, but not all, equipment categories, the CoTCCC has made evidence-based recommendations that provide guidance on the most effective currently available lifesaving devices and equipment. Some medical providers will prefer certain brands based on availability and history of use, but these should not be used in lieu of an CoTCCC-recommended item if one is available. </a:t>
            </a:r>
          </a:p>
          <a:p>
            <a:pPr algn="l"/>
            <a:r>
              <a:rPr lang="en-US" b="0" i="0" dirty="0">
                <a:solidFill>
                  <a:srgbClr val="212529"/>
                </a:solidFill>
                <a:effectLst/>
                <a:latin typeface="-apple-system"/>
              </a:rPr>
              <a:t>CoTCCC recommendations are based on scientific studies, evidence-based medicine, subject matter expert consensus, field-use testing, and/or lessons learned from the battlefield. Always check to ensure your kits are stocked with CoTCCC-recommended items and beware of unapproved equipment. </a:t>
            </a:r>
          </a:p>
          <a:p>
            <a:pPr algn="l"/>
            <a:r>
              <a:rPr lang="en-US" b="1" i="0" dirty="0">
                <a:solidFill>
                  <a:srgbClr val="197278"/>
                </a:solidFill>
                <a:effectLst/>
                <a:latin typeface="-apple-system"/>
              </a:rPr>
              <a:t>BEWARE OF FAKES!</a:t>
            </a:r>
          </a:p>
          <a:p>
            <a:pPr algn="l"/>
            <a:r>
              <a:rPr lang="en-US" b="0" i="0" dirty="0">
                <a:solidFill>
                  <a:srgbClr val="212529"/>
                </a:solidFill>
                <a:effectLst/>
                <a:latin typeface="-apple-system"/>
              </a:rPr>
              <a:t>There are fraudulent manufacturers worldwide that produce fake, misleading, or substandard pieces of medical equipment, especially those used in the JFAK (tourniquets and hemostatic dressings). </a:t>
            </a:r>
          </a:p>
          <a:p>
            <a:endParaRPr lang="en-US" dirty="0"/>
          </a:p>
        </p:txBody>
      </p:sp>
      <p:sp>
        <p:nvSpPr>
          <p:cNvPr id="4" name="Slide Number Placeholder 3"/>
          <p:cNvSpPr>
            <a:spLocks noGrp="1"/>
          </p:cNvSpPr>
          <p:nvPr>
            <p:ph type="sldNum" sz="quarter" idx="5"/>
          </p:nvPr>
        </p:nvSpPr>
        <p:spPr/>
        <p:txBody>
          <a:bodyPr/>
          <a:lstStyle/>
          <a:p>
            <a:fld id="{738EAD08-7296-4EB0-B178-A663AA20ECA2}" type="slidenum">
              <a:rPr lang="en-US" smtClean="0"/>
              <a:t>30</a:t>
            </a:fld>
            <a:endParaRPr lang="en-US"/>
          </a:p>
        </p:txBody>
      </p:sp>
    </p:spTree>
    <p:extLst>
      <p:ext uri="{BB962C8B-B14F-4D97-AF65-F5344CB8AC3E}">
        <p14:creationId xmlns:p14="http://schemas.microsoft.com/office/powerpoint/2010/main" val="35085836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latin typeface="-apple-system"/>
              </a:rPr>
              <a:t>You should now be able to identify the basic equipment usually found in individual kits, or JFAKs, Combat Lifesaver kits, Combat Medic/Corpsman aid bags, and CPP kits, understanding that the needs of the CPP can vary from person to person. Likewise, you should be able to describe how the various kits support TCCC delivery following the MARCH PAWS treatment approach.</a:t>
            </a:r>
          </a:p>
          <a:p>
            <a:pPr algn="l"/>
            <a:r>
              <a:rPr lang="en-US" b="0" i="0" dirty="0">
                <a:solidFill>
                  <a:srgbClr val="212529"/>
                </a:solidFill>
                <a:effectLst/>
                <a:latin typeface="-apple-system"/>
              </a:rPr>
              <a:t>Knowing what to pack can be difficult even for the most experienced medical provider. Historical data can help you understand what to take and how much. Ensure the integrity of your supplies is intact before deploying and resupply kits, as needed.</a:t>
            </a:r>
          </a:p>
          <a:p>
            <a:pPr algn="l"/>
            <a:r>
              <a:rPr lang="en-US" b="0" i="0" dirty="0">
                <a:solidFill>
                  <a:srgbClr val="212529"/>
                </a:solidFill>
                <a:effectLst/>
                <a:latin typeface="-apple-system"/>
              </a:rPr>
              <a:t>Remember all your assets, such as additional military forces that will help you carry supplies and vehicles being used (both vehicles of opportunity and pre-set medical vehicles such as ambulances). It is vital to know your equipment, so you must train with the supplies you will use before deployment.</a:t>
            </a:r>
          </a:p>
          <a:p>
            <a:endParaRPr lang="en-US" dirty="0"/>
          </a:p>
        </p:txBody>
      </p:sp>
      <p:sp>
        <p:nvSpPr>
          <p:cNvPr id="4" name="Slide Number Placeholder 3"/>
          <p:cNvSpPr>
            <a:spLocks noGrp="1"/>
          </p:cNvSpPr>
          <p:nvPr>
            <p:ph type="sldNum" sz="quarter" idx="5"/>
          </p:nvPr>
        </p:nvSpPr>
        <p:spPr/>
        <p:txBody>
          <a:bodyPr/>
          <a:lstStyle/>
          <a:p>
            <a:fld id="{738EAD08-7296-4EB0-B178-A663AA20ECA2}" type="slidenum">
              <a:rPr lang="en-US" smtClean="0"/>
              <a:t>31</a:t>
            </a:fld>
            <a:endParaRPr lang="en-US"/>
          </a:p>
        </p:txBody>
      </p:sp>
    </p:spTree>
    <p:extLst>
      <p:ext uri="{BB962C8B-B14F-4D97-AF65-F5344CB8AC3E}">
        <p14:creationId xmlns:p14="http://schemas.microsoft.com/office/powerpoint/2010/main" val="4508090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529"/>
                </a:solidFill>
                <a:effectLst/>
                <a:latin typeface="-apple-system"/>
              </a:rPr>
              <a:t>To close out this module, check your learning with the questions below (answers under the image). </a:t>
            </a:r>
          </a:p>
          <a:p>
            <a:endParaRPr lang="en-US" b="0" i="0" dirty="0">
              <a:solidFill>
                <a:srgbClr val="212529"/>
              </a:solidFill>
              <a:effectLst/>
              <a:latin typeface="-apple-system"/>
            </a:endParaRPr>
          </a:p>
          <a:p>
            <a:pPr algn="l"/>
            <a:r>
              <a:rPr lang="en-US" b="1" i="0" dirty="0">
                <a:solidFill>
                  <a:srgbClr val="197278"/>
                </a:solidFill>
                <a:effectLst/>
                <a:latin typeface="-apple-system"/>
              </a:rPr>
              <a:t>Answers</a:t>
            </a:r>
          </a:p>
          <a:p>
            <a:pPr algn="l"/>
            <a:r>
              <a:rPr lang="en-US" b="1" i="0" dirty="0">
                <a:solidFill>
                  <a:srgbClr val="197278"/>
                </a:solidFill>
                <a:effectLst/>
                <a:latin typeface="-apple-system"/>
              </a:rPr>
              <a:t>What type of tourniquet is used to control massive hemorrhage in the axilla that is too proximal for effective limb tourniquet application? </a:t>
            </a:r>
          </a:p>
          <a:p>
            <a:pPr algn="l">
              <a:buFont typeface="Arial" panose="020B0604020202020204" pitchFamily="34" charset="0"/>
              <a:buChar char="•"/>
            </a:pPr>
            <a:r>
              <a:rPr lang="en-US" b="0" i="0" dirty="0">
                <a:solidFill>
                  <a:srgbClr val="212529"/>
                </a:solidFill>
                <a:effectLst/>
                <a:latin typeface="-apple-system"/>
              </a:rPr>
              <a:t>Junctional Tourniquet</a:t>
            </a:r>
          </a:p>
          <a:p>
            <a:pPr algn="l"/>
            <a:r>
              <a:rPr lang="en-US" b="1" i="0" dirty="0">
                <a:solidFill>
                  <a:srgbClr val="197278"/>
                </a:solidFill>
                <a:effectLst/>
                <a:latin typeface="-apple-system"/>
              </a:rPr>
              <a:t>What equipment is available in the CMC and CPP aid bag to establish access for resuscitation fluid and blood administration if IV access cannot be obtained?</a:t>
            </a:r>
          </a:p>
          <a:p>
            <a:pPr algn="l">
              <a:buFont typeface="Arial" panose="020B0604020202020204" pitchFamily="34" charset="0"/>
              <a:buChar char="•"/>
            </a:pPr>
            <a:r>
              <a:rPr lang="en-US" b="0" i="0" dirty="0">
                <a:solidFill>
                  <a:srgbClr val="212529"/>
                </a:solidFill>
                <a:effectLst/>
                <a:latin typeface="-apple-system"/>
              </a:rPr>
              <a:t>Intraosseous access equipment</a:t>
            </a:r>
          </a:p>
          <a:p>
            <a:pPr algn="l"/>
            <a:r>
              <a:rPr lang="en-US" b="1" i="0" dirty="0">
                <a:solidFill>
                  <a:srgbClr val="197278"/>
                </a:solidFill>
                <a:effectLst/>
                <a:latin typeface="-apple-system"/>
              </a:rPr>
              <a:t>When should you inspect your JFAK, CLS bag, CMC aid bag, CPP kit and other Service-specific medical kits? </a:t>
            </a:r>
          </a:p>
          <a:p>
            <a:pPr algn="l">
              <a:buFont typeface="Arial" panose="020B0604020202020204" pitchFamily="34" charset="0"/>
              <a:buChar char="•"/>
            </a:pPr>
            <a:r>
              <a:rPr lang="en-US" b="0" i="0" dirty="0">
                <a:solidFill>
                  <a:srgbClr val="212529"/>
                </a:solidFill>
                <a:effectLst/>
                <a:latin typeface="-apple-system"/>
              </a:rPr>
              <a:t>Before, during, and after all training events and missions.</a:t>
            </a:r>
          </a:p>
          <a:p>
            <a:pPr algn="l"/>
            <a:r>
              <a:rPr lang="en-US" b="1" i="0" dirty="0">
                <a:solidFill>
                  <a:srgbClr val="197278"/>
                </a:solidFill>
                <a:effectLst/>
                <a:latin typeface="-apple-system"/>
              </a:rPr>
              <a:t>Why is it important to consider CoTCCC recommendations on specific combat casualty care equipment?</a:t>
            </a:r>
          </a:p>
          <a:p>
            <a:pPr algn="l">
              <a:buFont typeface="Arial" panose="020B0604020202020204" pitchFamily="34" charset="0"/>
              <a:buChar char="•"/>
            </a:pPr>
            <a:r>
              <a:rPr lang="en-US" b="0" i="0" dirty="0">
                <a:solidFill>
                  <a:srgbClr val="212529"/>
                </a:solidFill>
                <a:effectLst/>
                <a:latin typeface="-apple-system"/>
              </a:rPr>
              <a:t>For many, but not all, equipment categories, the CoTCCC has made evidence-based recommendations that provide guidance on the most effective currently available lifesaving devices and equipment.</a:t>
            </a:r>
          </a:p>
          <a:p>
            <a:pPr algn="l">
              <a:buFont typeface="Arial" panose="020B0604020202020204" pitchFamily="34" charset="0"/>
              <a:buChar char="•"/>
            </a:pPr>
            <a:r>
              <a:rPr lang="en-US" b="0" i="0" dirty="0">
                <a:solidFill>
                  <a:srgbClr val="212529"/>
                </a:solidFill>
                <a:effectLst/>
                <a:latin typeface="-apple-system"/>
              </a:rPr>
              <a:t>Some medical providers will prefer certain brands based on availability and history of use, but these should not be used in lieu of a CoTCCC-recommended item if one is available.</a:t>
            </a:r>
          </a:p>
          <a:p>
            <a:pPr algn="l">
              <a:buFont typeface="Arial" panose="020B0604020202020204" pitchFamily="34" charset="0"/>
              <a:buChar char="•"/>
            </a:pPr>
            <a:r>
              <a:rPr lang="en-US" b="0" i="0" dirty="0">
                <a:solidFill>
                  <a:srgbClr val="212529"/>
                </a:solidFill>
                <a:effectLst/>
                <a:latin typeface="-apple-system"/>
              </a:rPr>
              <a:t>CoTCCC recommendations are based on scientific studies, evidence-based medicine, subject matter expert consensus, field-use testing, and/or lessons learned from the battlefield.</a:t>
            </a:r>
          </a:p>
          <a:p>
            <a:pPr algn="l">
              <a:buFont typeface="Arial" panose="020B0604020202020204" pitchFamily="34" charset="0"/>
              <a:buChar char="•"/>
            </a:pPr>
            <a:r>
              <a:rPr lang="en-US" b="0" i="0" dirty="0">
                <a:solidFill>
                  <a:srgbClr val="212529"/>
                </a:solidFill>
                <a:effectLst/>
                <a:latin typeface="-apple-system"/>
              </a:rPr>
              <a:t>Always check to ensure your kits are stocked with CoTCCC-recommended items and beware of unapproved equipment.</a:t>
            </a:r>
          </a:p>
          <a:p>
            <a:endParaRPr lang="en-US" dirty="0"/>
          </a:p>
        </p:txBody>
      </p:sp>
      <p:sp>
        <p:nvSpPr>
          <p:cNvPr id="4" name="Slide Number Placeholder 3"/>
          <p:cNvSpPr>
            <a:spLocks noGrp="1"/>
          </p:cNvSpPr>
          <p:nvPr>
            <p:ph type="sldNum" sz="quarter" idx="5"/>
          </p:nvPr>
        </p:nvSpPr>
        <p:spPr/>
        <p:txBody>
          <a:bodyPr/>
          <a:lstStyle/>
          <a:p>
            <a:fld id="{738EAD08-7296-4EB0-B178-A663AA20ECA2}" type="slidenum">
              <a:rPr lang="en-US" smtClean="0"/>
              <a:t>32</a:t>
            </a:fld>
            <a:endParaRPr lang="en-US"/>
          </a:p>
        </p:txBody>
      </p:sp>
    </p:spTree>
    <p:extLst>
      <p:ext uri="{BB962C8B-B14F-4D97-AF65-F5344CB8AC3E}">
        <p14:creationId xmlns:p14="http://schemas.microsoft.com/office/powerpoint/2010/main" val="29862664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latin typeface="-apple-system"/>
              </a:rPr>
              <a:t>During this module, we will discuss the medical equipment used during Tactical Combat Casualty Care, including the importance and relevance of CoTCCC recommendations on the use of specific combat casualty care equipment. There are ten learning objectives starting with understanding how first aid kits are used in accordance with Service policy.</a:t>
            </a:r>
          </a:p>
          <a:p>
            <a:pPr algn="l"/>
            <a:r>
              <a:rPr lang="en-US" b="0" i="0" dirty="0">
                <a:solidFill>
                  <a:srgbClr val="212529"/>
                </a:solidFill>
                <a:effectLst/>
                <a:latin typeface="-apple-system"/>
              </a:rPr>
              <a:t>In addition to identifying the contents of the individual Joint First Aid Kit (JFAK), combat lifesaver kits, medic or corpsman aid bags, and combat paramedic/provider kits, we’ll go over the use of those kits and the general maintenance and resupply procedures as defined by the Services.</a:t>
            </a:r>
          </a:p>
          <a:p>
            <a:endParaRPr lang="en-US" dirty="0"/>
          </a:p>
        </p:txBody>
      </p:sp>
      <p:sp>
        <p:nvSpPr>
          <p:cNvPr id="4" name="Slide Number Placeholder 3"/>
          <p:cNvSpPr>
            <a:spLocks noGrp="1"/>
          </p:cNvSpPr>
          <p:nvPr>
            <p:ph type="sldNum" sz="quarter" idx="5"/>
          </p:nvPr>
        </p:nvSpPr>
        <p:spPr/>
        <p:txBody>
          <a:bodyPr/>
          <a:lstStyle/>
          <a:p>
            <a:fld id="{738EAD08-7296-4EB0-B178-A663AA20ECA2}" type="slidenum">
              <a:rPr lang="en-US" smtClean="0"/>
              <a:t>3</a:t>
            </a:fld>
            <a:endParaRPr lang="en-US"/>
          </a:p>
        </p:txBody>
      </p:sp>
    </p:spTree>
    <p:extLst>
      <p:ext uri="{BB962C8B-B14F-4D97-AF65-F5344CB8AC3E}">
        <p14:creationId xmlns:p14="http://schemas.microsoft.com/office/powerpoint/2010/main" val="4025664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latin typeface="-apple-system"/>
              </a:rPr>
              <a:t>Medical personnel will have to prepare for the mission tasks in a combat environment every time. You must adapt to current information about your upcoming deployment. Enemy tactics, techniques, and procedures (TTPs) constantly evolve and should constantly be reevaluated, which may change your medical equipment recommendations.</a:t>
            </a:r>
          </a:p>
          <a:p>
            <a:pPr algn="l"/>
            <a:r>
              <a:rPr lang="en-US" b="0" i="0" dirty="0">
                <a:solidFill>
                  <a:srgbClr val="212529"/>
                </a:solidFill>
                <a:effectLst/>
                <a:latin typeface="-apple-system"/>
              </a:rPr>
              <a:t>Using threat-based planning (understanding available medical assets, intrinsic and local medical capabilities, and potential casualties, including evolving wound patterns) will provide medics with the information needed to organize their First Aid Kits more effectively. Knowing your capabilities, such as theatre operations movement assets, will assist you in packing for your deployment. Given the differences in medical provider training and supplies within each Service, you may deploy with a different medical bag.</a:t>
            </a:r>
          </a:p>
          <a:p>
            <a:endParaRPr lang="en-US" dirty="0"/>
          </a:p>
        </p:txBody>
      </p:sp>
      <p:sp>
        <p:nvSpPr>
          <p:cNvPr id="4" name="Slide Number Placeholder 3"/>
          <p:cNvSpPr>
            <a:spLocks noGrp="1"/>
          </p:cNvSpPr>
          <p:nvPr>
            <p:ph type="sldNum" sz="quarter" idx="5"/>
          </p:nvPr>
        </p:nvSpPr>
        <p:spPr/>
        <p:txBody>
          <a:bodyPr/>
          <a:lstStyle/>
          <a:p>
            <a:fld id="{738EAD08-7296-4EB0-B178-A663AA20ECA2}" type="slidenum">
              <a:rPr lang="en-US" smtClean="0"/>
              <a:t>4</a:t>
            </a:fld>
            <a:endParaRPr lang="en-US"/>
          </a:p>
        </p:txBody>
      </p:sp>
    </p:spTree>
    <p:extLst>
      <p:ext uri="{BB962C8B-B14F-4D97-AF65-F5344CB8AC3E}">
        <p14:creationId xmlns:p14="http://schemas.microsoft.com/office/powerpoint/2010/main" val="1453349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latin typeface="-apple-system"/>
              </a:rPr>
              <a:t>The main categories of kits you need to be familiar with are:</a:t>
            </a:r>
          </a:p>
          <a:p>
            <a:pPr algn="l">
              <a:buFont typeface="Arial" panose="020B0604020202020204" pitchFamily="34" charset="0"/>
              <a:buChar char="•"/>
            </a:pPr>
            <a:r>
              <a:rPr lang="en-US" b="1" i="0" dirty="0">
                <a:solidFill>
                  <a:srgbClr val="212529"/>
                </a:solidFill>
                <a:effectLst/>
                <a:latin typeface="-apple-system"/>
              </a:rPr>
              <a:t>Joint First Aid Kit (JFAK):</a:t>
            </a:r>
            <a:r>
              <a:rPr lang="en-US" b="0" i="0" dirty="0">
                <a:solidFill>
                  <a:srgbClr val="212529"/>
                </a:solidFill>
                <a:effectLst/>
                <a:latin typeface="-apple-system"/>
              </a:rPr>
              <a:t> used by nonmedical personnel, who are proficient in basic lifesaving TCCC skills. </a:t>
            </a:r>
          </a:p>
          <a:p>
            <a:pPr algn="l">
              <a:buFont typeface="Arial" panose="020B0604020202020204" pitchFamily="34" charset="0"/>
              <a:buChar char="•"/>
            </a:pPr>
            <a:r>
              <a:rPr lang="en-US" b="1" i="0" dirty="0">
                <a:solidFill>
                  <a:srgbClr val="212529"/>
                </a:solidFill>
                <a:effectLst/>
                <a:latin typeface="-apple-system"/>
              </a:rPr>
              <a:t>Combat Lifesaver (CLS) Bag:</a:t>
            </a:r>
            <a:r>
              <a:rPr lang="en-US" b="0" i="0" dirty="0">
                <a:solidFill>
                  <a:srgbClr val="212529"/>
                </a:solidFill>
                <a:effectLst/>
                <a:latin typeface="-apple-system"/>
              </a:rPr>
              <a:t> used by nonmedical personnel, who have been trained above and beyond basic lifesaving TCCC skills to treat the most common causes of death on the battlefield to recognize more serious injuries, prevent further deterioration, and communicate effectively with medical personnel.</a:t>
            </a:r>
          </a:p>
          <a:p>
            <a:pPr algn="l">
              <a:buFont typeface="Arial" panose="020B0604020202020204" pitchFamily="34" charset="0"/>
              <a:buChar char="•"/>
            </a:pPr>
            <a:r>
              <a:rPr lang="en-US" b="1" i="0" dirty="0">
                <a:solidFill>
                  <a:srgbClr val="212529"/>
                </a:solidFill>
                <a:effectLst/>
                <a:latin typeface="-apple-system"/>
              </a:rPr>
              <a:t>Combat Medic/Corpsman (CMC) Aid Bags:</a:t>
            </a:r>
            <a:r>
              <a:rPr lang="en-US" b="0" i="0" dirty="0">
                <a:solidFill>
                  <a:srgbClr val="212529"/>
                </a:solidFill>
                <a:effectLst/>
                <a:latin typeface="-apple-system"/>
              </a:rPr>
              <a:t> used by medical personnel who have received more advanced training and are the first medical personnel to care for the casualty in the prehospital environment and are expected to provide more advanced combat casualty care.</a:t>
            </a:r>
          </a:p>
          <a:p>
            <a:pPr algn="l">
              <a:buFont typeface="Arial" panose="020B0604020202020204" pitchFamily="34" charset="0"/>
              <a:buChar char="•"/>
            </a:pPr>
            <a:r>
              <a:rPr lang="en-US" b="1" i="0" dirty="0">
                <a:solidFill>
                  <a:srgbClr val="212529"/>
                </a:solidFill>
                <a:effectLst/>
                <a:latin typeface="-apple-system"/>
              </a:rPr>
              <a:t>Combat Paramedic/Provider (CPP) Kit:</a:t>
            </a:r>
            <a:r>
              <a:rPr lang="en-US" b="0" i="0" dirty="0">
                <a:solidFill>
                  <a:srgbClr val="212529"/>
                </a:solidFill>
                <a:effectLst/>
                <a:latin typeface="-apple-system"/>
              </a:rPr>
              <a:t> used by more advanced medical personnel/providers who are expected to provide more advanced care requiring significantly more medical knowledge and skills. </a:t>
            </a:r>
          </a:p>
          <a:p>
            <a:pPr algn="l"/>
            <a:r>
              <a:rPr lang="en-US" b="0" i="0" dirty="0">
                <a:solidFill>
                  <a:srgbClr val="212529"/>
                </a:solidFill>
                <a:effectLst/>
                <a:latin typeface="-apple-system"/>
              </a:rPr>
              <a:t>The contents of each of these kits are similar but reflect the TCCC scope of care of the responders intended to use the kit.  If there are equipment options approved by the Committee on Tactical Combat Casualty Care (CoTCCC), those must be used. </a:t>
            </a:r>
          </a:p>
          <a:p>
            <a:pPr algn="l"/>
            <a:r>
              <a:rPr lang="en-US" b="0" i="0" dirty="0">
                <a:solidFill>
                  <a:srgbClr val="212529"/>
                </a:solidFill>
                <a:effectLst/>
                <a:latin typeface="-apple-system"/>
              </a:rPr>
              <a:t>This lesson provides an opportunity to get a hands-on introduction to the kits and their contents. The equipment discussed supports the provision of TCCC per the current guidelines and enables the All Service Members, Combat Lifesaver, Combat Medic/Corpsman, or Combat Paramedic/Provider to address issues identified in Care Under Fire, Tactical Field Care, and TACEVAC Care using the MARCH PAWS approach.</a:t>
            </a:r>
          </a:p>
          <a:p>
            <a:endParaRPr lang="en-US" dirty="0"/>
          </a:p>
        </p:txBody>
      </p:sp>
      <p:sp>
        <p:nvSpPr>
          <p:cNvPr id="4" name="Slide Number Placeholder 3"/>
          <p:cNvSpPr>
            <a:spLocks noGrp="1"/>
          </p:cNvSpPr>
          <p:nvPr>
            <p:ph type="sldNum" sz="quarter" idx="5"/>
          </p:nvPr>
        </p:nvSpPr>
        <p:spPr/>
        <p:txBody>
          <a:bodyPr/>
          <a:lstStyle/>
          <a:p>
            <a:fld id="{738EAD08-7296-4EB0-B178-A663AA20ECA2}" type="slidenum">
              <a:rPr lang="en-US" smtClean="0"/>
              <a:t>5</a:t>
            </a:fld>
            <a:endParaRPr lang="en-US"/>
          </a:p>
        </p:txBody>
      </p:sp>
    </p:spTree>
    <p:extLst>
      <p:ext uri="{BB962C8B-B14F-4D97-AF65-F5344CB8AC3E}">
        <p14:creationId xmlns:p14="http://schemas.microsoft.com/office/powerpoint/2010/main" val="4073078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latin typeface="-apple-system"/>
              </a:rPr>
              <a:t>Service members in today’s military carry a large array of equipment, and survival on the battlefield depends heavily on the ability to properly use that equipment. One piece of equipment that is critically important is the Joint First Aid Kit (JFAK).</a:t>
            </a:r>
          </a:p>
          <a:p>
            <a:pPr algn="l"/>
            <a:r>
              <a:rPr lang="en-US" b="0" i="0" dirty="0">
                <a:solidFill>
                  <a:srgbClr val="212529"/>
                </a:solidFill>
                <a:effectLst/>
                <a:latin typeface="-apple-system"/>
              </a:rPr>
              <a:t>Every piece of equipment chosen for the JFAK is evidence-based (based on lessons from years of war in Iraq and Afghanistan) and serves a distinct purpose for the individual Service member; knowing how to properly use what is in the JFAK can save a life.</a:t>
            </a:r>
          </a:p>
          <a:p>
            <a:pPr algn="l"/>
            <a:r>
              <a:rPr lang="en-US" b="0" i="0" dirty="0">
                <a:solidFill>
                  <a:srgbClr val="212529"/>
                </a:solidFill>
                <a:effectLst/>
                <a:latin typeface="-apple-system"/>
              </a:rPr>
              <a:t>Remember, when treating a casualty (providing combat life saver or medic-level aid), use the items that are in the casualty’s JFAK first. Each Service member’s JFAK should be reserved for self-aid whenever possible.</a:t>
            </a:r>
          </a:p>
          <a:p>
            <a:pPr algn="l"/>
            <a:r>
              <a:rPr lang="en-US" b="0" i="0" dirty="0">
                <a:solidFill>
                  <a:srgbClr val="212529"/>
                </a:solidFill>
                <a:effectLst/>
                <a:latin typeface="-apple-system"/>
              </a:rPr>
              <a:t>Every item that is in a JFAK supports the provision of TCCC per the current guidelines. As massive hemorrhage, airway obstruction, and respiratory problems account for such a significant portion of preventable battlefield deaths, the JFAK equipment focuses on supporting treatments that address those concerns. Tourniquets, hemostatic dressing, and pressure bandages support massive hemorrhage treatment, nasopharyngeal airways address airway obstruction support, and chest seals and needles to decompress the chest address common respiratory concerns. Also, a Combat Wound Medication Pack should have been issued and added to the JFAK, and a DD Form 1380 is available for documentation purposes. </a:t>
            </a:r>
          </a:p>
          <a:p>
            <a:endParaRPr lang="en-US" dirty="0"/>
          </a:p>
        </p:txBody>
      </p:sp>
      <p:sp>
        <p:nvSpPr>
          <p:cNvPr id="4" name="Slide Number Placeholder 3"/>
          <p:cNvSpPr>
            <a:spLocks noGrp="1"/>
          </p:cNvSpPr>
          <p:nvPr>
            <p:ph type="sldNum" sz="quarter" idx="5"/>
          </p:nvPr>
        </p:nvSpPr>
        <p:spPr/>
        <p:txBody>
          <a:bodyPr/>
          <a:lstStyle/>
          <a:p>
            <a:fld id="{738EAD08-7296-4EB0-B178-A663AA20ECA2}" type="slidenum">
              <a:rPr lang="en-US" smtClean="0"/>
              <a:t>6</a:t>
            </a:fld>
            <a:endParaRPr lang="en-US"/>
          </a:p>
        </p:txBody>
      </p:sp>
    </p:spTree>
    <p:extLst>
      <p:ext uri="{BB962C8B-B14F-4D97-AF65-F5344CB8AC3E}">
        <p14:creationId xmlns:p14="http://schemas.microsoft.com/office/powerpoint/2010/main" val="18440464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latin typeface="-apple-system"/>
              </a:rPr>
              <a:t>The Combat Lifesaver provides not only an additional level of medical training but also additional equipment. Some of the equipment in a CLS kit mirrors those items in the individual’s JFAK (tourniquets, dressings and bandages, chest seals, etc.).</a:t>
            </a:r>
          </a:p>
          <a:p>
            <a:pPr algn="l"/>
            <a:r>
              <a:rPr lang="en-US" b="0" i="0" dirty="0">
                <a:solidFill>
                  <a:srgbClr val="212529"/>
                </a:solidFill>
                <a:effectLst/>
                <a:latin typeface="-apple-system"/>
              </a:rPr>
              <a:t>As you know, or will learn, casualties often suffer multiple injuries and require more equipment than they carry in their own JFAK, and the CLS kit supports that requirement. In addition to the items previously highlighted, the CLS kit also typically has active and/or passive hypothermia prevention kits, additional supplies for wound care, as well as splints and cravats for fracture stabilization. Based on unit- and Service-specific considerations, there is more variability in the CLS kit than the JFAK. </a:t>
            </a:r>
          </a:p>
          <a:p>
            <a:pPr algn="l"/>
            <a:endParaRPr lang="en-US" b="0" i="0" dirty="0">
              <a:solidFill>
                <a:srgbClr val="212529"/>
              </a:solidFill>
              <a:effectLst/>
              <a:latin typeface="-apple-system"/>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12529"/>
                </a:solidFill>
                <a:effectLst/>
                <a:latin typeface="-apple-system"/>
              </a:rPr>
              <a:t>When treating a casualty (providing combat lifesaver or medic-level aid), use the items that are in the casualty’s JFAK first. </a:t>
            </a:r>
          </a:p>
          <a:p>
            <a:pPr algn="l"/>
            <a:endParaRPr lang="en-US" b="0" i="0" dirty="0">
              <a:solidFill>
                <a:srgbClr val="212529"/>
              </a:solidFill>
              <a:effectLst/>
              <a:latin typeface="-apple-system"/>
            </a:endParaRPr>
          </a:p>
          <a:p>
            <a:pPr algn="l"/>
            <a:r>
              <a:rPr lang="en-US" b="0" i="0" dirty="0">
                <a:solidFill>
                  <a:srgbClr val="212529"/>
                </a:solidFill>
                <a:effectLst/>
                <a:latin typeface="-apple-system"/>
              </a:rPr>
              <a:t>It is important to understand the potential operational impact of a heavy fighting load, which can be compounded by the weight of the CLS bag (or the Combat Medic/Corpsman aid bag). This must be considered when packing medical equipment and every effort made to reduce excess weight as much as possible without compromising casualty care. </a:t>
            </a:r>
          </a:p>
          <a:p>
            <a:endParaRPr lang="en-US" dirty="0"/>
          </a:p>
        </p:txBody>
      </p:sp>
      <p:sp>
        <p:nvSpPr>
          <p:cNvPr id="4" name="Slide Number Placeholder 3"/>
          <p:cNvSpPr>
            <a:spLocks noGrp="1"/>
          </p:cNvSpPr>
          <p:nvPr>
            <p:ph type="sldNum" sz="quarter" idx="5"/>
          </p:nvPr>
        </p:nvSpPr>
        <p:spPr/>
        <p:txBody>
          <a:bodyPr/>
          <a:lstStyle/>
          <a:p>
            <a:fld id="{738EAD08-7296-4EB0-B178-A663AA20ECA2}" type="slidenum">
              <a:rPr lang="en-US" smtClean="0"/>
              <a:t>7</a:t>
            </a:fld>
            <a:endParaRPr lang="en-US"/>
          </a:p>
        </p:txBody>
      </p:sp>
    </p:spTree>
    <p:extLst>
      <p:ext uri="{BB962C8B-B14F-4D97-AF65-F5344CB8AC3E}">
        <p14:creationId xmlns:p14="http://schemas.microsoft.com/office/powerpoint/2010/main" val="19983582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latin typeface="-apple-system"/>
              </a:rPr>
              <a:t>The Combat Medic/Corpsman aid bag has equipment similar to that in the CLS bag but provides an additional quantity of TCCC lifesaving equipment to support care of multiple casualties.</a:t>
            </a:r>
          </a:p>
          <a:p>
            <a:pPr algn="l"/>
            <a:r>
              <a:rPr lang="en-US" b="0" i="0" dirty="0">
                <a:solidFill>
                  <a:srgbClr val="212529"/>
                </a:solidFill>
                <a:effectLst/>
                <a:latin typeface="-apple-system"/>
              </a:rPr>
              <a:t>The enhanced skill set of the Combat Medic/Corpsman also warrants additional medical equipment not found in the CLS bag to support a broader scope of care. For example, the CMC aid bag contains junctional tourniquets for massive hemorrhage control, advanced airways and cricothyroidotomy kits for airway management, and intravenous and intraosseous access supplies, IV fluids, blood products, and medications to address circulation issues and shock, to name a few. </a:t>
            </a:r>
          </a:p>
          <a:p>
            <a:endParaRPr lang="en-US" dirty="0"/>
          </a:p>
        </p:txBody>
      </p:sp>
      <p:sp>
        <p:nvSpPr>
          <p:cNvPr id="4" name="Slide Number Placeholder 3"/>
          <p:cNvSpPr>
            <a:spLocks noGrp="1"/>
          </p:cNvSpPr>
          <p:nvPr>
            <p:ph type="sldNum" sz="quarter" idx="5"/>
          </p:nvPr>
        </p:nvSpPr>
        <p:spPr/>
        <p:txBody>
          <a:bodyPr/>
          <a:lstStyle/>
          <a:p>
            <a:fld id="{738EAD08-7296-4EB0-B178-A663AA20ECA2}" type="slidenum">
              <a:rPr lang="en-US" smtClean="0"/>
              <a:t>8</a:t>
            </a:fld>
            <a:endParaRPr lang="en-US"/>
          </a:p>
        </p:txBody>
      </p:sp>
    </p:spTree>
    <p:extLst>
      <p:ext uri="{BB962C8B-B14F-4D97-AF65-F5344CB8AC3E}">
        <p14:creationId xmlns:p14="http://schemas.microsoft.com/office/powerpoint/2010/main" val="32004462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529"/>
                </a:solidFill>
                <a:effectLst/>
                <a:latin typeface="-apple-system"/>
              </a:rPr>
              <a:t>As with the CLS kits, Combat Medic/Corpsman aid bags do not follow a specified packing list but rather are tailored based upon Service-specific policies, unit SOPs, and mission-specific planning considerations.</a:t>
            </a:r>
            <a:endParaRPr lang="en-US" dirty="0"/>
          </a:p>
        </p:txBody>
      </p:sp>
      <p:sp>
        <p:nvSpPr>
          <p:cNvPr id="4" name="Slide Number Placeholder 3"/>
          <p:cNvSpPr>
            <a:spLocks noGrp="1"/>
          </p:cNvSpPr>
          <p:nvPr>
            <p:ph type="sldNum" sz="quarter" idx="5"/>
          </p:nvPr>
        </p:nvSpPr>
        <p:spPr/>
        <p:txBody>
          <a:bodyPr/>
          <a:lstStyle/>
          <a:p>
            <a:fld id="{738EAD08-7296-4EB0-B178-A663AA20ECA2}" type="slidenum">
              <a:rPr lang="en-US" smtClean="0"/>
              <a:t>9</a:t>
            </a:fld>
            <a:endParaRPr lang="en-US"/>
          </a:p>
        </p:txBody>
      </p:sp>
    </p:spTree>
    <p:extLst>
      <p:ext uri="{BB962C8B-B14F-4D97-AF65-F5344CB8AC3E}">
        <p14:creationId xmlns:p14="http://schemas.microsoft.com/office/powerpoint/2010/main" val="5052993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1999" y="0"/>
                </a:moveTo>
                <a:lnTo>
                  <a:pt x="0" y="0"/>
                </a:lnTo>
                <a:lnTo>
                  <a:pt x="0" y="6857996"/>
                </a:lnTo>
                <a:lnTo>
                  <a:pt x="12191999" y="6857996"/>
                </a:lnTo>
                <a:lnTo>
                  <a:pt x="12191999" y="0"/>
                </a:lnTo>
                <a:close/>
              </a:path>
            </a:pathLst>
          </a:custGeom>
          <a:solidFill>
            <a:srgbClr val="2D3334"/>
          </a:solidFill>
        </p:spPr>
        <p:txBody>
          <a:bodyPr wrap="square" lIns="0" tIns="0" rIns="0" bIns="0" rtlCol="0"/>
          <a:lstStyle/>
          <a:p>
            <a:endParaRPr/>
          </a:p>
        </p:txBody>
      </p:sp>
      <p:sp>
        <p:nvSpPr>
          <p:cNvPr id="2" name="Holder 2"/>
          <p:cNvSpPr>
            <a:spLocks noGrp="1"/>
          </p:cNvSpPr>
          <p:nvPr>
            <p:ph type="ctrTitle"/>
          </p:nvPr>
        </p:nvSpPr>
        <p:spPr>
          <a:xfrm>
            <a:off x="4301997" y="290830"/>
            <a:ext cx="3588004" cy="329565"/>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3/9/2024</a:t>
            </a:fld>
            <a:endParaRPr lang="en-US"/>
          </a:p>
        </p:txBody>
      </p:sp>
      <p:sp>
        <p:nvSpPr>
          <p:cNvPr id="6" name="Holder 6"/>
          <p:cNvSpPr>
            <a:spLocks noGrp="1"/>
          </p:cNvSpPr>
          <p:nvPr>
            <p:ph type="sldNum" sz="quarter" idx="7"/>
          </p:nvPr>
        </p:nvSpPr>
        <p:spPr/>
        <p:txBody>
          <a:bodyPr lIns="0" tIns="0" rIns="0" bIns="0"/>
          <a:lstStyle>
            <a:lvl1pPr>
              <a:defRPr sz="1050" b="0" i="0">
                <a:solidFill>
                  <a:srgbClr val="CD9146"/>
                </a:solidFill>
                <a:latin typeface="Arial MT"/>
                <a:cs typeface="Arial MT"/>
              </a:defRPr>
            </a:lvl1pPr>
          </a:lstStyle>
          <a:p>
            <a:pPr marL="12700">
              <a:lnSpc>
                <a:spcPts val="1435"/>
              </a:lnSpc>
              <a:tabLst>
                <a:tab pos="2207260" algn="l"/>
              </a:tabLst>
            </a:pPr>
            <a:r>
              <a:rPr spc="-5" dirty="0"/>
              <a:t>#TCCC-CPP-PPT-02</a:t>
            </a:r>
            <a:r>
              <a:rPr spc="15" dirty="0"/>
              <a:t> </a:t>
            </a:r>
            <a:r>
              <a:rPr spc="-5" dirty="0"/>
              <a:t>08</a:t>
            </a:r>
            <a:r>
              <a:rPr spc="20" dirty="0"/>
              <a:t> </a:t>
            </a:r>
            <a:r>
              <a:rPr dirty="0"/>
              <a:t>AUG </a:t>
            </a:r>
            <a:r>
              <a:rPr spc="-5" dirty="0"/>
              <a:t>23	</a:t>
            </a:r>
            <a:fld id="{81D60167-4931-47E6-BA6A-407CBD079E47}" type="slidenum">
              <a:rPr sz="1200" spc="-5" dirty="0">
                <a:solidFill>
                  <a:srgbClr val="000000"/>
                </a:solidFill>
              </a:rPr>
              <a:t>‹#›</a:t>
            </a:fld>
            <a:endParaRPr sz="120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BB8542"/>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3200" b="0" i="0">
                <a:solidFill>
                  <a:schemeClr val="bg1"/>
                </a:solidFill>
                <a:latin typeface="Arial Black"/>
                <a:cs typeface="Arial Black"/>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3/9/2024</a:t>
            </a:fld>
            <a:endParaRPr lang="en-US"/>
          </a:p>
        </p:txBody>
      </p:sp>
      <p:sp>
        <p:nvSpPr>
          <p:cNvPr id="6" name="Holder 6"/>
          <p:cNvSpPr>
            <a:spLocks noGrp="1"/>
          </p:cNvSpPr>
          <p:nvPr>
            <p:ph type="sldNum" sz="quarter" idx="7"/>
          </p:nvPr>
        </p:nvSpPr>
        <p:spPr/>
        <p:txBody>
          <a:bodyPr lIns="0" tIns="0" rIns="0" bIns="0"/>
          <a:lstStyle>
            <a:lvl1pPr>
              <a:defRPr sz="1050" b="0" i="0">
                <a:solidFill>
                  <a:srgbClr val="CD9146"/>
                </a:solidFill>
                <a:latin typeface="Arial MT"/>
                <a:cs typeface="Arial MT"/>
              </a:defRPr>
            </a:lvl1pPr>
          </a:lstStyle>
          <a:p>
            <a:pPr marL="12700">
              <a:lnSpc>
                <a:spcPts val="1435"/>
              </a:lnSpc>
              <a:tabLst>
                <a:tab pos="2207260" algn="l"/>
              </a:tabLst>
            </a:pPr>
            <a:r>
              <a:rPr spc="-5" dirty="0"/>
              <a:t>#TCCC-CPP-PPT-02</a:t>
            </a:r>
            <a:r>
              <a:rPr spc="15" dirty="0"/>
              <a:t> </a:t>
            </a:r>
            <a:r>
              <a:rPr spc="-5" dirty="0"/>
              <a:t>08</a:t>
            </a:r>
            <a:r>
              <a:rPr spc="20" dirty="0"/>
              <a:t> </a:t>
            </a:r>
            <a:r>
              <a:rPr dirty="0"/>
              <a:t>AUG </a:t>
            </a:r>
            <a:r>
              <a:rPr spc="-5" dirty="0"/>
              <a:t>23	</a:t>
            </a:r>
            <a:fld id="{81D60167-4931-47E6-BA6A-407CBD079E47}" type="slidenum">
              <a:rPr sz="1200" spc="-5" dirty="0">
                <a:solidFill>
                  <a:srgbClr val="000000"/>
                </a:solidFill>
              </a:rPr>
              <a:t>‹#›</a:t>
            </a:fld>
            <a:endParaRPr sz="120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BB8542"/>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7211948" y="1984070"/>
            <a:ext cx="4424680" cy="4142740"/>
          </a:xfrm>
          <a:prstGeom prst="rect">
            <a:avLst/>
          </a:prstGeom>
        </p:spPr>
        <p:txBody>
          <a:bodyPr wrap="square" lIns="0" tIns="0" rIns="0" bIns="0">
            <a:spAutoFit/>
          </a:bodyPr>
          <a:lstStyle>
            <a:lvl1pPr>
              <a:defRPr sz="2400" b="1" i="0">
                <a:solidFill>
                  <a:srgbClr val="BB8542"/>
                </a:solidFill>
                <a:latin typeface="Arial"/>
                <a:cs typeface="Arial"/>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3/9/2024</a:t>
            </a:fld>
            <a:endParaRPr lang="en-US"/>
          </a:p>
        </p:txBody>
      </p:sp>
      <p:sp>
        <p:nvSpPr>
          <p:cNvPr id="7" name="Holder 7"/>
          <p:cNvSpPr>
            <a:spLocks noGrp="1"/>
          </p:cNvSpPr>
          <p:nvPr>
            <p:ph type="sldNum" sz="quarter" idx="7"/>
          </p:nvPr>
        </p:nvSpPr>
        <p:spPr/>
        <p:txBody>
          <a:bodyPr lIns="0" tIns="0" rIns="0" bIns="0"/>
          <a:lstStyle>
            <a:lvl1pPr>
              <a:defRPr sz="1050" b="0" i="0">
                <a:solidFill>
                  <a:srgbClr val="CD9146"/>
                </a:solidFill>
                <a:latin typeface="Arial MT"/>
                <a:cs typeface="Arial MT"/>
              </a:defRPr>
            </a:lvl1pPr>
          </a:lstStyle>
          <a:p>
            <a:pPr marL="12700">
              <a:lnSpc>
                <a:spcPts val="1435"/>
              </a:lnSpc>
              <a:tabLst>
                <a:tab pos="2207260" algn="l"/>
              </a:tabLst>
            </a:pPr>
            <a:r>
              <a:rPr spc="-5" dirty="0"/>
              <a:t>#TCCC-CPP-PPT-02</a:t>
            </a:r>
            <a:r>
              <a:rPr spc="15" dirty="0"/>
              <a:t> </a:t>
            </a:r>
            <a:r>
              <a:rPr spc="-5" dirty="0"/>
              <a:t>08</a:t>
            </a:r>
            <a:r>
              <a:rPr spc="20" dirty="0"/>
              <a:t> </a:t>
            </a:r>
            <a:r>
              <a:rPr dirty="0"/>
              <a:t>AUG </a:t>
            </a:r>
            <a:r>
              <a:rPr spc="-5" dirty="0"/>
              <a:t>23	</a:t>
            </a:r>
            <a:fld id="{81D60167-4931-47E6-BA6A-407CBD079E47}" type="slidenum">
              <a:rPr sz="1200" spc="-5" dirty="0">
                <a:solidFill>
                  <a:srgbClr val="000000"/>
                </a:solidFill>
              </a:rPr>
              <a:t>‹#›</a:t>
            </a:fld>
            <a:endParaRPr sz="120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BB8542"/>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3/9/2024</a:t>
            </a:fld>
            <a:endParaRPr lang="en-US"/>
          </a:p>
        </p:txBody>
      </p:sp>
      <p:sp>
        <p:nvSpPr>
          <p:cNvPr id="5" name="Holder 5"/>
          <p:cNvSpPr>
            <a:spLocks noGrp="1"/>
          </p:cNvSpPr>
          <p:nvPr>
            <p:ph type="sldNum" sz="quarter" idx="7"/>
          </p:nvPr>
        </p:nvSpPr>
        <p:spPr/>
        <p:txBody>
          <a:bodyPr lIns="0" tIns="0" rIns="0" bIns="0"/>
          <a:lstStyle>
            <a:lvl1pPr>
              <a:defRPr sz="1050" b="0" i="0">
                <a:solidFill>
                  <a:srgbClr val="CD9146"/>
                </a:solidFill>
                <a:latin typeface="Arial MT"/>
                <a:cs typeface="Arial MT"/>
              </a:defRPr>
            </a:lvl1pPr>
          </a:lstStyle>
          <a:p>
            <a:pPr marL="12700">
              <a:lnSpc>
                <a:spcPts val="1435"/>
              </a:lnSpc>
              <a:tabLst>
                <a:tab pos="2207260" algn="l"/>
              </a:tabLst>
            </a:pPr>
            <a:r>
              <a:rPr spc="-5" dirty="0"/>
              <a:t>#TCCC-CPP-PPT-02</a:t>
            </a:r>
            <a:r>
              <a:rPr spc="15" dirty="0"/>
              <a:t> </a:t>
            </a:r>
            <a:r>
              <a:rPr spc="-5" dirty="0"/>
              <a:t>08</a:t>
            </a:r>
            <a:r>
              <a:rPr spc="20" dirty="0"/>
              <a:t> </a:t>
            </a:r>
            <a:r>
              <a:rPr dirty="0"/>
              <a:t>AUG </a:t>
            </a:r>
            <a:r>
              <a:rPr spc="-5" dirty="0"/>
              <a:t>23	</a:t>
            </a:r>
            <a:fld id="{81D60167-4931-47E6-BA6A-407CBD079E47}" type="slidenum">
              <a:rPr sz="1200" spc="-5" dirty="0">
                <a:solidFill>
                  <a:srgbClr val="000000"/>
                </a:solidFill>
              </a:rPr>
              <a:t>‹#›</a:t>
            </a:fld>
            <a:endParaRPr sz="120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3/9/2024</a:t>
            </a:fld>
            <a:endParaRPr lang="en-US"/>
          </a:p>
        </p:txBody>
      </p:sp>
      <p:sp>
        <p:nvSpPr>
          <p:cNvPr id="4" name="Holder 4"/>
          <p:cNvSpPr>
            <a:spLocks noGrp="1"/>
          </p:cNvSpPr>
          <p:nvPr>
            <p:ph type="sldNum" sz="quarter" idx="7"/>
          </p:nvPr>
        </p:nvSpPr>
        <p:spPr/>
        <p:txBody>
          <a:bodyPr lIns="0" tIns="0" rIns="0" bIns="0"/>
          <a:lstStyle>
            <a:lvl1pPr>
              <a:defRPr sz="1050" b="0" i="0">
                <a:solidFill>
                  <a:srgbClr val="CD9146"/>
                </a:solidFill>
                <a:latin typeface="Arial MT"/>
                <a:cs typeface="Arial MT"/>
              </a:defRPr>
            </a:lvl1pPr>
          </a:lstStyle>
          <a:p>
            <a:pPr marL="12700">
              <a:lnSpc>
                <a:spcPts val="1435"/>
              </a:lnSpc>
              <a:tabLst>
                <a:tab pos="2207260" algn="l"/>
              </a:tabLst>
            </a:pPr>
            <a:r>
              <a:rPr spc="-5" dirty="0"/>
              <a:t>#TCCC-CPP-PPT-02</a:t>
            </a:r>
            <a:r>
              <a:rPr spc="15" dirty="0"/>
              <a:t> </a:t>
            </a:r>
            <a:r>
              <a:rPr spc="-5" dirty="0"/>
              <a:t>08</a:t>
            </a:r>
            <a:r>
              <a:rPr spc="20" dirty="0"/>
              <a:t> </a:t>
            </a:r>
            <a:r>
              <a:rPr dirty="0"/>
              <a:t>AUG </a:t>
            </a:r>
            <a:r>
              <a:rPr spc="-5" dirty="0"/>
              <a:t>23	</a:t>
            </a:r>
            <a:fld id="{81D60167-4931-47E6-BA6A-407CBD079E47}" type="slidenum">
              <a:rPr sz="1200" spc="-5" dirty="0">
                <a:solidFill>
                  <a:srgbClr val="000000"/>
                </a:solidFill>
              </a:rPr>
              <a:t>‹#›</a:t>
            </a:fld>
            <a:endParaRPr sz="120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879473" y="748741"/>
            <a:ext cx="8433053" cy="1123314"/>
          </a:xfrm>
          <a:prstGeom prst="rect">
            <a:avLst/>
          </a:prstGeom>
        </p:spPr>
        <p:txBody>
          <a:bodyPr wrap="square" lIns="0" tIns="0" rIns="0" bIns="0">
            <a:spAutoFit/>
          </a:bodyPr>
          <a:lstStyle>
            <a:lvl1pPr>
              <a:defRPr sz="3600" b="1" i="0">
                <a:solidFill>
                  <a:srgbClr val="BB8542"/>
                </a:solidFill>
                <a:latin typeface="Arial"/>
                <a:cs typeface="Arial"/>
              </a:defRPr>
            </a:lvl1pPr>
          </a:lstStyle>
          <a:p>
            <a:endParaRPr/>
          </a:p>
        </p:txBody>
      </p:sp>
      <p:sp>
        <p:nvSpPr>
          <p:cNvPr id="3" name="Holder 3"/>
          <p:cNvSpPr>
            <a:spLocks noGrp="1"/>
          </p:cNvSpPr>
          <p:nvPr>
            <p:ph type="body" idx="1"/>
          </p:nvPr>
        </p:nvSpPr>
        <p:spPr>
          <a:xfrm>
            <a:off x="5258561" y="2555189"/>
            <a:ext cx="5231130" cy="3711575"/>
          </a:xfrm>
          <a:prstGeom prst="rect">
            <a:avLst/>
          </a:prstGeom>
        </p:spPr>
        <p:txBody>
          <a:bodyPr wrap="square" lIns="0" tIns="0" rIns="0" bIns="0">
            <a:spAutoFit/>
          </a:bodyPr>
          <a:lstStyle>
            <a:lvl1pPr>
              <a:defRPr sz="3200" b="0" i="0">
                <a:solidFill>
                  <a:schemeClr val="bg1"/>
                </a:solidFill>
                <a:latin typeface="Arial Black"/>
                <a:cs typeface="Arial Black"/>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3/9/2024</a:t>
            </a:fld>
            <a:endParaRPr lang="en-US"/>
          </a:p>
        </p:txBody>
      </p:sp>
      <p:sp>
        <p:nvSpPr>
          <p:cNvPr id="6" name="Holder 6"/>
          <p:cNvSpPr>
            <a:spLocks noGrp="1"/>
          </p:cNvSpPr>
          <p:nvPr>
            <p:ph type="sldNum" sz="quarter" idx="7"/>
          </p:nvPr>
        </p:nvSpPr>
        <p:spPr>
          <a:xfrm>
            <a:off x="9447403" y="6567433"/>
            <a:ext cx="2416809" cy="196215"/>
          </a:xfrm>
          <a:prstGeom prst="rect">
            <a:avLst/>
          </a:prstGeom>
        </p:spPr>
        <p:txBody>
          <a:bodyPr wrap="square" lIns="0" tIns="0" rIns="0" bIns="0">
            <a:spAutoFit/>
          </a:bodyPr>
          <a:lstStyle>
            <a:lvl1pPr>
              <a:defRPr sz="1050" b="0" i="0">
                <a:solidFill>
                  <a:srgbClr val="CD9146"/>
                </a:solidFill>
                <a:latin typeface="Arial MT"/>
                <a:cs typeface="Arial MT"/>
              </a:defRPr>
            </a:lvl1pPr>
          </a:lstStyle>
          <a:p>
            <a:pPr marL="12700">
              <a:lnSpc>
                <a:spcPts val="1435"/>
              </a:lnSpc>
              <a:tabLst>
                <a:tab pos="2207260" algn="l"/>
              </a:tabLst>
            </a:pPr>
            <a:r>
              <a:rPr spc="-5" dirty="0"/>
              <a:t>#TCCC-CPP-PPT-02</a:t>
            </a:r>
            <a:r>
              <a:rPr spc="15" dirty="0"/>
              <a:t> </a:t>
            </a:r>
            <a:r>
              <a:rPr spc="-5" dirty="0"/>
              <a:t>08</a:t>
            </a:r>
            <a:r>
              <a:rPr spc="20" dirty="0"/>
              <a:t> </a:t>
            </a:r>
            <a:r>
              <a:rPr dirty="0"/>
              <a:t>AUG </a:t>
            </a:r>
            <a:r>
              <a:rPr spc="-5" dirty="0"/>
              <a:t>23	</a:t>
            </a:r>
            <a:fld id="{81D60167-4931-47E6-BA6A-407CBD079E47}" type="slidenum">
              <a:rPr sz="1200" spc="-5" dirty="0">
                <a:solidFill>
                  <a:srgbClr val="000000"/>
                </a:solidFill>
              </a:rPr>
              <a:t>‹#›</a:t>
            </a:fld>
            <a:endParaRPr sz="120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1.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0.jpg"/><Relationship Id="rId5" Type="http://schemas.openxmlformats.org/officeDocument/2006/relationships/image" Target="../media/image49.pn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1.png"/><Relationship Id="rId7" Type="http://schemas.openxmlformats.org/officeDocument/2006/relationships/image" Target="../media/image6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jp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1.png"/><Relationship Id="rId7" Type="http://schemas.openxmlformats.org/officeDocument/2006/relationships/image" Target="../media/image73.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86.jpg"/><Relationship Id="rId5" Type="http://schemas.openxmlformats.org/officeDocument/2006/relationships/image" Target="../media/image85.png"/><Relationship Id="rId4" Type="http://schemas.openxmlformats.org/officeDocument/2006/relationships/image" Target="../media/image84.png"/></Relationships>
</file>

<file path=ppt/slides/_rels/slide23.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png"/><Relationship Id="rId3" Type="http://schemas.openxmlformats.org/officeDocument/2006/relationships/image" Target="../media/image1.png"/><Relationship Id="rId7" Type="http://schemas.openxmlformats.org/officeDocument/2006/relationships/image" Target="../media/image90.png"/><Relationship Id="rId12" Type="http://schemas.openxmlformats.org/officeDocument/2006/relationships/image" Target="../media/image9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88.jpg"/><Relationship Id="rId10" Type="http://schemas.openxmlformats.org/officeDocument/2006/relationships/image" Target="../media/image93.png"/><Relationship Id="rId4" Type="http://schemas.openxmlformats.org/officeDocument/2006/relationships/image" Target="../media/image87.jpg"/><Relationship Id="rId9" Type="http://schemas.openxmlformats.org/officeDocument/2006/relationships/image" Target="../media/image92.png"/><Relationship Id="rId14" Type="http://schemas.openxmlformats.org/officeDocument/2006/relationships/image" Target="../media/image97.png"/></Relationships>
</file>

<file path=ppt/slides/_rels/slide24.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97.png"/><Relationship Id="rId3" Type="http://schemas.openxmlformats.org/officeDocument/2006/relationships/image" Target="../media/image89.png"/><Relationship Id="rId7" Type="http://schemas.openxmlformats.org/officeDocument/2006/relationships/image" Target="../media/image101.png"/><Relationship Id="rId12" Type="http://schemas.openxmlformats.org/officeDocument/2006/relationships/image" Target="../media/image10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s>
</file>

<file path=ppt/slides/_rels/slide25.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89.png"/><Relationship Id="rId7" Type="http://schemas.openxmlformats.org/officeDocument/2006/relationships/image" Target="../media/image110.png"/><Relationship Id="rId12" Type="http://schemas.openxmlformats.org/officeDocument/2006/relationships/image" Target="../media/image9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09.png"/><Relationship Id="rId11" Type="http://schemas.openxmlformats.org/officeDocument/2006/relationships/image" Target="../media/image114.png"/><Relationship Id="rId5" Type="http://schemas.openxmlformats.org/officeDocument/2006/relationships/image" Target="../media/image108.png"/><Relationship Id="rId10" Type="http://schemas.openxmlformats.org/officeDocument/2006/relationships/image" Target="../media/image113.png"/><Relationship Id="rId4" Type="http://schemas.openxmlformats.org/officeDocument/2006/relationships/image" Target="../media/image107.png"/><Relationship Id="rId9" Type="http://schemas.openxmlformats.org/officeDocument/2006/relationships/image" Target="../media/image112.png"/></Relationships>
</file>

<file path=ppt/slides/_rels/slide26.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png"/><Relationship Id="rId7" Type="http://schemas.openxmlformats.org/officeDocument/2006/relationships/image" Target="../media/image118.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17.png"/><Relationship Id="rId11" Type="http://schemas.openxmlformats.org/officeDocument/2006/relationships/image" Target="../media/image122.png"/><Relationship Id="rId5" Type="http://schemas.openxmlformats.org/officeDocument/2006/relationships/image" Target="../media/image116.png"/><Relationship Id="rId10" Type="http://schemas.openxmlformats.org/officeDocument/2006/relationships/image" Target="../media/image121.png"/><Relationship Id="rId4" Type="http://schemas.openxmlformats.org/officeDocument/2006/relationships/image" Target="../media/image115.png"/><Relationship Id="rId9" Type="http://schemas.openxmlformats.org/officeDocument/2006/relationships/image" Target="../media/image120.png"/></Relationships>
</file>

<file path=ppt/slides/_rels/slide27.xml.rels><?xml version="1.0" encoding="UTF-8" standalone="yes"?>
<Relationships xmlns="http://schemas.openxmlformats.org/package/2006/relationships"><Relationship Id="rId8" Type="http://schemas.openxmlformats.org/officeDocument/2006/relationships/image" Target="../media/image127.png"/><Relationship Id="rId13" Type="http://schemas.openxmlformats.org/officeDocument/2006/relationships/image" Target="../media/image121.png"/><Relationship Id="rId3" Type="http://schemas.openxmlformats.org/officeDocument/2006/relationships/image" Target="../media/image1.png"/><Relationship Id="rId7" Type="http://schemas.openxmlformats.org/officeDocument/2006/relationships/image" Target="../media/image126.png"/><Relationship Id="rId12" Type="http://schemas.openxmlformats.org/officeDocument/2006/relationships/image" Target="../media/image131.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25.png"/><Relationship Id="rId11" Type="http://schemas.openxmlformats.org/officeDocument/2006/relationships/image" Target="../media/image130.png"/><Relationship Id="rId5" Type="http://schemas.openxmlformats.org/officeDocument/2006/relationships/image" Target="../media/image124.png"/><Relationship Id="rId10" Type="http://schemas.openxmlformats.org/officeDocument/2006/relationships/image" Target="../media/image129.png"/><Relationship Id="rId4" Type="http://schemas.openxmlformats.org/officeDocument/2006/relationships/image" Target="../media/image123.png"/><Relationship Id="rId9" Type="http://schemas.openxmlformats.org/officeDocument/2006/relationships/image" Target="../media/image128.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3.png"/><Relationship Id="rId4" Type="http://schemas.openxmlformats.org/officeDocument/2006/relationships/image" Target="../media/image132.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34.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38.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39.png"/></Relationships>
</file>

<file path=ppt/slides/_rels/slide3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2.png"/><Relationship Id="rId1" Type="http://schemas.openxmlformats.org/officeDocument/2006/relationships/slideLayout" Target="../slideLayouts/slideLayout1.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34.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314697" y="327494"/>
            <a:ext cx="7103745" cy="6420485"/>
          </a:xfrm>
          <a:prstGeom prst="rect">
            <a:avLst/>
          </a:prstGeom>
        </p:spPr>
        <p:txBody>
          <a:bodyPr vert="horz" wrap="square" lIns="0" tIns="0" rIns="0" bIns="0" rtlCol="0">
            <a:spAutoFit/>
          </a:bodyPr>
          <a:lstStyle/>
          <a:p>
            <a:pPr>
              <a:lnSpc>
                <a:spcPts val="2205"/>
              </a:lnSpc>
            </a:pPr>
            <a:r>
              <a:rPr sz="2000" b="1" dirty="0">
                <a:solidFill>
                  <a:srgbClr val="756F6F"/>
                </a:solidFill>
                <a:latin typeface="Arial"/>
                <a:cs typeface="Arial"/>
              </a:rPr>
              <a:t>Module</a:t>
            </a:r>
            <a:r>
              <a:rPr sz="2000" b="1" spc="-60" dirty="0">
                <a:solidFill>
                  <a:srgbClr val="756F6F"/>
                </a:solidFill>
                <a:latin typeface="Arial"/>
                <a:cs typeface="Arial"/>
              </a:rPr>
              <a:t> </a:t>
            </a:r>
            <a:r>
              <a:rPr sz="2000" b="1" spc="-5" dirty="0">
                <a:solidFill>
                  <a:srgbClr val="756F6F"/>
                </a:solidFill>
                <a:latin typeface="Arial"/>
                <a:cs typeface="Arial"/>
              </a:rPr>
              <a:t>2:</a:t>
            </a:r>
            <a:r>
              <a:rPr sz="2000" b="1" spc="-50" dirty="0">
                <a:solidFill>
                  <a:srgbClr val="756F6F"/>
                </a:solidFill>
                <a:latin typeface="Arial"/>
                <a:cs typeface="Arial"/>
              </a:rPr>
              <a:t> </a:t>
            </a:r>
            <a:r>
              <a:rPr sz="2000" b="1" dirty="0">
                <a:solidFill>
                  <a:srgbClr val="756F6F"/>
                </a:solidFill>
                <a:latin typeface="Arial"/>
                <a:cs typeface="Arial"/>
              </a:rPr>
              <a:t>Medical</a:t>
            </a:r>
            <a:r>
              <a:rPr sz="2000" b="1" spc="-35" dirty="0">
                <a:solidFill>
                  <a:srgbClr val="756F6F"/>
                </a:solidFill>
                <a:latin typeface="Arial"/>
                <a:cs typeface="Arial"/>
              </a:rPr>
              <a:t> </a:t>
            </a:r>
            <a:r>
              <a:rPr sz="2000" b="1" spc="-5" dirty="0">
                <a:solidFill>
                  <a:srgbClr val="756F6F"/>
                </a:solidFill>
                <a:latin typeface="Arial"/>
                <a:cs typeface="Arial"/>
              </a:rPr>
              <a:t>Equipment</a:t>
            </a:r>
            <a:endParaRPr sz="20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gn="r">
              <a:lnSpc>
                <a:spcPct val="100000"/>
              </a:lnSpc>
              <a:spcBef>
                <a:spcPts val="1540"/>
              </a:spcBef>
            </a:pPr>
            <a:r>
              <a:rPr sz="1050" spc="-5" dirty="0">
                <a:solidFill>
                  <a:srgbClr val="CD9146"/>
                </a:solidFill>
                <a:latin typeface="Arial MT"/>
                <a:cs typeface="Arial MT"/>
              </a:rPr>
              <a:t>#TCCC-CPP-PPT-02 08</a:t>
            </a:r>
            <a:r>
              <a:rPr sz="1050" dirty="0">
                <a:solidFill>
                  <a:srgbClr val="CD9146"/>
                </a:solidFill>
                <a:latin typeface="Arial MT"/>
                <a:cs typeface="Arial MT"/>
              </a:rPr>
              <a:t> AUG</a:t>
            </a:r>
            <a:r>
              <a:rPr sz="1050" spc="-20" dirty="0">
                <a:solidFill>
                  <a:srgbClr val="CD9146"/>
                </a:solidFill>
                <a:latin typeface="Arial MT"/>
                <a:cs typeface="Arial MT"/>
              </a:rPr>
              <a:t> </a:t>
            </a:r>
            <a:r>
              <a:rPr sz="1050" spc="-5" dirty="0">
                <a:solidFill>
                  <a:srgbClr val="CD9146"/>
                </a:solidFill>
                <a:latin typeface="Arial MT"/>
                <a:cs typeface="Arial MT"/>
              </a:rPr>
              <a:t>23</a:t>
            </a:r>
            <a:endParaRPr sz="1050">
              <a:latin typeface="Arial MT"/>
              <a:cs typeface="Arial MT"/>
            </a:endParaRPr>
          </a:p>
        </p:txBody>
      </p:sp>
      <p:grpSp>
        <p:nvGrpSpPr>
          <p:cNvPr id="3" name="object 3"/>
          <p:cNvGrpSpPr/>
          <p:nvPr/>
        </p:nvGrpSpPr>
        <p:grpSpPr>
          <a:xfrm>
            <a:off x="3048" y="49"/>
            <a:ext cx="12189460" cy="6858000"/>
            <a:chOff x="3048" y="49"/>
            <a:chExt cx="12189460" cy="6858000"/>
          </a:xfrm>
        </p:grpSpPr>
        <p:pic>
          <p:nvPicPr>
            <p:cNvPr id="4" name="object 4"/>
            <p:cNvPicPr/>
            <p:nvPr/>
          </p:nvPicPr>
          <p:blipFill>
            <a:blip r:embed="rId3" cstate="print"/>
            <a:stretch>
              <a:fillRect/>
            </a:stretch>
          </p:blipFill>
          <p:spPr>
            <a:xfrm>
              <a:off x="307848" y="256031"/>
              <a:ext cx="1173480" cy="655320"/>
            </a:xfrm>
            <a:prstGeom prst="rect">
              <a:avLst/>
            </a:prstGeom>
          </p:spPr>
        </p:pic>
        <p:pic>
          <p:nvPicPr>
            <p:cNvPr id="5" name="object 5"/>
            <p:cNvPicPr/>
            <p:nvPr/>
          </p:nvPicPr>
          <p:blipFill>
            <a:blip r:embed="rId4" cstate="print"/>
            <a:stretch>
              <a:fillRect/>
            </a:stretch>
          </p:blipFill>
          <p:spPr>
            <a:xfrm>
              <a:off x="3048" y="49"/>
              <a:ext cx="12188951" cy="6857948"/>
            </a:xfrm>
            <a:prstGeom prst="rect">
              <a:avLst/>
            </a:prstGeom>
          </p:spPr>
        </p:pic>
        <p:sp>
          <p:nvSpPr>
            <p:cNvPr id="6" name="object 6"/>
            <p:cNvSpPr/>
            <p:nvPr/>
          </p:nvSpPr>
          <p:spPr>
            <a:xfrm>
              <a:off x="6156960" y="5910072"/>
              <a:ext cx="2383790" cy="573405"/>
            </a:xfrm>
            <a:custGeom>
              <a:avLst/>
              <a:gdLst/>
              <a:ahLst/>
              <a:cxnLst/>
              <a:rect l="l" t="t" r="r" b="b"/>
              <a:pathLst>
                <a:path w="2383790" h="573404">
                  <a:moveTo>
                    <a:pt x="2288032" y="0"/>
                  </a:moveTo>
                  <a:lnTo>
                    <a:pt x="95503" y="0"/>
                  </a:lnTo>
                  <a:lnTo>
                    <a:pt x="58346" y="7505"/>
                  </a:lnTo>
                  <a:lnTo>
                    <a:pt x="27987" y="27973"/>
                  </a:lnTo>
                  <a:lnTo>
                    <a:pt x="7510" y="58330"/>
                  </a:lnTo>
                  <a:lnTo>
                    <a:pt x="0" y="95503"/>
                  </a:lnTo>
                  <a:lnTo>
                    <a:pt x="0" y="477519"/>
                  </a:lnTo>
                  <a:lnTo>
                    <a:pt x="7510" y="514693"/>
                  </a:lnTo>
                  <a:lnTo>
                    <a:pt x="27987" y="545050"/>
                  </a:lnTo>
                  <a:lnTo>
                    <a:pt x="58346" y="565518"/>
                  </a:lnTo>
                  <a:lnTo>
                    <a:pt x="95503" y="573023"/>
                  </a:lnTo>
                  <a:lnTo>
                    <a:pt x="2288032" y="573023"/>
                  </a:lnTo>
                  <a:lnTo>
                    <a:pt x="2325189" y="565518"/>
                  </a:lnTo>
                  <a:lnTo>
                    <a:pt x="2355548" y="545050"/>
                  </a:lnTo>
                  <a:lnTo>
                    <a:pt x="2376025" y="514693"/>
                  </a:lnTo>
                  <a:lnTo>
                    <a:pt x="2383536" y="477519"/>
                  </a:lnTo>
                  <a:lnTo>
                    <a:pt x="2383536" y="95503"/>
                  </a:lnTo>
                  <a:lnTo>
                    <a:pt x="2376025" y="58330"/>
                  </a:lnTo>
                  <a:lnTo>
                    <a:pt x="2355548" y="27973"/>
                  </a:lnTo>
                  <a:lnTo>
                    <a:pt x="2325189" y="7505"/>
                  </a:lnTo>
                  <a:lnTo>
                    <a:pt x="2288032" y="0"/>
                  </a:lnTo>
                  <a:close/>
                </a:path>
              </a:pathLst>
            </a:custGeom>
            <a:solidFill>
              <a:srgbClr val="1A1B1B">
                <a:alpha val="29411"/>
              </a:srgbClr>
            </a:solidFill>
          </p:spPr>
          <p:txBody>
            <a:bodyPr wrap="square" lIns="0" tIns="0" rIns="0" bIns="0" rtlCol="0"/>
            <a:lstStyle/>
            <a:p>
              <a:endParaRPr/>
            </a:p>
          </p:txBody>
        </p:sp>
      </p:grpSp>
      <p:sp>
        <p:nvSpPr>
          <p:cNvPr id="7" name="object 7"/>
          <p:cNvSpPr txBox="1"/>
          <p:nvPr/>
        </p:nvSpPr>
        <p:spPr>
          <a:xfrm>
            <a:off x="6403085" y="5951016"/>
            <a:ext cx="1897380" cy="476250"/>
          </a:xfrm>
          <a:prstGeom prst="rect">
            <a:avLst/>
          </a:prstGeom>
        </p:spPr>
        <p:txBody>
          <a:bodyPr vert="horz" wrap="square" lIns="0" tIns="13335" rIns="0" bIns="0" rtlCol="0">
            <a:spAutoFit/>
          </a:bodyPr>
          <a:lstStyle/>
          <a:p>
            <a:pPr algn="ctr">
              <a:lnSpc>
                <a:spcPct val="100000"/>
              </a:lnSpc>
              <a:spcBef>
                <a:spcPts val="105"/>
              </a:spcBef>
            </a:pPr>
            <a:r>
              <a:rPr sz="1600" dirty="0">
                <a:solidFill>
                  <a:srgbClr val="D9D9D9"/>
                </a:solidFill>
                <a:latin typeface="Arial Black"/>
                <a:cs typeface="Arial Black"/>
              </a:rPr>
              <a:t>TCCC</a:t>
            </a:r>
            <a:r>
              <a:rPr sz="1600" spc="-20" dirty="0">
                <a:solidFill>
                  <a:srgbClr val="D9D9D9"/>
                </a:solidFill>
                <a:latin typeface="Arial Black"/>
                <a:cs typeface="Arial Black"/>
              </a:rPr>
              <a:t> </a:t>
            </a:r>
            <a:r>
              <a:rPr sz="1600" spc="5" dirty="0">
                <a:solidFill>
                  <a:srgbClr val="D9D9D9"/>
                </a:solidFill>
                <a:latin typeface="Arial MT"/>
                <a:cs typeface="Arial MT"/>
              </a:rPr>
              <a:t>TIER</a:t>
            </a:r>
            <a:r>
              <a:rPr sz="1600" spc="-70" dirty="0">
                <a:solidFill>
                  <a:srgbClr val="D9D9D9"/>
                </a:solidFill>
                <a:latin typeface="Arial MT"/>
                <a:cs typeface="Arial MT"/>
              </a:rPr>
              <a:t> </a:t>
            </a:r>
            <a:r>
              <a:rPr sz="1600" dirty="0">
                <a:solidFill>
                  <a:srgbClr val="D9D9D9"/>
                </a:solidFill>
                <a:latin typeface="Arial MT"/>
                <a:cs typeface="Arial MT"/>
              </a:rPr>
              <a:t>3</a:t>
            </a:r>
            <a:endParaRPr sz="1600">
              <a:latin typeface="Arial MT"/>
              <a:cs typeface="Arial MT"/>
            </a:endParaRPr>
          </a:p>
          <a:p>
            <a:pPr algn="ctr">
              <a:lnSpc>
                <a:spcPct val="100000"/>
              </a:lnSpc>
              <a:spcBef>
                <a:spcPts val="60"/>
              </a:spcBef>
            </a:pPr>
            <a:r>
              <a:rPr sz="1300" spc="-5" dirty="0">
                <a:solidFill>
                  <a:srgbClr val="D9D9D9"/>
                </a:solidFill>
                <a:latin typeface="Arial MT"/>
                <a:cs typeface="Arial MT"/>
              </a:rPr>
              <a:t>Combat</a:t>
            </a:r>
            <a:r>
              <a:rPr sz="1300" spc="-10" dirty="0">
                <a:solidFill>
                  <a:srgbClr val="D9D9D9"/>
                </a:solidFill>
                <a:latin typeface="Arial MT"/>
                <a:cs typeface="Arial MT"/>
              </a:rPr>
              <a:t> </a:t>
            </a:r>
            <a:r>
              <a:rPr sz="1300" spc="-5" dirty="0">
                <a:solidFill>
                  <a:srgbClr val="D9D9D9"/>
                </a:solidFill>
                <a:latin typeface="Arial MT"/>
                <a:cs typeface="Arial MT"/>
              </a:rPr>
              <a:t>Medic/Corpsman</a:t>
            </a:r>
            <a:endParaRPr sz="1300">
              <a:latin typeface="Arial MT"/>
              <a:cs typeface="Arial MT"/>
            </a:endParaRPr>
          </a:p>
        </p:txBody>
      </p:sp>
      <p:sp>
        <p:nvSpPr>
          <p:cNvPr id="8" name="object 8"/>
          <p:cNvSpPr/>
          <p:nvPr/>
        </p:nvSpPr>
        <p:spPr>
          <a:xfrm>
            <a:off x="8714231" y="5910071"/>
            <a:ext cx="2383790" cy="573405"/>
          </a:xfrm>
          <a:custGeom>
            <a:avLst/>
            <a:gdLst/>
            <a:ahLst/>
            <a:cxnLst/>
            <a:rect l="l" t="t" r="r" b="b"/>
            <a:pathLst>
              <a:path w="2383790" h="573404">
                <a:moveTo>
                  <a:pt x="2288032" y="0"/>
                </a:moveTo>
                <a:lnTo>
                  <a:pt x="95503" y="0"/>
                </a:lnTo>
                <a:lnTo>
                  <a:pt x="58346" y="7505"/>
                </a:lnTo>
                <a:lnTo>
                  <a:pt x="27987" y="27973"/>
                </a:lnTo>
                <a:lnTo>
                  <a:pt x="7510" y="58330"/>
                </a:lnTo>
                <a:lnTo>
                  <a:pt x="0" y="95503"/>
                </a:lnTo>
                <a:lnTo>
                  <a:pt x="0" y="477519"/>
                </a:lnTo>
                <a:lnTo>
                  <a:pt x="7510" y="514693"/>
                </a:lnTo>
                <a:lnTo>
                  <a:pt x="27987" y="545050"/>
                </a:lnTo>
                <a:lnTo>
                  <a:pt x="58346" y="565518"/>
                </a:lnTo>
                <a:lnTo>
                  <a:pt x="95503" y="573023"/>
                </a:lnTo>
                <a:lnTo>
                  <a:pt x="2288032" y="573023"/>
                </a:lnTo>
                <a:lnTo>
                  <a:pt x="2325189" y="565518"/>
                </a:lnTo>
                <a:lnTo>
                  <a:pt x="2355548" y="545050"/>
                </a:lnTo>
                <a:lnTo>
                  <a:pt x="2376025" y="514693"/>
                </a:lnTo>
                <a:lnTo>
                  <a:pt x="2383536" y="477519"/>
                </a:lnTo>
                <a:lnTo>
                  <a:pt x="2383536" y="95503"/>
                </a:lnTo>
                <a:lnTo>
                  <a:pt x="2376025" y="58330"/>
                </a:lnTo>
                <a:lnTo>
                  <a:pt x="2355548" y="27973"/>
                </a:lnTo>
                <a:lnTo>
                  <a:pt x="2325189" y="7505"/>
                </a:lnTo>
                <a:lnTo>
                  <a:pt x="2288032" y="0"/>
                </a:lnTo>
                <a:close/>
              </a:path>
            </a:pathLst>
          </a:custGeom>
          <a:solidFill>
            <a:srgbClr val="1A1B1B"/>
          </a:solidFill>
        </p:spPr>
        <p:txBody>
          <a:bodyPr wrap="square" lIns="0" tIns="0" rIns="0" bIns="0" rtlCol="0"/>
          <a:lstStyle/>
          <a:p>
            <a:endParaRPr/>
          </a:p>
        </p:txBody>
      </p:sp>
      <p:sp>
        <p:nvSpPr>
          <p:cNvPr id="9" name="object 9"/>
          <p:cNvSpPr txBox="1"/>
          <p:nvPr/>
        </p:nvSpPr>
        <p:spPr>
          <a:xfrm>
            <a:off x="8857868" y="5951016"/>
            <a:ext cx="2106930" cy="476250"/>
          </a:xfrm>
          <a:prstGeom prst="rect">
            <a:avLst/>
          </a:prstGeom>
        </p:spPr>
        <p:txBody>
          <a:bodyPr vert="horz" wrap="square" lIns="0" tIns="13335" rIns="0" bIns="0" rtlCol="0">
            <a:spAutoFit/>
          </a:bodyPr>
          <a:lstStyle/>
          <a:p>
            <a:pPr algn="ctr">
              <a:lnSpc>
                <a:spcPct val="100000"/>
              </a:lnSpc>
              <a:spcBef>
                <a:spcPts val="105"/>
              </a:spcBef>
            </a:pPr>
            <a:r>
              <a:rPr sz="1600" dirty="0">
                <a:solidFill>
                  <a:srgbClr val="FFFFFF"/>
                </a:solidFill>
                <a:latin typeface="Arial Black"/>
                <a:cs typeface="Arial Black"/>
              </a:rPr>
              <a:t>TCCC</a:t>
            </a:r>
            <a:r>
              <a:rPr sz="1600" spc="-110" dirty="0">
                <a:solidFill>
                  <a:srgbClr val="FFFFFF"/>
                </a:solidFill>
                <a:latin typeface="Arial Black"/>
                <a:cs typeface="Arial Black"/>
              </a:rPr>
              <a:t> </a:t>
            </a:r>
            <a:r>
              <a:rPr sz="1600" spc="5" dirty="0">
                <a:solidFill>
                  <a:srgbClr val="FFFFFF"/>
                </a:solidFill>
                <a:latin typeface="Arial MT"/>
                <a:cs typeface="Arial MT"/>
              </a:rPr>
              <a:t>TIER</a:t>
            </a:r>
            <a:r>
              <a:rPr sz="1600" spc="-75" dirty="0">
                <a:solidFill>
                  <a:srgbClr val="FFFFFF"/>
                </a:solidFill>
                <a:latin typeface="Arial MT"/>
                <a:cs typeface="Arial MT"/>
              </a:rPr>
              <a:t> </a:t>
            </a:r>
            <a:r>
              <a:rPr sz="1600" dirty="0">
                <a:solidFill>
                  <a:srgbClr val="FFFFFF"/>
                </a:solidFill>
                <a:latin typeface="Arial MT"/>
                <a:cs typeface="Arial MT"/>
              </a:rPr>
              <a:t>4</a:t>
            </a:r>
            <a:endParaRPr sz="1600">
              <a:latin typeface="Arial MT"/>
              <a:cs typeface="Arial MT"/>
            </a:endParaRPr>
          </a:p>
          <a:p>
            <a:pPr algn="ctr">
              <a:lnSpc>
                <a:spcPct val="100000"/>
              </a:lnSpc>
              <a:spcBef>
                <a:spcPts val="60"/>
              </a:spcBef>
            </a:pPr>
            <a:r>
              <a:rPr sz="1300" spc="-5" dirty="0">
                <a:solidFill>
                  <a:srgbClr val="FFFFFF"/>
                </a:solidFill>
                <a:latin typeface="Arial MT"/>
                <a:cs typeface="Arial MT"/>
              </a:rPr>
              <a:t>Combat</a:t>
            </a:r>
            <a:r>
              <a:rPr sz="1300" spc="-10" dirty="0">
                <a:solidFill>
                  <a:srgbClr val="FFFFFF"/>
                </a:solidFill>
                <a:latin typeface="Arial MT"/>
                <a:cs typeface="Arial MT"/>
              </a:rPr>
              <a:t> </a:t>
            </a:r>
            <a:r>
              <a:rPr sz="1300" dirty="0">
                <a:solidFill>
                  <a:srgbClr val="FFFFFF"/>
                </a:solidFill>
                <a:latin typeface="Arial MT"/>
                <a:cs typeface="Arial MT"/>
              </a:rPr>
              <a:t>Paramedic/Provider</a:t>
            </a:r>
            <a:endParaRPr sz="1300">
              <a:latin typeface="Arial MT"/>
              <a:cs typeface="Arial MT"/>
            </a:endParaRPr>
          </a:p>
        </p:txBody>
      </p:sp>
      <p:sp>
        <p:nvSpPr>
          <p:cNvPr id="10" name="object 10"/>
          <p:cNvSpPr/>
          <p:nvPr/>
        </p:nvSpPr>
        <p:spPr>
          <a:xfrm>
            <a:off x="1042416" y="5910071"/>
            <a:ext cx="2380615" cy="573405"/>
          </a:xfrm>
          <a:custGeom>
            <a:avLst/>
            <a:gdLst/>
            <a:ahLst/>
            <a:cxnLst/>
            <a:rect l="l" t="t" r="r" b="b"/>
            <a:pathLst>
              <a:path w="2380615" h="573404">
                <a:moveTo>
                  <a:pt x="2284984" y="0"/>
                </a:moveTo>
                <a:lnTo>
                  <a:pt x="95503" y="0"/>
                </a:lnTo>
                <a:lnTo>
                  <a:pt x="58330" y="7505"/>
                </a:lnTo>
                <a:lnTo>
                  <a:pt x="27973" y="27973"/>
                </a:lnTo>
                <a:lnTo>
                  <a:pt x="7505" y="58330"/>
                </a:lnTo>
                <a:lnTo>
                  <a:pt x="0" y="95503"/>
                </a:lnTo>
                <a:lnTo>
                  <a:pt x="0" y="477519"/>
                </a:lnTo>
                <a:lnTo>
                  <a:pt x="7505" y="514693"/>
                </a:lnTo>
                <a:lnTo>
                  <a:pt x="27973" y="545050"/>
                </a:lnTo>
                <a:lnTo>
                  <a:pt x="58330" y="565518"/>
                </a:lnTo>
                <a:lnTo>
                  <a:pt x="95503" y="573023"/>
                </a:lnTo>
                <a:lnTo>
                  <a:pt x="2284984" y="573023"/>
                </a:lnTo>
                <a:lnTo>
                  <a:pt x="2322141" y="565518"/>
                </a:lnTo>
                <a:lnTo>
                  <a:pt x="2352500" y="545050"/>
                </a:lnTo>
                <a:lnTo>
                  <a:pt x="2372977" y="514693"/>
                </a:lnTo>
                <a:lnTo>
                  <a:pt x="2380488" y="477519"/>
                </a:lnTo>
                <a:lnTo>
                  <a:pt x="2380488" y="95503"/>
                </a:lnTo>
                <a:lnTo>
                  <a:pt x="2372977" y="58330"/>
                </a:lnTo>
                <a:lnTo>
                  <a:pt x="2352500" y="27973"/>
                </a:lnTo>
                <a:lnTo>
                  <a:pt x="2322141" y="7505"/>
                </a:lnTo>
                <a:lnTo>
                  <a:pt x="2284984" y="0"/>
                </a:lnTo>
                <a:close/>
              </a:path>
            </a:pathLst>
          </a:custGeom>
          <a:solidFill>
            <a:srgbClr val="1A1B1B">
              <a:alpha val="29411"/>
            </a:srgbClr>
          </a:solidFill>
        </p:spPr>
        <p:txBody>
          <a:bodyPr wrap="square" lIns="0" tIns="0" rIns="0" bIns="0" rtlCol="0"/>
          <a:lstStyle/>
          <a:p>
            <a:endParaRPr/>
          </a:p>
        </p:txBody>
      </p:sp>
      <p:sp>
        <p:nvSpPr>
          <p:cNvPr id="11" name="object 11"/>
          <p:cNvSpPr txBox="1"/>
          <p:nvPr/>
        </p:nvSpPr>
        <p:spPr>
          <a:xfrm>
            <a:off x="1462277" y="5951016"/>
            <a:ext cx="1537335" cy="476250"/>
          </a:xfrm>
          <a:prstGeom prst="rect">
            <a:avLst/>
          </a:prstGeom>
        </p:spPr>
        <p:txBody>
          <a:bodyPr vert="horz" wrap="square" lIns="0" tIns="13335" rIns="0" bIns="0" rtlCol="0">
            <a:spAutoFit/>
          </a:bodyPr>
          <a:lstStyle/>
          <a:p>
            <a:pPr marL="635" algn="ctr">
              <a:lnSpc>
                <a:spcPct val="100000"/>
              </a:lnSpc>
              <a:spcBef>
                <a:spcPts val="105"/>
              </a:spcBef>
            </a:pPr>
            <a:r>
              <a:rPr sz="1600" dirty="0">
                <a:solidFill>
                  <a:srgbClr val="D9D9D9"/>
                </a:solidFill>
                <a:latin typeface="Arial Black"/>
                <a:cs typeface="Arial Black"/>
              </a:rPr>
              <a:t>TCCC</a:t>
            </a:r>
            <a:r>
              <a:rPr sz="1600" spc="-25" dirty="0">
                <a:solidFill>
                  <a:srgbClr val="D9D9D9"/>
                </a:solidFill>
                <a:latin typeface="Arial Black"/>
                <a:cs typeface="Arial Black"/>
              </a:rPr>
              <a:t> </a:t>
            </a:r>
            <a:r>
              <a:rPr sz="1600" spc="5" dirty="0">
                <a:solidFill>
                  <a:srgbClr val="D9D9D9"/>
                </a:solidFill>
                <a:latin typeface="Arial MT"/>
                <a:cs typeface="Arial MT"/>
              </a:rPr>
              <a:t>TIER</a:t>
            </a:r>
            <a:r>
              <a:rPr sz="1600" spc="-70" dirty="0">
                <a:solidFill>
                  <a:srgbClr val="D9D9D9"/>
                </a:solidFill>
                <a:latin typeface="Arial MT"/>
                <a:cs typeface="Arial MT"/>
              </a:rPr>
              <a:t> </a:t>
            </a:r>
            <a:r>
              <a:rPr sz="1600" dirty="0">
                <a:solidFill>
                  <a:srgbClr val="D9D9D9"/>
                </a:solidFill>
                <a:latin typeface="Arial MT"/>
                <a:cs typeface="Arial MT"/>
              </a:rPr>
              <a:t>1</a:t>
            </a:r>
            <a:endParaRPr sz="1600">
              <a:latin typeface="Arial MT"/>
              <a:cs typeface="Arial MT"/>
            </a:endParaRPr>
          </a:p>
          <a:p>
            <a:pPr algn="ctr">
              <a:lnSpc>
                <a:spcPct val="100000"/>
              </a:lnSpc>
              <a:spcBef>
                <a:spcPts val="60"/>
              </a:spcBef>
            </a:pPr>
            <a:r>
              <a:rPr sz="1300" spc="5" dirty="0">
                <a:solidFill>
                  <a:srgbClr val="D9D9D9"/>
                </a:solidFill>
                <a:latin typeface="Arial MT"/>
                <a:cs typeface="Arial MT"/>
              </a:rPr>
              <a:t>All</a:t>
            </a:r>
            <a:r>
              <a:rPr sz="1300" spc="-60" dirty="0">
                <a:solidFill>
                  <a:srgbClr val="D9D9D9"/>
                </a:solidFill>
                <a:latin typeface="Arial MT"/>
                <a:cs typeface="Arial MT"/>
              </a:rPr>
              <a:t> </a:t>
            </a:r>
            <a:r>
              <a:rPr sz="1300" dirty="0">
                <a:solidFill>
                  <a:srgbClr val="D9D9D9"/>
                </a:solidFill>
                <a:latin typeface="Arial MT"/>
                <a:cs typeface="Arial MT"/>
              </a:rPr>
              <a:t>Service</a:t>
            </a:r>
            <a:r>
              <a:rPr sz="1300" spc="-35" dirty="0">
                <a:solidFill>
                  <a:srgbClr val="D9D9D9"/>
                </a:solidFill>
                <a:latin typeface="Arial MT"/>
                <a:cs typeface="Arial MT"/>
              </a:rPr>
              <a:t> </a:t>
            </a:r>
            <a:r>
              <a:rPr sz="1300" spc="-5" dirty="0">
                <a:solidFill>
                  <a:srgbClr val="D9D9D9"/>
                </a:solidFill>
                <a:latin typeface="Arial MT"/>
                <a:cs typeface="Arial MT"/>
              </a:rPr>
              <a:t>Members</a:t>
            </a:r>
            <a:endParaRPr sz="1300">
              <a:latin typeface="Arial MT"/>
              <a:cs typeface="Arial MT"/>
            </a:endParaRPr>
          </a:p>
        </p:txBody>
      </p:sp>
      <p:sp>
        <p:nvSpPr>
          <p:cNvPr id="12" name="object 12"/>
          <p:cNvSpPr/>
          <p:nvPr/>
        </p:nvSpPr>
        <p:spPr>
          <a:xfrm>
            <a:off x="3599688" y="5910071"/>
            <a:ext cx="2380615" cy="573405"/>
          </a:xfrm>
          <a:custGeom>
            <a:avLst/>
            <a:gdLst/>
            <a:ahLst/>
            <a:cxnLst/>
            <a:rect l="l" t="t" r="r" b="b"/>
            <a:pathLst>
              <a:path w="2380615" h="573404">
                <a:moveTo>
                  <a:pt x="2284984" y="0"/>
                </a:moveTo>
                <a:lnTo>
                  <a:pt x="95503" y="0"/>
                </a:lnTo>
                <a:lnTo>
                  <a:pt x="58346" y="7505"/>
                </a:lnTo>
                <a:lnTo>
                  <a:pt x="27987" y="27973"/>
                </a:lnTo>
                <a:lnTo>
                  <a:pt x="7510" y="58330"/>
                </a:lnTo>
                <a:lnTo>
                  <a:pt x="0" y="95503"/>
                </a:lnTo>
                <a:lnTo>
                  <a:pt x="0" y="477519"/>
                </a:lnTo>
                <a:lnTo>
                  <a:pt x="7510" y="514693"/>
                </a:lnTo>
                <a:lnTo>
                  <a:pt x="27987" y="545050"/>
                </a:lnTo>
                <a:lnTo>
                  <a:pt x="58346" y="565518"/>
                </a:lnTo>
                <a:lnTo>
                  <a:pt x="95503" y="573023"/>
                </a:lnTo>
                <a:lnTo>
                  <a:pt x="2284984" y="573023"/>
                </a:lnTo>
                <a:lnTo>
                  <a:pt x="2322141" y="565518"/>
                </a:lnTo>
                <a:lnTo>
                  <a:pt x="2352500" y="545050"/>
                </a:lnTo>
                <a:lnTo>
                  <a:pt x="2372977" y="514693"/>
                </a:lnTo>
                <a:lnTo>
                  <a:pt x="2380488" y="477519"/>
                </a:lnTo>
                <a:lnTo>
                  <a:pt x="2380488" y="95503"/>
                </a:lnTo>
                <a:lnTo>
                  <a:pt x="2372977" y="58330"/>
                </a:lnTo>
                <a:lnTo>
                  <a:pt x="2352500" y="27973"/>
                </a:lnTo>
                <a:lnTo>
                  <a:pt x="2322141" y="7505"/>
                </a:lnTo>
                <a:lnTo>
                  <a:pt x="2284984" y="0"/>
                </a:lnTo>
                <a:close/>
              </a:path>
            </a:pathLst>
          </a:custGeom>
          <a:solidFill>
            <a:srgbClr val="1A1B1B">
              <a:alpha val="29411"/>
            </a:srgbClr>
          </a:solidFill>
        </p:spPr>
        <p:txBody>
          <a:bodyPr wrap="square" lIns="0" tIns="0" rIns="0" bIns="0" rtlCol="0"/>
          <a:lstStyle/>
          <a:p>
            <a:endParaRPr/>
          </a:p>
        </p:txBody>
      </p:sp>
      <p:sp>
        <p:nvSpPr>
          <p:cNvPr id="13" name="object 13"/>
          <p:cNvSpPr txBox="1"/>
          <p:nvPr/>
        </p:nvSpPr>
        <p:spPr>
          <a:xfrm>
            <a:off x="4115561" y="5951016"/>
            <a:ext cx="1349375" cy="476250"/>
          </a:xfrm>
          <a:prstGeom prst="rect">
            <a:avLst/>
          </a:prstGeom>
        </p:spPr>
        <p:txBody>
          <a:bodyPr vert="horz" wrap="square" lIns="0" tIns="13335" rIns="0" bIns="0" rtlCol="0">
            <a:spAutoFit/>
          </a:bodyPr>
          <a:lstStyle/>
          <a:p>
            <a:pPr marL="12700">
              <a:lnSpc>
                <a:spcPct val="100000"/>
              </a:lnSpc>
              <a:spcBef>
                <a:spcPts val="105"/>
              </a:spcBef>
            </a:pPr>
            <a:r>
              <a:rPr sz="1600" dirty="0">
                <a:solidFill>
                  <a:srgbClr val="D9D9D9"/>
                </a:solidFill>
                <a:latin typeface="Arial Black"/>
                <a:cs typeface="Arial Black"/>
              </a:rPr>
              <a:t>TCCC</a:t>
            </a:r>
            <a:r>
              <a:rPr sz="1600" spc="-35" dirty="0">
                <a:solidFill>
                  <a:srgbClr val="D9D9D9"/>
                </a:solidFill>
                <a:latin typeface="Arial Black"/>
                <a:cs typeface="Arial Black"/>
              </a:rPr>
              <a:t> </a:t>
            </a:r>
            <a:r>
              <a:rPr sz="1600" spc="5" dirty="0">
                <a:solidFill>
                  <a:srgbClr val="D9D9D9"/>
                </a:solidFill>
                <a:latin typeface="Arial MT"/>
                <a:cs typeface="Arial MT"/>
              </a:rPr>
              <a:t>TIER</a:t>
            </a:r>
            <a:r>
              <a:rPr sz="1600" spc="-85" dirty="0">
                <a:solidFill>
                  <a:srgbClr val="D9D9D9"/>
                </a:solidFill>
                <a:latin typeface="Arial MT"/>
                <a:cs typeface="Arial MT"/>
              </a:rPr>
              <a:t> </a:t>
            </a:r>
            <a:r>
              <a:rPr sz="1600" dirty="0">
                <a:solidFill>
                  <a:srgbClr val="D9D9D9"/>
                </a:solidFill>
                <a:latin typeface="Arial MT"/>
                <a:cs typeface="Arial MT"/>
              </a:rPr>
              <a:t>2</a:t>
            </a:r>
            <a:endParaRPr sz="1600">
              <a:latin typeface="Arial MT"/>
              <a:cs typeface="Arial MT"/>
            </a:endParaRPr>
          </a:p>
          <a:p>
            <a:pPr marL="27305">
              <a:lnSpc>
                <a:spcPct val="100000"/>
              </a:lnSpc>
              <a:spcBef>
                <a:spcPts val="60"/>
              </a:spcBef>
            </a:pPr>
            <a:r>
              <a:rPr sz="1300" spc="-5" dirty="0">
                <a:solidFill>
                  <a:srgbClr val="D9D9D9"/>
                </a:solidFill>
                <a:latin typeface="Arial MT"/>
                <a:cs typeface="Arial MT"/>
              </a:rPr>
              <a:t>Combat</a:t>
            </a:r>
            <a:r>
              <a:rPr sz="1300" spc="-30" dirty="0">
                <a:solidFill>
                  <a:srgbClr val="D9D9D9"/>
                </a:solidFill>
                <a:latin typeface="Arial MT"/>
                <a:cs typeface="Arial MT"/>
              </a:rPr>
              <a:t> </a:t>
            </a:r>
            <a:r>
              <a:rPr sz="1300" spc="-5" dirty="0">
                <a:solidFill>
                  <a:srgbClr val="D9D9D9"/>
                </a:solidFill>
                <a:latin typeface="Arial MT"/>
                <a:cs typeface="Arial MT"/>
              </a:rPr>
              <a:t>Lifesaver</a:t>
            </a:r>
            <a:endParaRPr sz="1300">
              <a:latin typeface="Arial MT"/>
              <a:cs typeface="Arial MT"/>
            </a:endParaRPr>
          </a:p>
        </p:txBody>
      </p:sp>
      <p:sp>
        <p:nvSpPr>
          <p:cNvPr id="14" name="object 14"/>
          <p:cNvSpPr txBox="1"/>
          <p:nvPr/>
        </p:nvSpPr>
        <p:spPr>
          <a:xfrm>
            <a:off x="2880741" y="518287"/>
            <a:ext cx="4337685" cy="877569"/>
          </a:xfrm>
          <a:prstGeom prst="rect">
            <a:avLst/>
          </a:prstGeom>
        </p:spPr>
        <p:txBody>
          <a:bodyPr vert="horz" wrap="square" lIns="0" tIns="28575" rIns="0" bIns="0" rtlCol="0">
            <a:spAutoFit/>
          </a:bodyPr>
          <a:lstStyle/>
          <a:p>
            <a:pPr marL="12700" marR="5080">
              <a:lnSpc>
                <a:spcPts val="3340"/>
              </a:lnSpc>
              <a:spcBef>
                <a:spcPts val="225"/>
              </a:spcBef>
            </a:pPr>
            <a:r>
              <a:rPr sz="2800" dirty="0">
                <a:solidFill>
                  <a:srgbClr val="CD9146"/>
                </a:solidFill>
                <a:latin typeface="Arial Black"/>
                <a:cs typeface="Arial Black"/>
              </a:rPr>
              <a:t>COMBAT</a:t>
            </a:r>
            <a:r>
              <a:rPr sz="2800" spc="-85" dirty="0">
                <a:solidFill>
                  <a:srgbClr val="CD9146"/>
                </a:solidFill>
                <a:latin typeface="Arial Black"/>
                <a:cs typeface="Arial Black"/>
              </a:rPr>
              <a:t> </a:t>
            </a:r>
            <a:r>
              <a:rPr sz="2800" dirty="0">
                <a:solidFill>
                  <a:srgbClr val="CD9146"/>
                </a:solidFill>
                <a:latin typeface="Arial Black"/>
                <a:cs typeface="Arial Black"/>
              </a:rPr>
              <a:t>PARAMEDIC/ </a:t>
            </a:r>
            <a:r>
              <a:rPr sz="2800" spc="-919" dirty="0">
                <a:solidFill>
                  <a:srgbClr val="CD9146"/>
                </a:solidFill>
                <a:latin typeface="Arial Black"/>
                <a:cs typeface="Arial Black"/>
              </a:rPr>
              <a:t> </a:t>
            </a:r>
            <a:r>
              <a:rPr sz="2800" dirty="0">
                <a:solidFill>
                  <a:srgbClr val="CD9146"/>
                </a:solidFill>
                <a:latin typeface="Arial Black"/>
                <a:cs typeface="Arial Black"/>
              </a:rPr>
              <a:t>PROVIDER</a:t>
            </a:r>
            <a:endParaRPr sz="2800">
              <a:latin typeface="Arial Black"/>
              <a:cs typeface="Arial Black"/>
            </a:endParaRPr>
          </a:p>
        </p:txBody>
      </p:sp>
      <p:grpSp>
        <p:nvGrpSpPr>
          <p:cNvPr id="15" name="object 15"/>
          <p:cNvGrpSpPr/>
          <p:nvPr/>
        </p:nvGrpSpPr>
        <p:grpSpPr>
          <a:xfrm>
            <a:off x="737616" y="451104"/>
            <a:ext cx="11454765" cy="5114925"/>
            <a:chOff x="737616" y="451104"/>
            <a:chExt cx="11454765" cy="5114925"/>
          </a:xfrm>
        </p:grpSpPr>
        <p:pic>
          <p:nvPicPr>
            <p:cNvPr id="16" name="object 16"/>
            <p:cNvPicPr/>
            <p:nvPr/>
          </p:nvPicPr>
          <p:blipFill>
            <a:blip r:embed="rId5" cstate="print"/>
            <a:stretch>
              <a:fillRect/>
            </a:stretch>
          </p:blipFill>
          <p:spPr>
            <a:xfrm>
              <a:off x="737616" y="451104"/>
              <a:ext cx="1898904" cy="1063752"/>
            </a:xfrm>
            <a:prstGeom prst="rect">
              <a:avLst/>
            </a:prstGeom>
          </p:spPr>
        </p:pic>
        <p:pic>
          <p:nvPicPr>
            <p:cNvPr id="17" name="object 17"/>
            <p:cNvPicPr/>
            <p:nvPr/>
          </p:nvPicPr>
          <p:blipFill>
            <a:blip r:embed="rId6" cstate="print"/>
            <a:stretch>
              <a:fillRect/>
            </a:stretch>
          </p:blipFill>
          <p:spPr>
            <a:xfrm>
              <a:off x="9863327" y="4709159"/>
              <a:ext cx="2328672" cy="856487"/>
            </a:xfrm>
            <a:prstGeom prst="rect">
              <a:avLst/>
            </a:prstGeom>
          </p:spPr>
        </p:pic>
      </p:grpSp>
      <p:sp>
        <p:nvSpPr>
          <p:cNvPr id="18" name="object 18"/>
          <p:cNvSpPr txBox="1">
            <a:spLocks noGrp="1"/>
          </p:cNvSpPr>
          <p:nvPr>
            <p:ph type="title"/>
          </p:nvPr>
        </p:nvSpPr>
        <p:spPr>
          <a:xfrm>
            <a:off x="1014171" y="1767662"/>
            <a:ext cx="9929495" cy="2199005"/>
          </a:xfrm>
          <a:prstGeom prst="rect">
            <a:avLst/>
          </a:prstGeom>
        </p:spPr>
        <p:txBody>
          <a:bodyPr vert="horz" wrap="square" lIns="0" tIns="103505" rIns="0" bIns="0" rtlCol="0">
            <a:spAutoFit/>
          </a:bodyPr>
          <a:lstStyle/>
          <a:p>
            <a:pPr marL="12700" marR="5080">
              <a:lnSpc>
                <a:spcPts val="5860"/>
              </a:lnSpc>
              <a:spcBef>
                <a:spcPts val="815"/>
              </a:spcBef>
            </a:pPr>
            <a:r>
              <a:rPr sz="5400" b="0" spc="-5" dirty="0">
                <a:solidFill>
                  <a:srgbClr val="A0A6AA"/>
                </a:solidFill>
                <a:latin typeface="Arial Black"/>
                <a:cs typeface="Arial Black"/>
              </a:rPr>
              <a:t>TACTICAL COMBAT </a:t>
            </a:r>
            <a:r>
              <a:rPr sz="5400" b="0" dirty="0">
                <a:solidFill>
                  <a:srgbClr val="A0A6AA"/>
                </a:solidFill>
                <a:latin typeface="Arial Black"/>
                <a:cs typeface="Arial Black"/>
              </a:rPr>
              <a:t> </a:t>
            </a:r>
            <a:r>
              <a:rPr sz="5400" b="0" spc="-5" dirty="0">
                <a:solidFill>
                  <a:srgbClr val="A0A6AA"/>
                </a:solidFill>
                <a:latin typeface="Arial Black"/>
                <a:cs typeface="Arial Black"/>
              </a:rPr>
              <a:t>CASUALTY</a:t>
            </a:r>
            <a:r>
              <a:rPr sz="5400" b="0" spc="-20" dirty="0">
                <a:solidFill>
                  <a:srgbClr val="A0A6AA"/>
                </a:solidFill>
                <a:latin typeface="Arial Black"/>
                <a:cs typeface="Arial Black"/>
              </a:rPr>
              <a:t> </a:t>
            </a:r>
            <a:r>
              <a:rPr sz="5400" b="0" dirty="0">
                <a:solidFill>
                  <a:srgbClr val="A0A6AA"/>
                </a:solidFill>
                <a:latin typeface="Arial Black"/>
                <a:cs typeface="Arial Black"/>
              </a:rPr>
              <a:t>CARE</a:t>
            </a:r>
            <a:r>
              <a:rPr sz="5400" b="0" spc="-60" dirty="0">
                <a:solidFill>
                  <a:srgbClr val="A0A6AA"/>
                </a:solidFill>
                <a:latin typeface="Arial Black"/>
                <a:cs typeface="Arial Black"/>
              </a:rPr>
              <a:t> </a:t>
            </a:r>
            <a:r>
              <a:rPr sz="5400" b="0" spc="-5" dirty="0">
                <a:solidFill>
                  <a:srgbClr val="A0A6AA"/>
                </a:solidFill>
                <a:latin typeface="Arial Black"/>
                <a:cs typeface="Arial Black"/>
              </a:rPr>
              <a:t>COURSE</a:t>
            </a:r>
            <a:endParaRPr sz="5400">
              <a:latin typeface="Arial Black"/>
              <a:cs typeface="Arial Black"/>
            </a:endParaRPr>
          </a:p>
          <a:p>
            <a:pPr marL="12700">
              <a:lnSpc>
                <a:spcPct val="100000"/>
              </a:lnSpc>
              <a:spcBef>
                <a:spcPts val="835"/>
              </a:spcBef>
            </a:pPr>
            <a:r>
              <a:rPr sz="3200" spc="-10" dirty="0">
                <a:solidFill>
                  <a:srgbClr val="FFFFFF"/>
                </a:solidFill>
              </a:rPr>
              <a:t>MODULE</a:t>
            </a:r>
            <a:r>
              <a:rPr sz="3200" spc="30" dirty="0">
                <a:solidFill>
                  <a:srgbClr val="FFFFFF"/>
                </a:solidFill>
              </a:rPr>
              <a:t> </a:t>
            </a:r>
            <a:r>
              <a:rPr sz="3200" spc="-5" dirty="0">
                <a:solidFill>
                  <a:srgbClr val="FFFFFF"/>
                </a:solidFill>
              </a:rPr>
              <a:t>2:</a:t>
            </a:r>
            <a:r>
              <a:rPr sz="3200" spc="-20" dirty="0">
                <a:solidFill>
                  <a:srgbClr val="FFFFFF"/>
                </a:solidFill>
              </a:rPr>
              <a:t> MEDICAL</a:t>
            </a:r>
            <a:r>
              <a:rPr sz="3200" spc="85" dirty="0">
                <a:solidFill>
                  <a:srgbClr val="FFFFFF"/>
                </a:solidFill>
              </a:rPr>
              <a:t> </a:t>
            </a:r>
            <a:r>
              <a:rPr sz="3200" spc="-5" dirty="0">
                <a:solidFill>
                  <a:srgbClr val="FFFFFF"/>
                </a:solidFill>
              </a:rPr>
              <a:t>EQUIPMENT</a:t>
            </a:r>
            <a:endParaRPr sz="32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301997" y="290830"/>
            <a:ext cx="3587750" cy="329565"/>
          </a:xfrm>
          <a:prstGeom prst="rect">
            <a:avLst/>
          </a:prstGeom>
        </p:spPr>
        <p:txBody>
          <a:bodyPr vert="horz" wrap="square" lIns="0" tIns="11430" rIns="0" bIns="0" rtlCol="0">
            <a:spAutoFit/>
          </a:bodyPr>
          <a:lstStyle/>
          <a:p>
            <a:pPr marL="12700">
              <a:lnSpc>
                <a:spcPct val="100000"/>
              </a:lnSpc>
              <a:spcBef>
                <a:spcPts val="90"/>
              </a:spcBef>
            </a:pPr>
            <a:r>
              <a:rPr sz="2000" b="1" dirty="0">
                <a:solidFill>
                  <a:srgbClr val="756F6F"/>
                </a:solidFill>
                <a:latin typeface="Arial"/>
                <a:cs typeface="Arial"/>
              </a:rPr>
              <a:t>Module</a:t>
            </a:r>
            <a:r>
              <a:rPr sz="2000" b="1" spc="-60" dirty="0">
                <a:solidFill>
                  <a:srgbClr val="756F6F"/>
                </a:solidFill>
                <a:latin typeface="Arial"/>
                <a:cs typeface="Arial"/>
              </a:rPr>
              <a:t> </a:t>
            </a:r>
            <a:r>
              <a:rPr sz="2000" b="1" spc="-5" dirty="0">
                <a:solidFill>
                  <a:srgbClr val="756F6F"/>
                </a:solidFill>
                <a:latin typeface="Arial"/>
                <a:cs typeface="Arial"/>
              </a:rPr>
              <a:t>2:</a:t>
            </a:r>
            <a:r>
              <a:rPr sz="2000" b="1" spc="-50" dirty="0">
                <a:solidFill>
                  <a:srgbClr val="756F6F"/>
                </a:solidFill>
                <a:latin typeface="Arial"/>
                <a:cs typeface="Arial"/>
              </a:rPr>
              <a:t> </a:t>
            </a:r>
            <a:r>
              <a:rPr sz="2000" b="1" dirty="0">
                <a:solidFill>
                  <a:srgbClr val="756F6F"/>
                </a:solidFill>
                <a:latin typeface="Arial"/>
                <a:cs typeface="Arial"/>
              </a:rPr>
              <a:t>Medical</a:t>
            </a:r>
            <a:r>
              <a:rPr sz="2000" b="1" spc="-35" dirty="0">
                <a:solidFill>
                  <a:srgbClr val="756F6F"/>
                </a:solidFill>
                <a:latin typeface="Arial"/>
                <a:cs typeface="Arial"/>
              </a:rPr>
              <a:t> </a:t>
            </a:r>
            <a:r>
              <a:rPr sz="2000" b="1" spc="-5" dirty="0">
                <a:solidFill>
                  <a:srgbClr val="756F6F"/>
                </a:solidFill>
                <a:latin typeface="Arial"/>
                <a:cs typeface="Arial"/>
              </a:rPr>
              <a:t>Equipment</a:t>
            </a:r>
            <a:endParaRPr sz="2000">
              <a:latin typeface="Arial"/>
              <a:cs typeface="Arial"/>
            </a:endParaRPr>
          </a:p>
        </p:txBody>
      </p:sp>
      <p:pic>
        <p:nvPicPr>
          <p:cNvPr id="3" name="object 3"/>
          <p:cNvPicPr/>
          <p:nvPr/>
        </p:nvPicPr>
        <p:blipFill>
          <a:blip r:embed="rId3" cstate="print"/>
          <a:stretch>
            <a:fillRect/>
          </a:stretch>
        </p:blipFill>
        <p:spPr>
          <a:xfrm>
            <a:off x="307847" y="256031"/>
            <a:ext cx="1173480" cy="655320"/>
          </a:xfrm>
          <a:prstGeom prst="rect">
            <a:avLst/>
          </a:prstGeom>
        </p:spPr>
      </p:pic>
      <p:sp>
        <p:nvSpPr>
          <p:cNvPr id="4" name="object 4"/>
          <p:cNvSpPr txBox="1"/>
          <p:nvPr/>
        </p:nvSpPr>
        <p:spPr>
          <a:xfrm>
            <a:off x="5258561" y="2107819"/>
            <a:ext cx="5963920" cy="3212465"/>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Arial MT"/>
                <a:cs typeface="Arial MT"/>
              </a:rPr>
              <a:t>Contents of this </a:t>
            </a:r>
            <a:r>
              <a:rPr sz="1800" spc="5" dirty="0">
                <a:latin typeface="Arial MT"/>
                <a:cs typeface="Arial MT"/>
              </a:rPr>
              <a:t>kit </a:t>
            </a:r>
            <a:r>
              <a:rPr sz="1800" spc="-10" dirty="0">
                <a:latin typeface="Arial MT"/>
                <a:cs typeface="Arial MT"/>
              </a:rPr>
              <a:t>will </a:t>
            </a:r>
            <a:r>
              <a:rPr sz="1800" dirty="0">
                <a:latin typeface="Arial MT"/>
                <a:cs typeface="Arial MT"/>
              </a:rPr>
              <a:t>be </a:t>
            </a:r>
            <a:r>
              <a:rPr sz="1800" spc="5" dirty="0">
                <a:latin typeface="Arial MT"/>
                <a:cs typeface="Arial MT"/>
              </a:rPr>
              <a:t>similar </a:t>
            </a:r>
            <a:r>
              <a:rPr sz="1800" dirty="0">
                <a:latin typeface="Arial MT"/>
                <a:cs typeface="Arial MT"/>
              </a:rPr>
              <a:t>to the </a:t>
            </a:r>
            <a:r>
              <a:rPr sz="1800" spc="-15" dirty="0">
                <a:latin typeface="Arial MT"/>
                <a:cs typeface="Arial MT"/>
              </a:rPr>
              <a:t>CMC </a:t>
            </a:r>
            <a:r>
              <a:rPr sz="1800" dirty="0">
                <a:latin typeface="Arial MT"/>
                <a:cs typeface="Arial MT"/>
              </a:rPr>
              <a:t>Aid Bag but </a:t>
            </a:r>
            <a:r>
              <a:rPr sz="1800" spc="5" dirty="0">
                <a:latin typeface="Arial MT"/>
                <a:cs typeface="Arial MT"/>
              </a:rPr>
              <a:t> </a:t>
            </a:r>
            <a:r>
              <a:rPr sz="1800" spc="-5" dirty="0">
                <a:latin typeface="Arial MT"/>
                <a:cs typeface="Arial MT"/>
              </a:rPr>
              <a:t>will</a:t>
            </a:r>
            <a:r>
              <a:rPr sz="1800" spc="5" dirty="0">
                <a:latin typeface="Arial MT"/>
                <a:cs typeface="Arial MT"/>
              </a:rPr>
              <a:t> </a:t>
            </a:r>
            <a:r>
              <a:rPr sz="1800" dirty="0">
                <a:latin typeface="Arial MT"/>
                <a:cs typeface="Arial MT"/>
              </a:rPr>
              <a:t>include</a:t>
            </a:r>
            <a:r>
              <a:rPr sz="1800" spc="-60" dirty="0">
                <a:latin typeface="Arial MT"/>
                <a:cs typeface="Arial MT"/>
              </a:rPr>
              <a:t> </a:t>
            </a:r>
            <a:r>
              <a:rPr sz="1800" dirty="0">
                <a:latin typeface="Arial MT"/>
                <a:cs typeface="Arial MT"/>
              </a:rPr>
              <a:t>additional</a:t>
            </a:r>
            <a:r>
              <a:rPr sz="1800" spc="-60" dirty="0">
                <a:latin typeface="Arial MT"/>
                <a:cs typeface="Arial MT"/>
              </a:rPr>
              <a:t> </a:t>
            </a:r>
            <a:r>
              <a:rPr sz="1800" dirty="0">
                <a:latin typeface="Arial MT"/>
                <a:cs typeface="Arial MT"/>
              </a:rPr>
              <a:t>items</a:t>
            </a:r>
            <a:r>
              <a:rPr sz="1800" spc="-35" dirty="0">
                <a:latin typeface="Arial MT"/>
                <a:cs typeface="Arial MT"/>
              </a:rPr>
              <a:t> </a:t>
            </a:r>
            <a:r>
              <a:rPr sz="1800" dirty="0">
                <a:latin typeface="Arial MT"/>
                <a:cs typeface="Arial MT"/>
              </a:rPr>
              <a:t>appropriate</a:t>
            </a:r>
            <a:r>
              <a:rPr sz="1800" spc="-60" dirty="0">
                <a:latin typeface="Arial MT"/>
                <a:cs typeface="Arial MT"/>
              </a:rPr>
              <a:t> </a:t>
            </a:r>
            <a:r>
              <a:rPr sz="1800" dirty="0">
                <a:latin typeface="Arial MT"/>
                <a:cs typeface="Arial MT"/>
              </a:rPr>
              <a:t>for</a:t>
            </a:r>
            <a:r>
              <a:rPr sz="1800" spc="-20" dirty="0">
                <a:latin typeface="Arial MT"/>
                <a:cs typeface="Arial MT"/>
              </a:rPr>
              <a:t> </a:t>
            </a:r>
            <a:r>
              <a:rPr sz="1800" dirty="0">
                <a:latin typeface="Arial MT"/>
                <a:cs typeface="Arial MT"/>
              </a:rPr>
              <a:t>more</a:t>
            </a:r>
            <a:r>
              <a:rPr sz="1800" spc="-15" dirty="0">
                <a:latin typeface="Arial MT"/>
                <a:cs typeface="Arial MT"/>
              </a:rPr>
              <a:t> </a:t>
            </a:r>
            <a:r>
              <a:rPr sz="1800" spc="-5" dirty="0">
                <a:latin typeface="Arial MT"/>
                <a:cs typeface="Arial MT"/>
              </a:rPr>
              <a:t>advanced </a:t>
            </a:r>
            <a:r>
              <a:rPr sz="1800" spc="-484" dirty="0">
                <a:latin typeface="Arial MT"/>
                <a:cs typeface="Arial MT"/>
              </a:rPr>
              <a:t> </a:t>
            </a:r>
            <a:r>
              <a:rPr sz="1800" spc="5" dirty="0">
                <a:latin typeface="Arial MT"/>
                <a:cs typeface="Arial MT"/>
              </a:rPr>
              <a:t>skill</a:t>
            </a:r>
            <a:r>
              <a:rPr sz="1800" spc="-45" dirty="0">
                <a:latin typeface="Arial MT"/>
                <a:cs typeface="Arial MT"/>
              </a:rPr>
              <a:t> </a:t>
            </a:r>
            <a:r>
              <a:rPr sz="1800" spc="5" dirty="0">
                <a:latin typeface="Arial MT"/>
                <a:cs typeface="Arial MT"/>
              </a:rPr>
              <a:t>set</a:t>
            </a:r>
            <a:r>
              <a:rPr sz="1800" spc="-20" dirty="0">
                <a:latin typeface="Arial MT"/>
                <a:cs typeface="Arial MT"/>
              </a:rPr>
              <a:t> </a:t>
            </a:r>
            <a:r>
              <a:rPr sz="1800" dirty="0">
                <a:latin typeface="Arial MT"/>
                <a:cs typeface="Arial MT"/>
              </a:rPr>
              <a:t>including:</a:t>
            </a:r>
            <a:endParaRPr sz="1800">
              <a:latin typeface="Arial MT"/>
              <a:cs typeface="Arial MT"/>
            </a:endParaRPr>
          </a:p>
          <a:p>
            <a:pPr marL="277495" marR="586105">
              <a:lnSpc>
                <a:spcPct val="100000"/>
              </a:lnSpc>
              <a:spcBef>
                <a:spcPts val="1085"/>
              </a:spcBef>
            </a:pPr>
            <a:r>
              <a:rPr sz="1800" dirty="0">
                <a:latin typeface="Arial MT"/>
                <a:cs typeface="Arial MT"/>
              </a:rPr>
              <a:t>Additional</a:t>
            </a:r>
            <a:r>
              <a:rPr sz="1800" spc="-50" dirty="0">
                <a:latin typeface="Arial MT"/>
                <a:cs typeface="Arial MT"/>
              </a:rPr>
              <a:t> </a:t>
            </a:r>
            <a:r>
              <a:rPr sz="1800" dirty="0">
                <a:latin typeface="Arial MT"/>
                <a:cs typeface="Arial MT"/>
              </a:rPr>
              <a:t>medications,</a:t>
            </a:r>
            <a:r>
              <a:rPr sz="1800" spc="-50" dirty="0">
                <a:latin typeface="Arial MT"/>
                <a:cs typeface="Arial MT"/>
              </a:rPr>
              <a:t> </a:t>
            </a:r>
            <a:r>
              <a:rPr sz="1800" dirty="0">
                <a:latin typeface="Arial MT"/>
                <a:cs typeface="Arial MT"/>
              </a:rPr>
              <a:t>including</a:t>
            </a:r>
            <a:r>
              <a:rPr sz="1800" spc="-70" dirty="0">
                <a:latin typeface="Arial MT"/>
                <a:cs typeface="Arial MT"/>
              </a:rPr>
              <a:t> </a:t>
            </a:r>
            <a:r>
              <a:rPr sz="1800" dirty="0">
                <a:latin typeface="Arial MT"/>
                <a:cs typeface="Arial MT"/>
              </a:rPr>
              <a:t>those needed</a:t>
            </a:r>
            <a:r>
              <a:rPr sz="1800" spc="-50" dirty="0">
                <a:latin typeface="Arial MT"/>
                <a:cs typeface="Arial MT"/>
              </a:rPr>
              <a:t> </a:t>
            </a:r>
            <a:r>
              <a:rPr sz="1800" dirty="0">
                <a:latin typeface="Arial MT"/>
                <a:cs typeface="Arial MT"/>
              </a:rPr>
              <a:t>for </a:t>
            </a:r>
            <a:r>
              <a:rPr sz="1800" spc="-484" dirty="0">
                <a:latin typeface="Arial MT"/>
                <a:cs typeface="Arial MT"/>
              </a:rPr>
              <a:t> </a:t>
            </a:r>
            <a:r>
              <a:rPr sz="1800" dirty="0">
                <a:latin typeface="Arial MT"/>
                <a:cs typeface="Arial MT"/>
              </a:rPr>
              <a:t>rapid </a:t>
            </a:r>
            <a:r>
              <a:rPr sz="1800" spc="5" dirty="0">
                <a:latin typeface="Arial MT"/>
                <a:cs typeface="Arial MT"/>
              </a:rPr>
              <a:t>sequence </a:t>
            </a:r>
            <a:r>
              <a:rPr sz="1800" dirty="0">
                <a:latin typeface="Arial MT"/>
                <a:cs typeface="Arial MT"/>
              </a:rPr>
              <a:t>induction and intubation in more </a:t>
            </a:r>
            <a:r>
              <a:rPr sz="1800" spc="5" dirty="0">
                <a:latin typeface="Arial MT"/>
                <a:cs typeface="Arial MT"/>
              </a:rPr>
              <a:t> </a:t>
            </a:r>
            <a:r>
              <a:rPr sz="1800" dirty="0">
                <a:latin typeface="Arial MT"/>
                <a:cs typeface="Arial MT"/>
              </a:rPr>
              <a:t>advanced</a:t>
            </a:r>
            <a:r>
              <a:rPr sz="1800" spc="-45" dirty="0">
                <a:latin typeface="Arial MT"/>
                <a:cs typeface="Arial MT"/>
              </a:rPr>
              <a:t> </a:t>
            </a:r>
            <a:r>
              <a:rPr sz="1800" spc="-5" dirty="0">
                <a:latin typeface="Arial MT"/>
                <a:cs typeface="Arial MT"/>
              </a:rPr>
              <a:t>airway</a:t>
            </a:r>
            <a:r>
              <a:rPr sz="1800" spc="-15" dirty="0">
                <a:latin typeface="Arial MT"/>
                <a:cs typeface="Arial MT"/>
              </a:rPr>
              <a:t> </a:t>
            </a:r>
            <a:r>
              <a:rPr sz="1800" spc="5" dirty="0">
                <a:latin typeface="Arial MT"/>
                <a:cs typeface="Arial MT"/>
              </a:rPr>
              <a:t>management</a:t>
            </a:r>
            <a:endParaRPr sz="1800">
              <a:latin typeface="Arial MT"/>
              <a:cs typeface="Arial MT"/>
            </a:endParaRPr>
          </a:p>
          <a:p>
            <a:pPr marL="277495" marR="360680">
              <a:lnSpc>
                <a:spcPct val="100000"/>
              </a:lnSpc>
              <a:spcBef>
                <a:spcPts val="1205"/>
              </a:spcBef>
            </a:pPr>
            <a:r>
              <a:rPr sz="1800" dirty="0">
                <a:latin typeface="Arial MT"/>
                <a:cs typeface="Arial MT"/>
              </a:rPr>
              <a:t>Advanced </a:t>
            </a:r>
            <a:r>
              <a:rPr sz="1800" spc="-5" dirty="0">
                <a:latin typeface="Arial MT"/>
                <a:cs typeface="Arial MT"/>
              </a:rPr>
              <a:t>airway </a:t>
            </a:r>
            <a:r>
              <a:rPr sz="1800" dirty="0">
                <a:latin typeface="Arial MT"/>
                <a:cs typeface="Arial MT"/>
              </a:rPr>
              <a:t>equipment including endotracheal </a:t>
            </a:r>
            <a:r>
              <a:rPr sz="1800" spc="5" dirty="0">
                <a:latin typeface="Arial MT"/>
                <a:cs typeface="Arial MT"/>
              </a:rPr>
              <a:t> tubes,</a:t>
            </a:r>
            <a:r>
              <a:rPr sz="1800" spc="-40" dirty="0">
                <a:latin typeface="Arial MT"/>
                <a:cs typeface="Arial MT"/>
              </a:rPr>
              <a:t> </a:t>
            </a:r>
            <a:r>
              <a:rPr sz="1800" dirty="0">
                <a:latin typeface="Arial MT"/>
                <a:cs typeface="Arial MT"/>
              </a:rPr>
              <a:t>laryngoscope,</a:t>
            </a:r>
            <a:r>
              <a:rPr sz="1800" spc="-55" dirty="0">
                <a:latin typeface="Arial MT"/>
                <a:cs typeface="Arial MT"/>
              </a:rPr>
              <a:t> </a:t>
            </a:r>
            <a:r>
              <a:rPr sz="1800" dirty="0">
                <a:latin typeface="Arial MT"/>
                <a:cs typeface="Arial MT"/>
              </a:rPr>
              <a:t>etc.</a:t>
            </a:r>
            <a:r>
              <a:rPr sz="1800" spc="-35" dirty="0">
                <a:latin typeface="Arial MT"/>
                <a:cs typeface="Arial MT"/>
              </a:rPr>
              <a:t> </a:t>
            </a:r>
            <a:r>
              <a:rPr sz="1800" dirty="0">
                <a:latin typeface="Arial MT"/>
                <a:cs typeface="Arial MT"/>
              </a:rPr>
              <a:t>for</a:t>
            </a:r>
            <a:r>
              <a:rPr sz="1800" spc="10" dirty="0">
                <a:latin typeface="Arial MT"/>
                <a:cs typeface="Arial MT"/>
              </a:rPr>
              <a:t> </a:t>
            </a:r>
            <a:r>
              <a:rPr sz="1800" dirty="0">
                <a:latin typeface="Arial MT"/>
                <a:cs typeface="Arial MT"/>
              </a:rPr>
              <a:t>endotracheal</a:t>
            </a:r>
            <a:r>
              <a:rPr sz="1800" spc="-55" dirty="0">
                <a:latin typeface="Arial MT"/>
                <a:cs typeface="Arial MT"/>
              </a:rPr>
              <a:t> </a:t>
            </a:r>
            <a:r>
              <a:rPr sz="1800" dirty="0">
                <a:latin typeface="Arial MT"/>
                <a:cs typeface="Arial MT"/>
              </a:rPr>
              <a:t>intubation</a:t>
            </a:r>
            <a:endParaRPr sz="1800">
              <a:latin typeface="Arial MT"/>
              <a:cs typeface="Arial MT"/>
            </a:endParaRPr>
          </a:p>
          <a:p>
            <a:pPr marL="277495">
              <a:lnSpc>
                <a:spcPct val="100000"/>
              </a:lnSpc>
              <a:spcBef>
                <a:spcPts val="1200"/>
              </a:spcBef>
            </a:pPr>
            <a:r>
              <a:rPr sz="1800" dirty="0">
                <a:latin typeface="Arial MT"/>
                <a:cs typeface="Arial MT"/>
              </a:rPr>
              <a:t>Other</a:t>
            </a:r>
            <a:r>
              <a:rPr sz="1800" spc="-25" dirty="0">
                <a:latin typeface="Arial MT"/>
                <a:cs typeface="Arial MT"/>
              </a:rPr>
              <a:t> </a:t>
            </a:r>
            <a:r>
              <a:rPr sz="1800" dirty="0">
                <a:latin typeface="Arial MT"/>
                <a:cs typeface="Arial MT"/>
              </a:rPr>
              <a:t>advanced</a:t>
            </a:r>
            <a:r>
              <a:rPr sz="1800" spc="-40" dirty="0">
                <a:latin typeface="Arial MT"/>
                <a:cs typeface="Arial MT"/>
              </a:rPr>
              <a:t> </a:t>
            </a:r>
            <a:r>
              <a:rPr sz="1800" dirty="0">
                <a:latin typeface="Arial MT"/>
                <a:cs typeface="Arial MT"/>
              </a:rPr>
              <a:t>equipment</a:t>
            </a:r>
            <a:r>
              <a:rPr sz="1800" spc="-70" dirty="0">
                <a:latin typeface="Arial MT"/>
                <a:cs typeface="Arial MT"/>
              </a:rPr>
              <a:t> </a:t>
            </a:r>
            <a:r>
              <a:rPr sz="1800" spc="5" dirty="0">
                <a:latin typeface="Arial MT"/>
                <a:cs typeface="Arial MT"/>
              </a:rPr>
              <a:t>specific</a:t>
            </a:r>
            <a:r>
              <a:rPr sz="1800" spc="-60" dirty="0">
                <a:latin typeface="Arial MT"/>
                <a:cs typeface="Arial MT"/>
              </a:rPr>
              <a:t> </a:t>
            </a:r>
            <a:r>
              <a:rPr sz="1800" dirty="0">
                <a:latin typeface="Arial MT"/>
                <a:cs typeface="Arial MT"/>
              </a:rPr>
              <a:t>to</a:t>
            </a:r>
            <a:r>
              <a:rPr sz="1800" spc="-15" dirty="0">
                <a:latin typeface="Arial MT"/>
                <a:cs typeface="Arial MT"/>
              </a:rPr>
              <a:t> </a:t>
            </a:r>
            <a:r>
              <a:rPr sz="1800" dirty="0">
                <a:latin typeface="Arial MT"/>
                <a:cs typeface="Arial MT"/>
              </a:rPr>
              <a:t>provider</a:t>
            </a:r>
            <a:r>
              <a:rPr sz="1800" spc="-20" dirty="0">
                <a:latin typeface="Arial MT"/>
                <a:cs typeface="Arial MT"/>
              </a:rPr>
              <a:t> </a:t>
            </a:r>
            <a:r>
              <a:rPr sz="1800" spc="5" dirty="0">
                <a:latin typeface="Arial MT"/>
                <a:cs typeface="Arial MT"/>
              </a:rPr>
              <a:t>skill</a:t>
            </a:r>
            <a:endParaRPr sz="1800">
              <a:latin typeface="Arial MT"/>
              <a:cs typeface="Arial MT"/>
            </a:endParaRPr>
          </a:p>
          <a:p>
            <a:pPr marL="277495">
              <a:lnSpc>
                <a:spcPct val="100000"/>
              </a:lnSpc>
            </a:pPr>
            <a:r>
              <a:rPr sz="1800" dirty="0">
                <a:latin typeface="Arial MT"/>
                <a:cs typeface="Arial MT"/>
              </a:rPr>
              <a:t>set,</a:t>
            </a:r>
            <a:r>
              <a:rPr sz="1800" spc="-30" dirty="0">
                <a:latin typeface="Arial MT"/>
                <a:cs typeface="Arial MT"/>
              </a:rPr>
              <a:t> </a:t>
            </a:r>
            <a:r>
              <a:rPr sz="1800" spc="5" dirty="0">
                <a:latin typeface="Arial MT"/>
                <a:cs typeface="Arial MT"/>
              </a:rPr>
              <a:t>mission,</a:t>
            </a:r>
            <a:r>
              <a:rPr sz="1800" spc="-80" dirty="0">
                <a:latin typeface="Arial MT"/>
                <a:cs typeface="Arial MT"/>
              </a:rPr>
              <a:t> </a:t>
            </a:r>
            <a:r>
              <a:rPr sz="1800" dirty="0">
                <a:latin typeface="Arial MT"/>
                <a:cs typeface="Arial MT"/>
              </a:rPr>
              <a:t>unit,</a:t>
            </a:r>
            <a:r>
              <a:rPr sz="1800" spc="-55" dirty="0">
                <a:latin typeface="Arial MT"/>
                <a:cs typeface="Arial MT"/>
              </a:rPr>
              <a:t> </a:t>
            </a:r>
            <a:r>
              <a:rPr sz="1800" dirty="0">
                <a:latin typeface="Arial MT"/>
                <a:cs typeface="Arial MT"/>
              </a:rPr>
              <a:t>etc.</a:t>
            </a:r>
            <a:endParaRPr sz="1800">
              <a:latin typeface="Arial MT"/>
              <a:cs typeface="Arial MT"/>
            </a:endParaRPr>
          </a:p>
        </p:txBody>
      </p:sp>
      <p:sp>
        <p:nvSpPr>
          <p:cNvPr id="5" name="object 5"/>
          <p:cNvSpPr txBox="1">
            <a:spLocks noGrp="1"/>
          </p:cNvSpPr>
          <p:nvPr>
            <p:ph type="title"/>
          </p:nvPr>
        </p:nvSpPr>
        <p:spPr>
          <a:prstGeom prst="rect">
            <a:avLst/>
          </a:prstGeom>
        </p:spPr>
        <p:txBody>
          <a:bodyPr vert="horz" wrap="square" lIns="0" tIns="12700" rIns="0" bIns="0" rtlCol="0">
            <a:spAutoFit/>
          </a:bodyPr>
          <a:lstStyle/>
          <a:p>
            <a:pPr marL="780415" marR="5080" indent="-390525">
              <a:lnSpc>
                <a:spcPct val="100000"/>
              </a:lnSpc>
              <a:spcBef>
                <a:spcPts val="100"/>
              </a:spcBef>
            </a:pPr>
            <a:r>
              <a:rPr spc="-20" dirty="0"/>
              <a:t>COMBAT</a:t>
            </a:r>
            <a:r>
              <a:rPr spc="65" dirty="0"/>
              <a:t> </a:t>
            </a:r>
            <a:r>
              <a:rPr spc="-10" dirty="0"/>
              <a:t>PARAMEDIC/PROVIDER </a:t>
            </a:r>
            <a:r>
              <a:rPr spc="-985" dirty="0"/>
              <a:t> </a:t>
            </a:r>
            <a:r>
              <a:rPr dirty="0">
                <a:solidFill>
                  <a:srgbClr val="2D3334"/>
                </a:solidFill>
              </a:rPr>
              <a:t>CONTENT</a:t>
            </a:r>
            <a:r>
              <a:rPr spc="-15" dirty="0">
                <a:solidFill>
                  <a:srgbClr val="2D3334"/>
                </a:solidFill>
              </a:rPr>
              <a:t> </a:t>
            </a:r>
            <a:r>
              <a:rPr spc="-35" dirty="0">
                <a:solidFill>
                  <a:srgbClr val="2D3334"/>
                </a:solidFill>
              </a:rPr>
              <a:t>AND</a:t>
            </a:r>
            <a:r>
              <a:rPr spc="70" dirty="0">
                <a:solidFill>
                  <a:srgbClr val="2D3334"/>
                </a:solidFill>
              </a:rPr>
              <a:t> </a:t>
            </a:r>
            <a:r>
              <a:rPr spc="-10" dirty="0">
                <a:solidFill>
                  <a:srgbClr val="2D3334"/>
                </a:solidFill>
              </a:rPr>
              <a:t>CAPABILITIES</a:t>
            </a:r>
          </a:p>
        </p:txBody>
      </p:sp>
      <p:sp>
        <p:nvSpPr>
          <p:cNvPr id="6" name="object 6"/>
          <p:cNvSpPr/>
          <p:nvPr/>
        </p:nvSpPr>
        <p:spPr>
          <a:xfrm>
            <a:off x="5260847" y="5638800"/>
            <a:ext cx="6553200" cy="722630"/>
          </a:xfrm>
          <a:custGeom>
            <a:avLst/>
            <a:gdLst/>
            <a:ahLst/>
            <a:cxnLst/>
            <a:rect l="l" t="t" r="r" b="b"/>
            <a:pathLst>
              <a:path w="6553200" h="722629">
                <a:moveTo>
                  <a:pt x="6470269" y="0"/>
                </a:moveTo>
                <a:lnTo>
                  <a:pt x="82930" y="0"/>
                </a:lnTo>
                <a:lnTo>
                  <a:pt x="50631" y="6517"/>
                </a:lnTo>
                <a:lnTo>
                  <a:pt x="24272" y="24291"/>
                </a:lnTo>
                <a:lnTo>
                  <a:pt x="6510" y="50652"/>
                </a:lnTo>
                <a:lnTo>
                  <a:pt x="0" y="82931"/>
                </a:lnTo>
                <a:lnTo>
                  <a:pt x="0" y="639445"/>
                </a:lnTo>
                <a:lnTo>
                  <a:pt x="6510" y="671723"/>
                </a:lnTo>
                <a:lnTo>
                  <a:pt x="24272" y="698084"/>
                </a:lnTo>
                <a:lnTo>
                  <a:pt x="50631" y="715858"/>
                </a:lnTo>
                <a:lnTo>
                  <a:pt x="82930" y="722376"/>
                </a:lnTo>
                <a:lnTo>
                  <a:pt x="6470269" y="722376"/>
                </a:lnTo>
                <a:lnTo>
                  <a:pt x="6502568" y="715858"/>
                </a:lnTo>
                <a:lnTo>
                  <a:pt x="6528927" y="698084"/>
                </a:lnTo>
                <a:lnTo>
                  <a:pt x="6546689" y="671723"/>
                </a:lnTo>
                <a:lnTo>
                  <a:pt x="6553200" y="639445"/>
                </a:lnTo>
                <a:lnTo>
                  <a:pt x="6553200" y="82931"/>
                </a:lnTo>
                <a:lnTo>
                  <a:pt x="6546689" y="50652"/>
                </a:lnTo>
                <a:lnTo>
                  <a:pt x="6528927" y="24291"/>
                </a:lnTo>
                <a:lnTo>
                  <a:pt x="6502568" y="6517"/>
                </a:lnTo>
                <a:lnTo>
                  <a:pt x="6470269" y="0"/>
                </a:lnTo>
                <a:close/>
              </a:path>
            </a:pathLst>
          </a:custGeom>
          <a:solidFill>
            <a:srgbClr val="FFF4D2"/>
          </a:solidFill>
        </p:spPr>
        <p:txBody>
          <a:bodyPr wrap="square" lIns="0" tIns="0" rIns="0" bIns="0" rtlCol="0"/>
          <a:lstStyle/>
          <a:p>
            <a:endParaRPr/>
          </a:p>
        </p:txBody>
      </p:sp>
      <p:sp>
        <p:nvSpPr>
          <p:cNvPr id="7" name="object 7"/>
          <p:cNvSpPr txBox="1"/>
          <p:nvPr/>
        </p:nvSpPr>
        <p:spPr>
          <a:xfrm>
            <a:off x="5949441" y="5827877"/>
            <a:ext cx="5591175" cy="300355"/>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2D3334"/>
                </a:solidFill>
                <a:latin typeface="Arial MT"/>
                <a:cs typeface="Arial MT"/>
              </a:rPr>
              <a:t>Stock</a:t>
            </a:r>
            <a:r>
              <a:rPr sz="1800" spc="-35" dirty="0">
                <a:solidFill>
                  <a:srgbClr val="2D3334"/>
                </a:solidFill>
                <a:latin typeface="Arial MT"/>
                <a:cs typeface="Arial MT"/>
              </a:rPr>
              <a:t> </a:t>
            </a:r>
            <a:r>
              <a:rPr sz="1800" dirty="0">
                <a:solidFill>
                  <a:srgbClr val="2D3334"/>
                </a:solidFill>
                <a:latin typeface="Arial MT"/>
                <a:cs typeface="Arial MT"/>
              </a:rPr>
              <a:t>this</a:t>
            </a:r>
            <a:r>
              <a:rPr sz="1800" spc="-10" dirty="0">
                <a:solidFill>
                  <a:srgbClr val="2D3334"/>
                </a:solidFill>
                <a:latin typeface="Arial MT"/>
                <a:cs typeface="Arial MT"/>
              </a:rPr>
              <a:t> </a:t>
            </a:r>
            <a:r>
              <a:rPr sz="1800" dirty="0">
                <a:solidFill>
                  <a:srgbClr val="2D3334"/>
                </a:solidFill>
                <a:latin typeface="Arial MT"/>
                <a:cs typeface="Arial MT"/>
              </a:rPr>
              <a:t>bag</a:t>
            </a:r>
            <a:r>
              <a:rPr sz="1800" spc="-10" dirty="0">
                <a:solidFill>
                  <a:srgbClr val="2D3334"/>
                </a:solidFill>
                <a:latin typeface="Arial MT"/>
                <a:cs typeface="Arial MT"/>
              </a:rPr>
              <a:t> </a:t>
            </a:r>
            <a:r>
              <a:rPr sz="1800" dirty="0">
                <a:solidFill>
                  <a:srgbClr val="2D3334"/>
                </a:solidFill>
                <a:latin typeface="Arial MT"/>
                <a:cs typeface="Arial MT"/>
              </a:rPr>
              <a:t>in</a:t>
            </a:r>
            <a:r>
              <a:rPr sz="1800" spc="-15" dirty="0">
                <a:solidFill>
                  <a:srgbClr val="2D3334"/>
                </a:solidFill>
                <a:latin typeface="Arial MT"/>
                <a:cs typeface="Arial MT"/>
              </a:rPr>
              <a:t> </a:t>
            </a:r>
            <a:r>
              <a:rPr sz="1800" dirty="0">
                <a:solidFill>
                  <a:srgbClr val="2D3334"/>
                </a:solidFill>
                <a:latin typeface="Arial MT"/>
                <a:cs typeface="Arial MT"/>
              </a:rPr>
              <a:t>accordance</a:t>
            </a:r>
            <a:r>
              <a:rPr sz="1800" spc="-80" dirty="0">
                <a:solidFill>
                  <a:srgbClr val="2D3334"/>
                </a:solidFill>
                <a:latin typeface="Arial MT"/>
                <a:cs typeface="Arial MT"/>
              </a:rPr>
              <a:t> </a:t>
            </a:r>
            <a:r>
              <a:rPr sz="1800" spc="-10" dirty="0">
                <a:solidFill>
                  <a:srgbClr val="2D3334"/>
                </a:solidFill>
                <a:latin typeface="Arial MT"/>
                <a:cs typeface="Arial MT"/>
              </a:rPr>
              <a:t>with</a:t>
            </a:r>
            <a:r>
              <a:rPr sz="1800" spc="10" dirty="0">
                <a:solidFill>
                  <a:srgbClr val="2D3334"/>
                </a:solidFill>
                <a:latin typeface="Arial MT"/>
                <a:cs typeface="Arial MT"/>
              </a:rPr>
              <a:t> </a:t>
            </a:r>
            <a:r>
              <a:rPr sz="1800" spc="-5" dirty="0">
                <a:solidFill>
                  <a:srgbClr val="2D3334"/>
                </a:solidFill>
                <a:latin typeface="Arial MT"/>
                <a:cs typeface="Arial MT"/>
              </a:rPr>
              <a:t>your</a:t>
            </a:r>
            <a:r>
              <a:rPr sz="1800" spc="65" dirty="0">
                <a:solidFill>
                  <a:srgbClr val="2D3334"/>
                </a:solidFill>
                <a:latin typeface="Arial MT"/>
                <a:cs typeface="Arial MT"/>
              </a:rPr>
              <a:t> </a:t>
            </a:r>
            <a:r>
              <a:rPr sz="1800" b="1" spc="-5" dirty="0">
                <a:solidFill>
                  <a:srgbClr val="2D3334"/>
                </a:solidFill>
                <a:latin typeface="Arial"/>
                <a:cs typeface="Arial"/>
              </a:rPr>
              <a:t>SOP/Protocols</a:t>
            </a:r>
            <a:endParaRPr sz="1800">
              <a:latin typeface="Arial"/>
              <a:cs typeface="Arial"/>
            </a:endParaRPr>
          </a:p>
        </p:txBody>
      </p:sp>
      <p:pic>
        <p:nvPicPr>
          <p:cNvPr id="8" name="object 8"/>
          <p:cNvPicPr/>
          <p:nvPr/>
        </p:nvPicPr>
        <p:blipFill>
          <a:blip r:embed="rId4" cstate="print"/>
          <a:stretch>
            <a:fillRect/>
          </a:stretch>
        </p:blipFill>
        <p:spPr>
          <a:xfrm>
            <a:off x="5413247" y="5772911"/>
            <a:ext cx="457200" cy="396239"/>
          </a:xfrm>
          <a:prstGeom prst="rect">
            <a:avLst/>
          </a:prstGeom>
        </p:spPr>
      </p:pic>
      <p:sp>
        <p:nvSpPr>
          <p:cNvPr id="9" name="object 9"/>
          <p:cNvSpPr txBox="1"/>
          <p:nvPr/>
        </p:nvSpPr>
        <p:spPr>
          <a:xfrm>
            <a:off x="817880" y="5819038"/>
            <a:ext cx="3624579" cy="641985"/>
          </a:xfrm>
          <a:prstGeom prst="rect">
            <a:avLst/>
          </a:prstGeom>
        </p:spPr>
        <p:txBody>
          <a:bodyPr vert="horz" wrap="square" lIns="0" tIns="12700" rIns="0" bIns="0" rtlCol="0">
            <a:spAutoFit/>
          </a:bodyPr>
          <a:lstStyle/>
          <a:p>
            <a:pPr marL="12700">
              <a:lnSpc>
                <a:spcPts val="2785"/>
              </a:lnSpc>
              <a:spcBef>
                <a:spcPts val="100"/>
              </a:spcBef>
            </a:pPr>
            <a:r>
              <a:rPr sz="2400" b="1" spc="-15" dirty="0">
                <a:solidFill>
                  <a:srgbClr val="BB8542"/>
                </a:solidFill>
                <a:latin typeface="Arial"/>
                <a:cs typeface="Arial"/>
              </a:rPr>
              <a:t>ADVANCED</a:t>
            </a:r>
            <a:r>
              <a:rPr sz="2400" b="1" spc="55" dirty="0">
                <a:solidFill>
                  <a:srgbClr val="BB8542"/>
                </a:solidFill>
                <a:latin typeface="Arial"/>
                <a:cs typeface="Arial"/>
              </a:rPr>
              <a:t> </a:t>
            </a:r>
            <a:r>
              <a:rPr sz="2400" b="1" spc="-5" dirty="0">
                <a:solidFill>
                  <a:srgbClr val="BB8542"/>
                </a:solidFill>
                <a:latin typeface="Arial"/>
                <a:cs typeface="Arial"/>
              </a:rPr>
              <a:t>TCCC</a:t>
            </a:r>
            <a:r>
              <a:rPr sz="2400" b="1" spc="-10" dirty="0">
                <a:solidFill>
                  <a:srgbClr val="BB8542"/>
                </a:solidFill>
                <a:latin typeface="Arial"/>
                <a:cs typeface="Arial"/>
              </a:rPr>
              <a:t> </a:t>
            </a:r>
            <a:r>
              <a:rPr sz="2400" b="1" spc="-20" dirty="0">
                <a:solidFill>
                  <a:srgbClr val="BB8542"/>
                </a:solidFill>
                <a:latin typeface="Arial"/>
                <a:cs typeface="Arial"/>
              </a:rPr>
              <a:t>CARE</a:t>
            </a:r>
            <a:endParaRPr sz="2400">
              <a:latin typeface="Arial"/>
              <a:cs typeface="Arial"/>
            </a:endParaRPr>
          </a:p>
          <a:p>
            <a:pPr marL="33655">
              <a:lnSpc>
                <a:spcPts val="2065"/>
              </a:lnSpc>
            </a:pPr>
            <a:r>
              <a:rPr sz="1800" b="1" dirty="0">
                <a:latin typeface="Arial"/>
                <a:cs typeface="Arial"/>
              </a:rPr>
              <a:t>Combat</a:t>
            </a:r>
            <a:r>
              <a:rPr sz="1800" b="1" spc="-60" dirty="0">
                <a:latin typeface="Arial"/>
                <a:cs typeface="Arial"/>
              </a:rPr>
              <a:t> </a:t>
            </a:r>
            <a:r>
              <a:rPr sz="1800" b="1" dirty="0">
                <a:latin typeface="Arial"/>
                <a:cs typeface="Arial"/>
              </a:rPr>
              <a:t>Paramedic/Provider</a:t>
            </a:r>
            <a:r>
              <a:rPr sz="1800" b="1" spc="-75" dirty="0">
                <a:latin typeface="Arial"/>
                <a:cs typeface="Arial"/>
              </a:rPr>
              <a:t> </a:t>
            </a:r>
            <a:r>
              <a:rPr sz="1800" b="1" dirty="0">
                <a:latin typeface="Arial"/>
                <a:cs typeface="Arial"/>
              </a:rPr>
              <a:t>Bag</a:t>
            </a:r>
            <a:endParaRPr sz="1800">
              <a:latin typeface="Arial"/>
              <a:cs typeface="Arial"/>
            </a:endParaRPr>
          </a:p>
        </p:txBody>
      </p:sp>
      <p:sp>
        <p:nvSpPr>
          <p:cNvPr id="10" name="object 10"/>
          <p:cNvSpPr/>
          <p:nvPr/>
        </p:nvSpPr>
        <p:spPr>
          <a:xfrm>
            <a:off x="5326379" y="3104388"/>
            <a:ext cx="0" cy="828040"/>
          </a:xfrm>
          <a:custGeom>
            <a:avLst/>
            <a:gdLst/>
            <a:ahLst/>
            <a:cxnLst/>
            <a:rect l="l" t="t" r="r" b="b"/>
            <a:pathLst>
              <a:path h="828039">
                <a:moveTo>
                  <a:pt x="0" y="828039"/>
                </a:moveTo>
                <a:lnTo>
                  <a:pt x="0" y="0"/>
                </a:lnTo>
              </a:path>
            </a:pathLst>
          </a:custGeom>
          <a:ln w="101600">
            <a:solidFill>
              <a:srgbClr val="CD9146"/>
            </a:solidFill>
          </a:ln>
        </p:spPr>
        <p:txBody>
          <a:bodyPr wrap="square" lIns="0" tIns="0" rIns="0" bIns="0" rtlCol="0"/>
          <a:lstStyle/>
          <a:p>
            <a:endParaRPr/>
          </a:p>
        </p:txBody>
      </p:sp>
      <p:sp>
        <p:nvSpPr>
          <p:cNvPr id="11" name="object 11"/>
          <p:cNvSpPr/>
          <p:nvPr/>
        </p:nvSpPr>
        <p:spPr>
          <a:xfrm>
            <a:off x="5326379" y="4091940"/>
            <a:ext cx="0" cy="504190"/>
          </a:xfrm>
          <a:custGeom>
            <a:avLst/>
            <a:gdLst/>
            <a:ahLst/>
            <a:cxnLst/>
            <a:rect l="l" t="t" r="r" b="b"/>
            <a:pathLst>
              <a:path h="504189">
                <a:moveTo>
                  <a:pt x="0" y="504063"/>
                </a:moveTo>
                <a:lnTo>
                  <a:pt x="0" y="0"/>
                </a:lnTo>
              </a:path>
            </a:pathLst>
          </a:custGeom>
          <a:ln w="101600">
            <a:solidFill>
              <a:srgbClr val="CD9146"/>
            </a:solidFill>
          </a:ln>
        </p:spPr>
        <p:txBody>
          <a:bodyPr wrap="square" lIns="0" tIns="0" rIns="0" bIns="0" rtlCol="0"/>
          <a:lstStyle/>
          <a:p>
            <a:endParaRPr/>
          </a:p>
        </p:txBody>
      </p:sp>
      <p:pic>
        <p:nvPicPr>
          <p:cNvPr id="12" name="object 12"/>
          <p:cNvPicPr/>
          <p:nvPr/>
        </p:nvPicPr>
        <p:blipFill>
          <a:blip r:embed="rId5" cstate="print"/>
          <a:stretch>
            <a:fillRect/>
          </a:stretch>
        </p:blipFill>
        <p:spPr>
          <a:xfrm>
            <a:off x="758951" y="1786127"/>
            <a:ext cx="3499104" cy="4038600"/>
          </a:xfrm>
          <a:prstGeom prst="rect">
            <a:avLst/>
          </a:prstGeom>
        </p:spPr>
      </p:pic>
      <p:sp>
        <p:nvSpPr>
          <p:cNvPr id="13" name="object 13"/>
          <p:cNvSpPr/>
          <p:nvPr/>
        </p:nvSpPr>
        <p:spPr>
          <a:xfrm>
            <a:off x="5326379" y="4744211"/>
            <a:ext cx="0" cy="504190"/>
          </a:xfrm>
          <a:custGeom>
            <a:avLst/>
            <a:gdLst/>
            <a:ahLst/>
            <a:cxnLst/>
            <a:rect l="l" t="t" r="r" b="b"/>
            <a:pathLst>
              <a:path h="504189">
                <a:moveTo>
                  <a:pt x="0" y="504063"/>
                </a:moveTo>
                <a:lnTo>
                  <a:pt x="0" y="0"/>
                </a:lnTo>
              </a:path>
            </a:pathLst>
          </a:custGeom>
          <a:ln w="101600">
            <a:solidFill>
              <a:srgbClr val="CD9146"/>
            </a:solidFill>
          </a:ln>
        </p:spPr>
        <p:txBody>
          <a:bodyPr wrap="square" lIns="0" tIns="0" rIns="0" bIns="0" rtlCol="0"/>
          <a:lstStyle/>
          <a:p>
            <a:endParaRPr/>
          </a:p>
        </p:txBody>
      </p:sp>
      <p:sp>
        <p:nvSpPr>
          <p:cNvPr id="14" name="object 14"/>
          <p:cNvSpPr txBox="1">
            <a:spLocks noGrp="1"/>
          </p:cNvSpPr>
          <p:nvPr>
            <p:ph type="sldNum" sz="quarter" idx="7"/>
          </p:nvPr>
        </p:nvSpPr>
        <p:spPr>
          <a:prstGeom prst="rect">
            <a:avLst/>
          </a:prstGeom>
        </p:spPr>
        <p:txBody>
          <a:bodyPr vert="horz" wrap="square" lIns="0" tIns="0" rIns="0" bIns="0" rtlCol="0">
            <a:spAutoFit/>
          </a:bodyPr>
          <a:lstStyle/>
          <a:p>
            <a:pPr marL="12700">
              <a:lnSpc>
                <a:spcPts val="1435"/>
              </a:lnSpc>
              <a:tabLst>
                <a:tab pos="2207260" algn="l"/>
              </a:tabLst>
            </a:pPr>
            <a:r>
              <a:rPr spc="-5" dirty="0"/>
              <a:t>#TCCC-CPP-PPT-02</a:t>
            </a:r>
            <a:r>
              <a:rPr spc="15" dirty="0"/>
              <a:t> </a:t>
            </a:r>
            <a:r>
              <a:rPr spc="-5" dirty="0"/>
              <a:t>08</a:t>
            </a:r>
            <a:r>
              <a:rPr spc="20" dirty="0"/>
              <a:t> </a:t>
            </a:r>
            <a:r>
              <a:rPr dirty="0"/>
              <a:t>AUG </a:t>
            </a:r>
            <a:r>
              <a:rPr spc="-5" dirty="0"/>
              <a:t>23	</a:t>
            </a:r>
            <a:fld id="{81D60167-4931-47E6-BA6A-407CBD079E47}" type="slidenum">
              <a:rPr sz="1200" spc="-5" dirty="0">
                <a:solidFill>
                  <a:srgbClr val="000000"/>
                </a:solidFill>
              </a:rPr>
              <a:t>10</a:t>
            </a:fld>
            <a:endParaRPr sz="12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301997" y="290830"/>
            <a:ext cx="3587750" cy="329565"/>
          </a:xfrm>
          <a:prstGeom prst="rect">
            <a:avLst/>
          </a:prstGeom>
        </p:spPr>
        <p:txBody>
          <a:bodyPr vert="horz" wrap="square" lIns="0" tIns="11430" rIns="0" bIns="0" rtlCol="0">
            <a:spAutoFit/>
          </a:bodyPr>
          <a:lstStyle/>
          <a:p>
            <a:pPr marL="12700">
              <a:lnSpc>
                <a:spcPct val="100000"/>
              </a:lnSpc>
              <a:spcBef>
                <a:spcPts val="90"/>
              </a:spcBef>
            </a:pPr>
            <a:r>
              <a:rPr sz="2000" b="1" dirty="0">
                <a:solidFill>
                  <a:srgbClr val="756F6F"/>
                </a:solidFill>
                <a:latin typeface="Arial"/>
                <a:cs typeface="Arial"/>
              </a:rPr>
              <a:t>Module</a:t>
            </a:r>
            <a:r>
              <a:rPr sz="2000" b="1" spc="-60" dirty="0">
                <a:solidFill>
                  <a:srgbClr val="756F6F"/>
                </a:solidFill>
                <a:latin typeface="Arial"/>
                <a:cs typeface="Arial"/>
              </a:rPr>
              <a:t> </a:t>
            </a:r>
            <a:r>
              <a:rPr sz="2000" b="1" spc="-5" dirty="0">
                <a:solidFill>
                  <a:srgbClr val="756F6F"/>
                </a:solidFill>
                <a:latin typeface="Arial"/>
                <a:cs typeface="Arial"/>
              </a:rPr>
              <a:t>2:</a:t>
            </a:r>
            <a:r>
              <a:rPr sz="2000" b="1" spc="-50" dirty="0">
                <a:solidFill>
                  <a:srgbClr val="756F6F"/>
                </a:solidFill>
                <a:latin typeface="Arial"/>
                <a:cs typeface="Arial"/>
              </a:rPr>
              <a:t> </a:t>
            </a:r>
            <a:r>
              <a:rPr sz="2000" b="1" dirty="0">
                <a:solidFill>
                  <a:srgbClr val="756F6F"/>
                </a:solidFill>
                <a:latin typeface="Arial"/>
                <a:cs typeface="Arial"/>
              </a:rPr>
              <a:t>Medical</a:t>
            </a:r>
            <a:r>
              <a:rPr sz="2000" b="1" spc="-35" dirty="0">
                <a:solidFill>
                  <a:srgbClr val="756F6F"/>
                </a:solidFill>
                <a:latin typeface="Arial"/>
                <a:cs typeface="Arial"/>
              </a:rPr>
              <a:t> </a:t>
            </a:r>
            <a:r>
              <a:rPr sz="2000" b="1" spc="-5" dirty="0">
                <a:solidFill>
                  <a:srgbClr val="756F6F"/>
                </a:solidFill>
                <a:latin typeface="Arial"/>
                <a:cs typeface="Arial"/>
              </a:rPr>
              <a:t>Equipment</a:t>
            </a:r>
            <a:endParaRPr sz="2000">
              <a:latin typeface="Arial"/>
              <a:cs typeface="Arial"/>
            </a:endParaRPr>
          </a:p>
        </p:txBody>
      </p:sp>
      <p:pic>
        <p:nvPicPr>
          <p:cNvPr id="3" name="object 3"/>
          <p:cNvPicPr/>
          <p:nvPr/>
        </p:nvPicPr>
        <p:blipFill>
          <a:blip r:embed="rId3" cstate="print"/>
          <a:stretch>
            <a:fillRect/>
          </a:stretch>
        </p:blipFill>
        <p:spPr>
          <a:xfrm>
            <a:off x="307847" y="256031"/>
            <a:ext cx="1173480" cy="655320"/>
          </a:xfrm>
          <a:prstGeom prst="rect">
            <a:avLst/>
          </a:prstGeom>
        </p:spPr>
      </p:pic>
      <p:grpSp>
        <p:nvGrpSpPr>
          <p:cNvPr id="4" name="object 4"/>
          <p:cNvGrpSpPr/>
          <p:nvPr/>
        </p:nvGrpSpPr>
        <p:grpSpPr>
          <a:xfrm>
            <a:off x="364288" y="1292543"/>
            <a:ext cx="9194800" cy="1962785"/>
            <a:chOff x="364288" y="1292543"/>
            <a:chExt cx="9194800" cy="1962785"/>
          </a:xfrm>
        </p:grpSpPr>
        <p:pic>
          <p:nvPicPr>
            <p:cNvPr id="5" name="object 5"/>
            <p:cNvPicPr/>
            <p:nvPr/>
          </p:nvPicPr>
          <p:blipFill>
            <a:blip r:embed="rId4" cstate="print"/>
            <a:stretch>
              <a:fillRect/>
            </a:stretch>
          </p:blipFill>
          <p:spPr>
            <a:xfrm>
              <a:off x="364288" y="1335058"/>
              <a:ext cx="2131998" cy="1162748"/>
            </a:xfrm>
            <a:prstGeom prst="rect">
              <a:avLst/>
            </a:prstGeom>
          </p:spPr>
        </p:pic>
        <p:pic>
          <p:nvPicPr>
            <p:cNvPr id="6" name="object 6"/>
            <p:cNvPicPr/>
            <p:nvPr/>
          </p:nvPicPr>
          <p:blipFill>
            <a:blip r:embed="rId5" cstate="print"/>
            <a:stretch>
              <a:fillRect/>
            </a:stretch>
          </p:blipFill>
          <p:spPr>
            <a:xfrm>
              <a:off x="2438399" y="1301496"/>
              <a:ext cx="2401824" cy="1319784"/>
            </a:xfrm>
            <a:prstGeom prst="rect">
              <a:avLst/>
            </a:prstGeom>
          </p:spPr>
        </p:pic>
        <p:pic>
          <p:nvPicPr>
            <p:cNvPr id="7" name="object 7"/>
            <p:cNvPicPr/>
            <p:nvPr/>
          </p:nvPicPr>
          <p:blipFill>
            <a:blip r:embed="rId6" cstate="print"/>
            <a:stretch>
              <a:fillRect/>
            </a:stretch>
          </p:blipFill>
          <p:spPr>
            <a:xfrm>
              <a:off x="4745736" y="1338072"/>
              <a:ext cx="2322575" cy="1118615"/>
            </a:xfrm>
            <a:prstGeom prst="rect">
              <a:avLst/>
            </a:prstGeom>
          </p:spPr>
        </p:pic>
        <p:pic>
          <p:nvPicPr>
            <p:cNvPr id="8" name="object 8"/>
            <p:cNvPicPr/>
            <p:nvPr/>
          </p:nvPicPr>
          <p:blipFill>
            <a:blip r:embed="rId7" cstate="print"/>
            <a:stretch>
              <a:fillRect/>
            </a:stretch>
          </p:blipFill>
          <p:spPr>
            <a:xfrm>
              <a:off x="7106420" y="1292543"/>
              <a:ext cx="2452096" cy="1183686"/>
            </a:xfrm>
            <a:prstGeom prst="rect">
              <a:avLst/>
            </a:prstGeom>
          </p:spPr>
        </p:pic>
        <p:sp>
          <p:nvSpPr>
            <p:cNvPr id="9" name="object 9"/>
            <p:cNvSpPr/>
            <p:nvPr/>
          </p:nvSpPr>
          <p:spPr>
            <a:xfrm>
              <a:off x="1060704" y="2606040"/>
              <a:ext cx="649605" cy="649605"/>
            </a:xfrm>
            <a:custGeom>
              <a:avLst/>
              <a:gdLst/>
              <a:ahLst/>
              <a:cxnLst/>
              <a:rect l="l" t="t" r="r" b="b"/>
              <a:pathLst>
                <a:path w="649605" h="649604">
                  <a:moveTo>
                    <a:pt x="324612" y="0"/>
                  </a:moveTo>
                  <a:lnTo>
                    <a:pt x="276644" y="3518"/>
                  </a:lnTo>
                  <a:lnTo>
                    <a:pt x="230861" y="13740"/>
                  </a:lnTo>
                  <a:lnTo>
                    <a:pt x="187765" y="30162"/>
                  </a:lnTo>
                  <a:lnTo>
                    <a:pt x="147859" y="52285"/>
                  </a:lnTo>
                  <a:lnTo>
                    <a:pt x="111644" y="79606"/>
                  </a:lnTo>
                  <a:lnTo>
                    <a:pt x="79623" y="111624"/>
                  </a:lnTo>
                  <a:lnTo>
                    <a:pt x="52298" y="147837"/>
                  </a:lnTo>
                  <a:lnTo>
                    <a:pt x="30171" y="187743"/>
                  </a:lnTo>
                  <a:lnTo>
                    <a:pt x="13744" y="230843"/>
                  </a:lnTo>
                  <a:lnTo>
                    <a:pt x="3519" y="276632"/>
                  </a:lnTo>
                  <a:lnTo>
                    <a:pt x="0" y="324612"/>
                  </a:lnTo>
                  <a:lnTo>
                    <a:pt x="3519" y="372591"/>
                  </a:lnTo>
                  <a:lnTo>
                    <a:pt x="13744" y="418380"/>
                  </a:lnTo>
                  <a:lnTo>
                    <a:pt x="30171" y="461480"/>
                  </a:lnTo>
                  <a:lnTo>
                    <a:pt x="52298" y="501386"/>
                  </a:lnTo>
                  <a:lnTo>
                    <a:pt x="79623" y="537599"/>
                  </a:lnTo>
                  <a:lnTo>
                    <a:pt x="111644" y="569617"/>
                  </a:lnTo>
                  <a:lnTo>
                    <a:pt x="147859" y="596938"/>
                  </a:lnTo>
                  <a:lnTo>
                    <a:pt x="187765" y="619061"/>
                  </a:lnTo>
                  <a:lnTo>
                    <a:pt x="230861" y="635483"/>
                  </a:lnTo>
                  <a:lnTo>
                    <a:pt x="276644" y="645705"/>
                  </a:lnTo>
                  <a:lnTo>
                    <a:pt x="324612" y="649224"/>
                  </a:lnTo>
                  <a:lnTo>
                    <a:pt x="372591" y="645705"/>
                  </a:lnTo>
                  <a:lnTo>
                    <a:pt x="418380" y="635483"/>
                  </a:lnTo>
                  <a:lnTo>
                    <a:pt x="461480" y="619061"/>
                  </a:lnTo>
                  <a:lnTo>
                    <a:pt x="501386" y="596938"/>
                  </a:lnTo>
                  <a:lnTo>
                    <a:pt x="537599" y="569617"/>
                  </a:lnTo>
                  <a:lnTo>
                    <a:pt x="569617" y="537599"/>
                  </a:lnTo>
                  <a:lnTo>
                    <a:pt x="596938" y="501386"/>
                  </a:lnTo>
                  <a:lnTo>
                    <a:pt x="619061" y="461480"/>
                  </a:lnTo>
                  <a:lnTo>
                    <a:pt x="635483" y="418380"/>
                  </a:lnTo>
                  <a:lnTo>
                    <a:pt x="645705" y="372591"/>
                  </a:lnTo>
                  <a:lnTo>
                    <a:pt x="649223" y="324612"/>
                  </a:lnTo>
                  <a:lnTo>
                    <a:pt x="645705" y="276632"/>
                  </a:lnTo>
                  <a:lnTo>
                    <a:pt x="635483" y="230843"/>
                  </a:lnTo>
                  <a:lnTo>
                    <a:pt x="619061" y="187743"/>
                  </a:lnTo>
                  <a:lnTo>
                    <a:pt x="596938" y="147837"/>
                  </a:lnTo>
                  <a:lnTo>
                    <a:pt x="569617" y="111624"/>
                  </a:lnTo>
                  <a:lnTo>
                    <a:pt x="537599" y="79606"/>
                  </a:lnTo>
                  <a:lnTo>
                    <a:pt x="501386" y="52285"/>
                  </a:lnTo>
                  <a:lnTo>
                    <a:pt x="461480" y="30162"/>
                  </a:lnTo>
                  <a:lnTo>
                    <a:pt x="418380" y="13740"/>
                  </a:lnTo>
                  <a:lnTo>
                    <a:pt x="372591" y="3518"/>
                  </a:lnTo>
                  <a:lnTo>
                    <a:pt x="324612" y="0"/>
                  </a:lnTo>
                  <a:close/>
                </a:path>
              </a:pathLst>
            </a:custGeom>
            <a:solidFill>
              <a:srgbClr val="D53439"/>
            </a:solidFill>
          </p:spPr>
          <p:txBody>
            <a:bodyPr wrap="square" lIns="0" tIns="0" rIns="0" bIns="0" rtlCol="0"/>
            <a:lstStyle/>
            <a:p>
              <a:endParaRPr/>
            </a:p>
          </p:txBody>
        </p:sp>
      </p:grpSp>
      <p:sp>
        <p:nvSpPr>
          <p:cNvPr id="10" name="object 10"/>
          <p:cNvSpPr/>
          <p:nvPr/>
        </p:nvSpPr>
        <p:spPr>
          <a:xfrm>
            <a:off x="1328927" y="5303520"/>
            <a:ext cx="649605" cy="649605"/>
          </a:xfrm>
          <a:custGeom>
            <a:avLst/>
            <a:gdLst/>
            <a:ahLst/>
            <a:cxnLst/>
            <a:rect l="l" t="t" r="r" b="b"/>
            <a:pathLst>
              <a:path w="649605" h="649604">
                <a:moveTo>
                  <a:pt x="324611" y="0"/>
                </a:moveTo>
                <a:lnTo>
                  <a:pt x="276632" y="3518"/>
                </a:lnTo>
                <a:lnTo>
                  <a:pt x="230843" y="13740"/>
                </a:lnTo>
                <a:lnTo>
                  <a:pt x="187743" y="30162"/>
                </a:lnTo>
                <a:lnTo>
                  <a:pt x="147837" y="52285"/>
                </a:lnTo>
                <a:lnTo>
                  <a:pt x="111624" y="79606"/>
                </a:lnTo>
                <a:lnTo>
                  <a:pt x="79606" y="111624"/>
                </a:lnTo>
                <a:lnTo>
                  <a:pt x="52285" y="147837"/>
                </a:lnTo>
                <a:lnTo>
                  <a:pt x="30162" y="187743"/>
                </a:lnTo>
                <a:lnTo>
                  <a:pt x="13740" y="230843"/>
                </a:lnTo>
                <a:lnTo>
                  <a:pt x="3518" y="276632"/>
                </a:lnTo>
                <a:lnTo>
                  <a:pt x="0" y="324611"/>
                </a:lnTo>
                <a:lnTo>
                  <a:pt x="3518" y="372579"/>
                </a:lnTo>
                <a:lnTo>
                  <a:pt x="13740" y="418362"/>
                </a:lnTo>
                <a:lnTo>
                  <a:pt x="30162" y="461458"/>
                </a:lnTo>
                <a:lnTo>
                  <a:pt x="52285" y="501364"/>
                </a:lnTo>
                <a:lnTo>
                  <a:pt x="79606" y="537579"/>
                </a:lnTo>
                <a:lnTo>
                  <a:pt x="111624" y="569600"/>
                </a:lnTo>
                <a:lnTo>
                  <a:pt x="147837" y="596925"/>
                </a:lnTo>
                <a:lnTo>
                  <a:pt x="187743" y="619052"/>
                </a:lnTo>
                <a:lnTo>
                  <a:pt x="230843" y="635479"/>
                </a:lnTo>
                <a:lnTo>
                  <a:pt x="276632" y="645704"/>
                </a:lnTo>
                <a:lnTo>
                  <a:pt x="324611" y="649223"/>
                </a:lnTo>
                <a:lnTo>
                  <a:pt x="372591" y="645704"/>
                </a:lnTo>
                <a:lnTo>
                  <a:pt x="418380" y="635479"/>
                </a:lnTo>
                <a:lnTo>
                  <a:pt x="461480" y="619052"/>
                </a:lnTo>
                <a:lnTo>
                  <a:pt x="501386" y="596925"/>
                </a:lnTo>
                <a:lnTo>
                  <a:pt x="537599" y="569600"/>
                </a:lnTo>
                <a:lnTo>
                  <a:pt x="569617" y="537579"/>
                </a:lnTo>
                <a:lnTo>
                  <a:pt x="596938" y="501364"/>
                </a:lnTo>
                <a:lnTo>
                  <a:pt x="619061" y="461458"/>
                </a:lnTo>
                <a:lnTo>
                  <a:pt x="635483" y="418362"/>
                </a:lnTo>
                <a:lnTo>
                  <a:pt x="645705" y="372579"/>
                </a:lnTo>
                <a:lnTo>
                  <a:pt x="649223" y="324611"/>
                </a:lnTo>
                <a:lnTo>
                  <a:pt x="645705" y="276632"/>
                </a:lnTo>
                <a:lnTo>
                  <a:pt x="635483" y="230843"/>
                </a:lnTo>
                <a:lnTo>
                  <a:pt x="619061" y="187743"/>
                </a:lnTo>
                <a:lnTo>
                  <a:pt x="596938" y="147837"/>
                </a:lnTo>
                <a:lnTo>
                  <a:pt x="569617" y="111624"/>
                </a:lnTo>
                <a:lnTo>
                  <a:pt x="537599" y="79606"/>
                </a:lnTo>
                <a:lnTo>
                  <a:pt x="501386" y="52285"/>
                </a:lnTo>
                <a:lnTo>
                  <a:pt x="461480" y="30162"/>
                </a:lnTo>
                <a:lnTo>
                  <a:pt x="418380" y="13740"/>
                </a:lnTo>
                <a:lnTo>
                  <a:pt x="372591" y="3518"/>
                </a:lnTo>
                <a:lnTo>
                  <a:pt x="324611" y="0"/>
                </a:lnTo>
                <a:close/>
              </a:path>
            </a:pathLst>
          </a:custGeom>
          <a:solidFill>
            <a:srgbClr val="505050"/>
          </a:solidFill>
        </p:spPr>
        <p:txBody>
          <a:bodyPr wrap="square" lIns="0" tIns="0" rIns="0" bIns="0" rtlCol="0"/>
          <a:lstStyle/>
          <a:p>
            <a:endParaRPr/>
          </a:p>
        </p:txBody>
      </p:sp>
      <p:sp>
        <p:nvSpPr>
          <p:cNvPr id="11" name="object 11"/>
          <p:cNvSpPr txBox="1"/>
          <p:nvPr/>
        </p:nvSpPr>
        <p:spPr>
          <a:xfrm>
            <a:off x="1393063" y="5351779"/>
            <a:ext cx="559435" cy="1009015"/>
          </a:xfrm>
          <a:prstGeom prst="rect">
            <a:avLst/>
          </a:prstGeom>
        </p:spPr>
        <p:txBody>
          <a:bodyPr vert="horz" wrap="square" lIns="0" tIns="12065" rIns="0" bIns="0" rtlCol="0">
            <a:spAutoFit/>
          </a:bodyPr>
          <a:lstStyle/>
          <a:p>
            <a:pPr marL="113664">
              <a:lnSpc>
                <a:spcPct val="100000"/>
              </a:lnSpc>
              <a:spcBef>
                <a:spcPts val="95"/>
              </a:spcBef>
            </a:pPr>
            <a:r>
              <a:rPr sz="3200" spc="-5" dirty="0">
                <a:solidFill>
                  <a:srgbClr val="FFFFFF"/>
                </a:solidFill>
                <a:latin typeface="Arial Black"/>
                <a:cs typeface="Arial Black"/>
              </a:rPr>
              <a:t>P</a:t>
            </a:r>
            <a:endParaRPr sz="3200">
              <a:latin typeface="Arial Black"/>
              <a:cs typeface="Arial Black"/>
            </a:endParaRPr>
          </a:p>
          <a:p>
            <a:pPr marL="12700">
              <a:lnSpc>
                <a:spcPct val="100000"/>
              </a:lnSpc>
              <a:spcBef>
                <a:spcPts val="1750"/>
              </a:spcBef>
            </a:pPr>
            <a:r>
              <a:rPr sz="1800" dirty="0">
                <a:latin typeface="Arial MT"/>
                <a:cs typeface="Arial MT"/>
              </a:rPr>
              <a:t>PAIN</a:t>
            </a:r>
            <a:endParaRPr sz="1800">
              <a:latin typeface="Arial MT"/>
              <a:cs typeface="Arial MT"/>
            </a:endParaRPr>
          </a:p>
        </p:txBody>
      </p:sp>
      <p:sp>
        <p:nvSpPr>
          <p:cNvPr id="12" name="object 12"/>
          <p:cNvSpPr/>
          <p:nvPr/>
        </p:nvSpPr>
        <p:spPr>
          <a:xfrm>
            <a:off x="4282440" y="5303520"/>
            <a:ext cx="646430" cy="649605"/>
          </a:xfrm>
          <a:custGeom>
            <a:avLst/>
            <a:gdLst/>
            <a:ahLst/>
            <a:cxnLst/>
            <a:rect l="l" t="t" r="r" b="b"/>
            <a:pathLst>
              <a:path w="646429" h="649604">
                <a:moveTo>
                  <a:pt x="323088" y="0"/>
                </a:moveTo>
                <a:lnTo>
                  <a:pt x="275344" y="3518"/>
                </a:lnTo>
                <a:lnTo>
                  <a:pt x="229776" y="13740"/>
                </a:lnTo>
                <a:lnTo>
                  <a:pt x="186882" y="30162"/>
                </a:lnTo>
                <a:lnTo>
                  <a:pt x="147163" y="52285"/>
                </a:lnTo>
                <a:lnTo>
                  <a:pt x="111119" y="79606"/>
                </a:lnTo>
                <a:lnTo>
                  <a:pt x="79248" y="111624"/>
                </a:lnTo>
                <a:lnTo>
                  <a:pt x="52051" y="147837"/>
                </a:lnTo>
                <a:lnTo>
                  <a:pt x="30028" y="187743"/>
                </a:lnTo>
                <a:lnTo>
                  <a:pt x="13679" y="230843"/>
                </a:lnTo>
                <a:lnTo>
                  <a:pt x="3503" y="276632"/>
                </a:lnTo>
                <a:lnTo>
                  <a:pt x="0" y="324611"/>
                </a:lnTo>
                <a:lnTo>
                  <a:pt x="3503" y="372579"/>
                </a:lnTo>
                <a:lnTo>
                  <a:pt x="13679" y="418362"/>
                </a:lnTo>
                <a:lnTo>
                  <a:pt x="30028" y="461458"/>
                </a:lnTo>
                <a:lnTo>
                  <a:pt x="52051" y="501364"/>
                </a:lnTo>
                <a:lnTo>
                  <a:pt x="79248" y="537579"/>
                </a:lnTo>
                <a:lnTo>
                  <a:pt x="111119" y="569600"/>
                </a:lnTo>
                <a:lnTo>
                  <a:pt x="147163" y="596925"/>
                </a:lnTo>
                <a:lnTo>
                  <a:pt x="186882" y="619052"/>
                </a:lnTo>
                <a:lnTo>
                  <a:pt x="229776" y="635479"/>
                </a:lnTo>
                <a:lnTo>
                  <a:pt x="275344" y="645704"/>
                </a:lnTo>
                <a:lnTo>
                  <a:pt x="323088" y="649223"/>
                </a:lnTo>
                <a:lnTo>
                  <a:pt x="370831" y="645704"/>
                </a:lnTo>
                <a:lnTo>
                  <a:pt x="416399" y="635479"/>
                </a:lnTo>
                <a:lnTo>
                  <a:pt x="459293" y="619052"/>
                </a:lnTo>
                <a:lnTo>
                  <a:pt x="499012" y="596925"/>
                </a:lnTo>
                <a:lnTo>
                  <a:pt x="535056" y="569600"/>
                </a:lnTo>
                <a:lnTo>
                  <a:pt x="566927" y="537579"/>
                </a:lnTo>
                <a:lnTo>
                  <a:pt x="594124" y="501364"/>
                </a:lnTo>
                <a:lnTo>
                  <a:pt x="616147" y="461458"/>
                </a:lnTo>
                <a:lnTo>
                  <a:pt x="632496" y="418362"/>
                </a:lnTo>
                <a:lnTo>
                  <a:pt x="642672" y="372579"/>
                </a:lnTo>
                <a:lnTo>
                  <a:pt x="646176" y="324611"/>
                </a:lnTo>
                <a:lnTo>
                  <a:pt x="642672" y="276632"/>
                </a:lnTo>
                <a:lnTo>
                  <a:pt x="632496" y="230843"/>
                </a:lnTo>
                <a:lnTo>
                  <a:pt x="616147" y="187743"/>
                </a:lnTo>
                <a:lnTo>
                  <a:pt x="594124" y="147837"/>
                </a:lnTo>
                <a:lnTo>
                  <a:pt x="566927" y="111624"/>
                </a:lnTo>
                <a:lnTo>
                  <a:pt x="535056" y="79606"/>
                </a:lnTo>
                <a:lnTo>
                  <a:pt x="499012" y="52285"/>
                </a:lnTo>
                <a:lnTo>
                  <a:pt x="459293" y="30162"/>
                </a:lnTo>
                <a:lnTo>
                  <a:pt x="416399" y="13740"/>
                </a:lnTo>
                <a:lnTo>
                  <a:pt x="370831" y="3518"/>
                </a:lnTo>
                <a:lnTo>
                  <a:pt x="323088" y="0"/>
                </a:lnTo>
                <a:close/>
              </a:path>
            </a:pathLst>
          </a:custGeom>
          <a:solidFill>
            <a:srgbClr val="505050"/>
          </a:solidFill>
        </p:spPr>
        <p:txBody>
          <a:bodyPr wrap="square" lIns="0" tIns="0" rIns="0" bIns="0" rtlCol="0"/>
          <a:lstStyle/>
          <a:p>
            <a:endParaRPr/>
          </a:p>
        </p:txBody>
      </p:sp>
      <p:sp>
        <p:nvSpPr>
          <p:cNvPr id="13" name="object 13"/>
          <p:cNvSpPr txBox="1"/>
          <p:nvPr/>
        </p:nvSpPr>
        <p:spPr>
          <a:xfrm>
            <a:off x="3891788" y="5351779"/>
            <a:ext cx="1455420" cy="1009015"/>
          </a:xfrm>
          <a:prstGeom prst="rect">
            <a:avLst/>
          </a:prstGeom>
        </p:spPr>
        <p:txBody>
          <a:bodyPr vert="horz" wrap="square" lIns="0" tIns="11430" rIns="0" bIns="0" rtlCol="0">
            <a:spAutoFit/>
          </a:bodyPr>
          <a:lstStyle/>
          <a:p>
            <a:pPr marR="18415" algn="ctr">
              <a:lnSpc>
                <a:spcPct val="100000"/>
              </a:lnSpc>
              <a:spcBef>
                <a:spcPts val="90"/>
              </a:spcBef>
            </a:pPr>
            <a:r>
              <a:rPr sz="3200" spc="-10" dirty="0">
                <a:solidFill>
                  <a:srgbClr val="FFFFFF"/>
                </a:solidFill>
                <a:latin typeface="Arial Black"/>
                <a:cs typeface="Arial Black"/>
              </a:rPr>
              <a:t>A</a:t>
            </a:r>
            <a:endParaRPr sz="3200">
              <a:latin typeface="Arial Black"/>
              <a:cs typeface="Arial Black"/>
            </a:endParaRPr>
          </a:p>
          <a:p>
            <a:pPr algn="ctr">
              <a:lnSpc>
                <a:spcPct val="100000"/>
              </a:lnSpc>
              <a:spcBef>
                <a:spcPts val="1750"/>
              </a:spcBef>
            </a:pPr>
            <a:r>
              <a:rPr sz="1800" spc="-5" dirty="0">
                <a:latin typeface="Arial MT"/>
                <a:cs typeface="Arial MT"/>
              </a:rPr>
              <a:t>ANTIBIOTICS</a:t>
            </a:r>
            <a:endParaRPr sz="1800">
              <a:latin typeface="Arial MT"/>
              <a:cs typeface="Arial MT"/>
            </a:endParaRPr>
          </a:p>
        </p:txBody>
      </p:sp>
      <p:grpSp>
        <p:nvGrpSpPr>
          <p:cNvPr id="14" name="object 14"/>
          <p:cNvGrpSpPr/>
          <p:nvPr/>
        </p:nvGrpSpPr>
        <p:grpSpPr>
          <a:xfrm>
            <a:off x="9637776" y="1277111"/>
            <a:ext cx="2326005" cy="1978660"/>
            <a:chOff x="9637776" y="1277111"/>
            <a:chExt cx="2326005" cy="1978660"/>
          </a:xfrm>
        </p:grpSpPr>
        <p:pic>
          <p:nvPicPr>
            <p:cNvPr id="15" name="object 15"/>
            <p:cNvPicPr/>
            <p:nvPr/>
          </p:nvPicPr>
          <p:blipFill>
            <a:blip r:embed="rId8" cstate="print"/>
            <a:stretch>
              <a:fillRect/>
            </a:stretch>
          </p:blipFill>
          <p:spPr>
            <a:xfrm>
              <a:off x="9637776" y="1277111"/>
              <a:ext cx="2325624" cy="1319784"/>
            </a:xfrm>
            <a:prstGeom prst="rect">
              <a:avLst/>
            </a:prstGeom>
          </p:spPr>
        </p:pic>
        <p:sp>
          <p:nvSpPr>
            <p:cNvPr id="16" name="object 16"/>
            <p:cNvSpPr/>
            <p:nvPr/>
          </p:nvSpPr>
          <p:spPr>
            <a:xfrm>
              <a:off x="10472928" y="2606039"/>
              <a:ext cx="649605" cy="649605"/>
            </a:xfrm>
            <a:custGeom>
              <a:avLst/>
              <a:gdLst/>
              <a:ahLst/>
              <a:cxnLst/>
              <a:rect l="l" t="t" r="r" b="b"/>
              <a:pathLst>
                <a:path w="649604" h="649604">
                  <a:moveTo>
                    <a:pt x="324612" y="0"/>
                  </a:moveTo>
                  <a:lnTo>
                    <a:pt x="276632" y="3518"/>
                  </a:lnTo>
                  <a:lnTo>
                    <a:pt x="230843" y="13740"/>
                  </a:lnTo>
                  <a:lnTo>
                    <a:pt x="187743" y="30162"/>
                  </a:lnTo>
                  <a:lnTo>
                    <a:pt x="147837" y="52285"/>
                  </a:lnTo>
                  <a:lnTo>
                    <a:pt x="111624" y="79606"/>
                  </a:lnTo>
                  <a:lnTo>
                    <a:pt x="79606" y="111624"/>
                  </a:lnTo>
                  <a:lnTo>
                    <a:pt x="52285" y="147837"/>
                  </a:lnTo>
                  <a:lnTo>
                    <a:pt x="30162" y="187743"/>
                  </a:lnTo>
                  <a:lnTo>
                    <a:pt x="13740" y="230843"/>
                  </a:lnTo>
                  <a:lnTo>
                    <a:pt x="3518" y="276632"/>
                  </a:lnTo>
                  <a:lnTo>
                    <a:pt x="0" y="324612"/>
                  </a:lnTo>
                  <a:lnTo>
                    <a:pt x="3518" y="372591"/>
                  </a:lnTo>
                  <a:lnTo>
                    <a:pt x="13740" y="418380"/>
                  </a:lnTo>
                  <a:lnTo>
                    <a:pt x="30162" y="461480"/>
                  </a:lnTo>
                  <a:lnTo>
                    <a:pt x="52285" y="501386"/>
                  </a:lnTo>
                  <a:lnTo>
                    <a:pt x="79606" y="537599"/>
                  </a:lnTo>
                  <a:lnTo>
                    <a:pt x="111624" y="569617"/>
                  </a:lnTo>
                  <a:lnTo>
                    <a:pt x="147837" y="596938"/>
                  </a:lnTo>
                  <a:lnTo>
                    <a:pt x="187743" y="619061"/>
                  </a:lnTo>
                  <a:lnTo>
                    <a:pt x="230843" y="635483"/>
                  </a:lnTo>
                  <a:lnTo>
                    <a:pt x="276632" y="645705"/>
                  </a:lnTo>
                  <a:lnTo>
                    <a:pt x="324612" y="649224"/>
                  </a:lnTo>
                  <a:lnTo>
                    <a:pt x="372591" y="645705"/>
                  </a:lnTo>
                  <a:lnTo>
                    <a:pt x="418380" y="635483"/>
                  </a:lnTo>
                  <a:lnTo>
                    <a:pt x="461480" y="619061"/>
                  </a:lnTo>
                  <a:lnTo>
                    <a:pt x="501386" y="596938"/>
                  </a:lnTo>
                  <a:lnTo>
                    <a:pt x="537599" y="569617"/>
                  </a:lnTo>
                  <a:lnTo>
                    <a:pt x="569617" y="537599"/>
                  </a:lnTo>
                  <a:lnTo>
                    <a:pt x="596938" y="501386"/>
                  </a:lnTo>
                  <a:lnTo>
                    <a:pt x="619061" y="461480"/>
                  </a:lnTo>
                  <a:lnTo>
                    <a:pt x="635483" y="418380"/>
                  </a:lnTo>
                  <a:lnTo>
                    <a:pt x="645705" y="372591"/>
                  </a:lnTo>
                  <a:lnTo>
                    <a:pt x="649224" y="324612"/>
                  </a:lnTo>
                  <a:lnTo>
                    <a:pt x="645705" y="276632"/>
                  </a:lnTo>
                  <a:lnTo>
                    <a:pt x="635483" y="230843"/>
                  </a:lnTo>
                  <a:lnTo>
                    <a:pt x="619061" y="187743"/>
                  </a:lnTo>
                  <a:lnTo>
                    <a:pt x="596938" y="147837"/>
                  </a:lnTo>
                  <a:lnTo>
                    <a:pt x="569617" y="111624"/>
                  </a:lnTo>
                  <a:lnTo>
                    <a:pt x="537599" y="79606"/>
                  </a:lnTo>
                  <a:lnTo>
                    <a:pt x="501386" y="52285"/>
                  </a:lnTo>
                  <a:lnTo>
                    <a:pt x="461480" y="30162"/>
                  </a:lnTo>
                  <a:lnTo>
                    <a:pt x="418380" y="13740"/>
                  </a:lnTo>
                  <a:lnTo>
                    <a:pt x="372591" y="3518"/>
                  </a:lnTo>
                  <a:lnTo>
                    <a:pt x="324612" y="0"/>
                  </a:lnTo>
                  <a:close/>
                </a:path>
              </a:pathLst>
            </a:custGeom>
            <a:solidFill>
              <a:srgbClr val="754663"/>
            </a:solidFill>
          </p:spPr>
          <p:txBody>
            <a:bodyPr wrap="square" lIns="0" tIns="0" rIns="0" bIns="0" rtlCol="0"/>
            <a:lstStyle/>
            <a:p>
              <a:endParaRPr/>
            </a:p>
          </p:txBody>
        </p:sp>
      </p:grpSp>
      <p:sp>
        <p:nvSpPr>
          <p:cNvPr id="17" name="object 17"/>
          <p:cNvSpPr/>
          <p:nvPr/>
        </p:nvSpPr>
        <p:spPr>
          <a:xfrm>
            <a:off x="7220711" y="5303520"/>
            <a:ext cx="646430" cy="649605"/>
          </a:xfrm>
          <a:custGeom>
            <a:avLst/>
            <a:gdLst/>
            <a:ahLst/>
            <a:cxnLst/>
            <a:rect l="l" t="t" r="r" b="b"/>
            <a:pathLst>
              <a:path w="646429" h="649604">
                <a:moveTo>
                  <a:pt x="323088" y="0"/>
                </a:moveTo>
                <a:lnTo>
                  <a:pt x="275344" y="3518"/>
                </a:lnTo>
                <a:lnTo>
                  <a:pt x="229776" y="13740"/>
                </a:lnTo>
                <a:lnTo>
                  <a:pt x="186882" y="30162"/>
                </a:lnTo>
                <a:lnTo>
                  <a:pt x="147163" y="52285"/>
                </a:lnTo>
                <a:lnTo>
                  <a:pt x="111119" y="79606"/>
                </a:lnTo>
                <a:lnTo>
                  <a:pt x="79248" y="111624"/>
                </a:lnTo>
                <a:lnTo>
                  <a:pt x="52051" y="147837"/>
                </a:lnTo>
                <a:lnTo>
                  <a:pt x="30028" y="187743"/>
                </a:lnTo>
                <a:lnTo>
                  <a:pt x="13679" y="230843"/>
                </a:lnTo>
                <a:lnTo>
                  <a:pt x="3503" y="276632"/>
                </a:lnTo>
                <a:lnTo>
                  <a:pt x="0" y="324611"/>
                </a:lnTo>
                <a:lnTo>
                  <a:pt x="3503" y="372579"/>
                </a:lnTo>
                <a:lnTo>
                  <a:pt x="13679" y="418362"/>
                </a:lnTo>
                <a:lnTo>
                  <a:pt x="30028" y="461458"/>
                </a:lnTo>
                <a:lnTo>
                  <a:pt x="52051" y="501364"/>
                </a:lnTo>
                <a:lnTo>
                  <a:pt x="79248" y="537579"/>
                </a:lnTo>
                <a:lnTo>
                  <a:pt x="111119" y="569600"/>
                </a:lnTo>
                <a:lnTo>
                  <a:pt x="147163" y="596925"/>
                </a:lnTo>
                <a:lnTo>
                  <a:pt x="186882" y="619052"/>
                </a:lnTo>
                <a:lnTo>
                  <a:pt x="229776" y="635479"/>
                </a:lnTo>
                <a:lnTo>
                  <a:pt x="275344" y="645704"/>
                </a:lnTo>
                <a:lnTo>
                  <a:pt x="323088" y="649223"/>
                </a:lnTo>
                <a:lnTo>
                  <a:pt x="370831" y="645704"/>
                </a:lnTo>
                <a:lnTo>
                  <a:pt x="416399" y="635479"/>
                </a:lnTo>
                <a:lnTo>
                  <a:pt x="459293" y="619052"/>
                </a:lnTo>
                <a:lnTo>
                  <a:pt x="499012" y="596925"/>
                </a:lnTo>
                <a:lnTo>
                  <a:pt x="535056" y="569600"/>
                </a:lnTo>
                <a:lnTo>
                  <a:pt x="566927" y="537579"/>
                </a:lnTo>
                <a:lnTo>
                  <a:pt x="594124" y="501364"/>
                </a:lnTo>
                <a:lnTo>
                  <a:pt x="616147" y="461458"/>
                </a:lnTo>
                <a:lnTo>
                  <a:pt x="632496" y="418362"/>
                </a:lnTo>
                <a:lnTo>
                  <a:pt x="642672" y="372579"/>
                </a:lnTo>
                <a:lnTo>
                  <a:pt x="646176" y="324611"/>
                </a:lnTo>
                <a:lnTo>
                  <a:pt x="642672" y="276632"/>
                </a:lnTo>
                <a:lnTo>
                  <a:pt x="632496" y="230843"/>
                </a:lnTo>
                <a:lnTo>
                  <a:pt x="616147" y="187743"/>
                </a:lnTo>
                <a:lnTo>
                  <a:pt x="594124" y="147837"/>
                </a:lnTo>
                <a:lnTo>
                  <a:pt x="566927" y="111624"/>
                </a:lnTo>
                <a:lnTo>
                  <a:pt x="535056" y="79606"/>
                </a:lnTo>
                <a:lnTo>
                  <a:pt x="499012" y="52285"/>
                </a:lnTo>
                <a:lnTo>
                  <a:pt x="459293" y="30162"/>
                </a:lnTo>
                <a:lnTo>
                  <a:pt x="416399" y="13740"/>
                </a:lnTo>
                <a:lnTo>
                  <a:pt x="370831" y="3518"/>
                </a:lnTo>
                <a:lnTo>
                  <a:pt x="323088" y="0"/>
                </a:lnTo>
                <a:close/>
              </a:path>
            </a:pathLst>
          </a:custGeom>
          <a:solidFill>
            <a:srgbClr val="505050"/>
          </a:solidFill>
        </p:spPr>
        <p:txBody>
          <a:bodyPr wrap="square" lIns="0" tIns="0" rIns="0" bIns="0" rtlCol="0"/>
          <a:lstStyle/>
          <a:p>
            <a:endParaRPr/>
          </a:p>
        </p:txBody>
      </p:sp>
      <p:sp>
        <p:nvSpPr>
          <p:cNvPr id="18" name="object 18"/>
          <p:cNvSpPr txBox="1"/>
          <p:nvPr/>
        </p:nvSpPr>
        <p:spPr>
          <a:xfrm>
            <a:off x="6996810" y="5351779"/>
            <a:ext cx="1076325" cy="1009015"/>
          </a:xfrm>
          <a:prstGeom prst="rect">
            <a:avLst/>
          </a:prstGeom>
        </p:spPr>
        <p:txBody>
          <a:bodyPr vert="horz" wrap="square" lIns="0" tIns="11430" rIns="0" bIns="0" rtlCol="0">
            <a:spAutoFit/>
          </a:bodyPr>
          <a:lstStyle/>
          <a:p>
            <a:pPr marL="18415" algn="ctr">
              <a:lnSpc>
                <a:spcPct val="100000"/>
              </a:lnSpc>
              <a:spcBef>
                <a:spcPts val="90"/>
              </a:spcBef>
            </a:pPr>
            <a:r>
              <a:rPr sz="3200" spc="-10" dirty="0">
                <a:solidFill>
                  <a:srgbClr val="FFFFFF"/>
                </a:solidFill>
                <a:latin typeface="Arial Black"/>
                <a:cs typeface="Arial Black"/>
              </a:rPr>
              <a:t>W</a:t>
            </a:r>
            <a:endParaRPr sz="3200">
              <a:latin typeface="Arial Black"/>
              <a:cs typeface="Arial Black"/>
            </a:endParaRPr>
          </a:p>
          <a:p>
            <a:pPr algn="ctr">
              <a:lnSpc>
                <a:spcPct val="100000"/>
              </a:lnSpc>
              <a:spcBef>
                <a:spcPts val="1750"/>
              </a:spcBef>
            </a:pPr>
            <a:r>
              <a:rPr sz="1800" spc="10" dirty="0">
                <a:latin typeface="Arial MT"/>
                <a:cs typeface="Arial MT"/>
              </a:rPr>
              <a:t>WOUNDS</a:t>
            </a:r>
            <a:endParaRPr sz="1800">
              <a:latin typeface="Arial MT"/>
              <a:cs typeface="Arial MT"/>
            </a:endParaRPr>
          </a:p>
        </p:txBody>
      </p:sp>
      <p:sp>
        <p:nvSpPr>
          <p:cNvPr id="19" name="object 19"/>
          <p:cNvSpPr/>
          <p:nvPr/>
        </p:nvSpPr>
        <p:spPr>
          <a:xfrm>
            <a:off x="10149840" y="5321808"/>
            <a:ext cx="646430" cy="649605"/>
          </a:xfrm>
          <a:custGeom>
            <a:avLst/>
            <a:gdLst/>
            <a:ahLst/>
            <a:cxnLst/>
            <a:rect l="l" t="t" r="r" b="b"/>
            <a:pathLst>
              <a:path w="646429" h="649604">
                <a:moveTo>
                  <a:pt x="323087" y="0"/>
                </a:moveTo>
                <a:lnTo>
                  <a:pt x="275344" y="3518"/>
                </a:lnTo>
                <a:lnTo>
                  <a:pt x="229776" y="13740"/>
                </a:lnTo>
                <a:lnTo>
                  <a:pt x="186882" y="30162"/>
                </a:lnTo>
                <a:lnTo>
                  <a:pt x="147163" y="52285"/>
                </a:lnTo>
                <a:lnTo>
                  <a:pt x="111119" y="79606"/>
                </a:lnTo>
                <a:lnTo>
                  <a:pt x="79248" y="111624"/>
                </a:lnTo>
                <a:lnTo>
                  <a:pt x="52051" y="147837"/>
                </a:lnTo>
                <a:lnTo>
                  <a:pt x="30028" y="187743"/>
                </a:lnTo>
                <a:lnTo>
                  <a:pt x="13679" y="230843"/>
                </a:lnTo>
                <a:lnTo>
                  <a:pt x="3503" y="276632"/>
                </a:lnTo>
                <a:lnTo>
                  <a:pt x="0" y="324611"/>
                </a:lnTo>
                <a:lnTo>
                  <a:pt x="3503" y="372579"/>
                </a:lnTo>
                <a:lnTo>
                  <a:pt x="13679" y="418362"/>
                </a:lnTo>
                <a:lnTo>
                  <a:pt x="30028" y="461458"/>
                </a:lnTo>
                <a:lnTo>
                  <a:pt x="52051" y="501364"/>
                </a:lnTo>
                <a:lnTo>
                  <a:pt x="79248" y="537579"/>
                </a:lnTo>
                <a:lnTo>
                  <a:pt x="111119" y="569600"/>
                </a:lnTo>
                <a:lnTo>
                  <a:pt x="147163" y="596925"/>
                </a:lnTo>
                <a:lnTo>
                  <a:pt x="186882" y="619052"/>
                </a:lnTo>
                <a:lnTo>
                  <a:pt x="229776" y="635479"/>
                </a:lnTo>
                <a:lnTo>
                  <a:pt x="275344" y="645704"/>
                </a:lnTo>
                <a:lnTo>
                  <a:pt x="323087" y="649223"/>
                </a:lnTo>
                <a:lnTo>
                  <a:pt x="370831" y="645704"/>
                </a:lnTo>
                <a:lnTo>
                  <a:pt x="416399" y="635479"/>
                </a:lnTo>
                <a:lnTo>
                  <a:pt x="459293" y="619052"/>
                </a:lnTo>
                <a:lnTo>
                  <a:pt x="499012" y="596925"/>
                </a:lnTo>
                <a:lnTo>
                  <a:pt x="535056" y="569600"/>
                </a:lnTo>
                <a:lnTo>
                  <a:pt x="566927" y="537579"/>
                </a:lnTo>
                <a:lnTo>
                  <a:pt x="594124" y="501364"/>
                </a:lnTo>
                <a:lnTo>
                  <a:pt x="616147" y="461458"/>
                </a:lnTo>
                <a:lnTo>
                  <a:pt x="632496" y="418362"/>
                </a:lnTo>
                <a:lnTo>
                  <a:pt x="642672" y="372579"/>
                </a:lnTo>
                <a:lnTo>
                  <a:pt x="646176" y="324611"/>
                </a:lnTo>
                <a:lnTo>
                  <a:pt x="642672" y="276632"/>
                </a:lnTo>
                <a:lnTo>
                  <a:pt x="632496" y="230843"/>
                </a:lnTo>
                <a:lnTo>
                  <a:pt x="616147" y="187743"/>
                </a:lnTo>
                <a:lnTo>
                  <a:pt x="594124" y="147837"/>
                </a:lnTo>
                <a:lnTo>
                  <a:pt x="566927" y="111624"/>
                </a:lnTo>
                <a:lnTo>
                  <a:pt x="535056" y="79606"/>
                </a:lnTo>
                <a:lnTo>
                  <a:pt x="499012" y="52285"/>
                </a:lnTo>
                <a:lnTo>
                  <a:pt x="459293" y="30162"/>
                </a:lnTo>
                <a:lnTo>
                  <a:pt x="416399" y="13740"/>
                </a:lnTo>
                <a:lnTo>
                  <a:pt x="370831" y="3518"/>
                </a:lnTo>
                <a:lnTo>
                  <a:pt x="323087" y="0"/>
                </a:lnTo>
                <a:close/>
              </a:path>
            </a:pathLst>
          </a:custGeom>
          <a:solidFill>
            <a:srgbClr val="505050"/>
          </a:solidFill>
        </p:spPr>
        <p:txBody>
          <a:bodyPr wrap="square" lIns="0" tIns="0" rIns="0" bIns="0" rtlCol="0"/>
          <a:lstStyle/>
          <a:p>
            <a:endParaRPr/>
          </a:p>
        </p:txBody>
      </p:sp>
      <p:sp>
        <p:nvSpPr>
          <p:cNvPr id="20" name="object 20"/>
          <p:cNvSpPr txBox="1"/>
          <p:nvPr/>
        </p:nvSpPr>
        <p:spPr>
          <a:xfrm>
            <a:off x="9920731" y="5370372"/>
            <a:ext cx="1230630" cy="1009015"/>
          </a:xfrm>
          <a:prstGeom prst="rect">
            <a:avLst/>
          </a:prstGeom>
        </p:spPr>
        <p:txBody>
          <a:bodyPr vert="horz" wrap="square" lIns="0" tIns="12065" rIns="0" bIns="0" rtlCol="0">
            <a:spAutoFit/>
          </a:bodyPr>
          <a:lstStyle/>
          <a:p>
            <a:pPr marL="408305">
              <a:lnSpc>
                <a:spcPct val="100000"/>
              </a:lnSpc>
              <a:spcBef>
                <a:spcPts val="95"/>
              </a:spcBef>
            </a:pPr>
            <a:r>
              <a:rPr sz="3200" spc="-5" dirty="0">
                <a:solidFill>
                  <a:srgbClr val="FFFFFF"/>
                </a:solidFill>
                <a:latin typeface="Arial Black"/>
                <a:cs typeface="Arial Black"/>
              </a:rPr>
              <a:t>S</a:t>
            </a:r>
            <a:endParaRPr sz="3200">
              <a:latin typeface="Arial Black"/>
              <a:cs typeface="Arial Black"/>
            </a:endParaRPr>
          </a:p>
          <a:p>
            <a:pPr marL="12700">
              <a:lnSpc>
                <a:spcPct val="100000"/>
              </a:lnSpc>
              <a:spcBef>
                <a:spcPts val="1750"/>
              </a:spcBef>
            </a:pPr>
            <a:r>
              <a:rPr sz="1800" spc="-5" dirty="0">
                <a:latin typeface="Arial MT"/>
                <a:cs typeface="Arial MT"/>
              </a:rPr>
              <a:t>SPL</a:t>
            </a:r>
            <a:r>
              <a:rPr sz="1800" dirty="0">
                <a:latin typeface="Arial MT"/>
                <a:cs typeface="Arial MT"/>
              </a:rPr>
              <a:t>IN</a:t>
            </a:r>
            <a:r>
              <a:rPr sz="1800" spc="-20" dirty="0">
                <a:latin typeface="Arial MT"/>
                <a:cs typeface="Arial MT"/>
              </a:rPr>
              <a:t>T</a:t>
            </a:r>
            <a:r>
              <a:rPr sz="1800" dirty="0">
                <a:latin typeface="Arial MT"/>
                <a:cs typeface="Arial MT"/>
              </a:rPr>
              <a:t>ING</a:t>
            </a:r>
            <a:endParaRPr sz="1800">
              <a:latin typeface="Arial MT"/>
              <a:cs typeface="Arial MT"/>
            </a:endParaRPr>
          </a:p>
        </p:txBody>
      </p:sp>
      <p:pic>
        <p:nvPicPr>
          <p:cNvPr id="21" name="object 21"/>
          <p:cNvPicPr/>
          <p:nvPr/>
        </p:nvPicPr>
        <p:blipFill>
          <a:blip r:embed="rId9" cstate="print"/>
          <a:stretch>
            <a:fillRect/>
          </a:stretch>
        </p:blipFill>
        <p:spPr>
          <a:xfrm>
            <a:off x="489295" y="4528030"/>
            <a:ext cx="2377190" cy="587852"/>
          </a:xfrm>
          <a:prstGeom prst="rect">
            <a:avLst/>
          </a:prstGeom>
        </p:spPr>
      </p:pic>
      <p:grpSp>
        <p:nvGrpSpPr>
          <p:cNvPr id="22" name="object 22"/>
          <p:cNvGrpSpPr/>
          <p:nvPr/>
        </p:nvGrpSpPr>
        <p:grpSpPr>
          <a:xfrm>
            <a:off x="3509872" y="4465320"/>
            <a:ext cx="2117090" cy="680085"/>
            <a:chOff x="3509872" y="4465320"/>
            <a:chExt cx="2117090" cy="680085"/>
          </a:xfrm>
        </p:grpSpPr>
        <p:pic>
          <p:nvPicPr>
            <p:cNvPr id="23" name="object 23"/>
            <p:cNvPicPr/>
            <p:nvPr/>
          </p:nvPicPr>
          <p:blipFill>
            <a:blip r:embed="rId10" cstate="print"/>
            <a:stretch>
              <a:fillRect/>
            </a:stretch>
          </p:blipFill>
          <p:spPr>
            <a:xfrm>
              <a:off x="3509872" y="4508615"/>
              <a:ext cx="1487319" cy="564486"/>
            </a:xfrm>
            <a:prstGeom prst="rect">
              <a:avLst/>
            </a:prstGeom>
          </p:spPr>
        </p:pic>
        <p:pic>
          <p:nvPicPr>
            <p:cNvPr id="24" name="object 24"/>
            <p:cNvPicPr/>
            <p:nvPr/>
          </p:nvPicPr>
          <p:blipFill>
            <a:blip r:embed="rId11" cstate="print"/>
            <a:stretch>
              <a:fillRect/>
            </a:stretch>
          </p:blipFill>
          <p:spPr>
            <a:xfrm>
              <a:off x="4989576" y="4465320"/>
              <a:ext cx="637031" cy="679704"/>
            </a:xfrm>
            <a:prstGeom prst="rect">
              <a:avLst/>
            </a:prstGeom>
          </p:spPr>
        </p:pic>
      </p:grpSp>
      <p:pic>
        <p:nvPicPr>
          <p:cNvPr id="25" name="object 25"/>
          <p:cNvPicPr/>
          <p:nvPr/>
        </p:nvPicPr>
        <p:blipFill>
          <a:blip r:embed="rId12" cstate="print"/>
          <a:stretch>
            <a:fillRect/>
          </a:stretch>
        </p:blipFill>
        <p:spPr>
          <a:xfrm>
            <a:off x="6164664" y="4253877"/>
            <a:ext cx="2334609" cy="889431"/>
          </a:xfrm>
          <a:prstGeom prst="rect">
            <a:avLst/>
          </a:prstGeom>
        </p:spPr>
      </p:pic>
      <p:grpSp>
        <p:nvGrpSpPr>
          <p:cNvPr id="26" name="object 26"/>
          <p:cNvGrpSpPr/>
          <p:nvPr/>
        </p:nvGrpSpPr>
        <p:grpSpPr>
          <a:xfrm>
            <a:off x="9052559" y="4194302"/>
            <a:ext cx="2747010" cy="1014730"/>
            <a:chOff x="9052559" y="4194302"/>
            <a:chExt cx="2747010" cy="1014730"/>
          </a:xfrm>
        </p:grpSpPr>
        <p:pic>
          <p:nvPicPr>
            <p:cNvPr id="27" name="object 27"/>
            <p:cNvPicPr/>
            <p:nvPr/>
          </p:nvPicPr>
          <p:blipFill>
            <a:blip r:embed="rId13" cstate="print"/>
            <a:stretch>
              <a:fillRect/>
            </a:stretch>
          </p:blipFill>
          <p:spPr>
            <a:xfrm>
              <a:off x="9052559" y="4233672"/>
              <a:ext cx="1420368" cy="923544"/>
            </a:xfrm>
            <a:prstGeom prst="rect">
              <a:avLst/>
            </a:prstGeom>
          </p:spPr>
        </p:pic>
        <p:sp>
          <p:nvSpPr>
            <p:cNvPr id="28" name="object 28"/>
            <p:cNvSpPr/>
            <p:nvPr/>
          </p:nvSpPr>
          <p:spPr>
            <a:xfrm>
              <a:off x="11659234" y="4807712"/>
              <a:ext cx="6350" cy="15240"/>
            </a:xfrm>
            <a:custGeom>
              <a:avLst/>
              <a:gdLst/>
              <a:ahLst/>
              <a:cxnLst/>
              <a:rect l="l" t="t" r="r" b="b"/>
              <a:pathLst>
                <a:path w="6350" h="15239">
                  <a:moveTo>
                    <a:pt x="6223" y="0"/>
                  </a:moveTo>
                  <a:lnTo>
                    <a:pt x="0" y="14858"/>
                  </a:lnTo>
                  <a:lnTo>
                    <a:pt x="2540" y="10668"/>
                  </a:lnTo>
                  <a:lnTo>
                    <a:pt x="4191" y="6731"/>
                  </a:lnTo>
                  <a:lnTo>
                    <a:pt x="6096" y="1396"/>
                  </a:lnTo>
                  <a:lnTo>
                    <a:pt x="6223" y="0"/>
                  </a:lnTo>
                  <a:close/>
                </a:path>
              </a:pathLst>
            </a:custGeom>
            <a:solidFill>
              <a:srgbClr val="998575">
                <a:alpha val="29411"/>
              </a:srgbClr>
            </a:solidFill>
          </p:spPr>
          <p:txBody>
            <a:bodyPr wrap="square" lIns="0" tIns="0" rIns="0" bIns="0" rtlCol="0"/>
            <a:lstStyle/>
            <a:p>
              <a:endParaRPr/>
            </a:p>
          </p:txBody>
        </p:sp>
        <p:pic>
          <p:nvPicPr>
            <p:cNvPr id="29" name="object 29"/>
            <p:cNvPicPr/>
            <p:nvPr/>
          </p:nvPicPr>
          <p:blipFill>
            <a:blip r:embed="rId14" cstate="print"/>
            <a:stretch>
              <a:fillRect/>
            </a:stretch>
          </p:blipFill>
          <p:spPr>
            <a:xfrm>
              <a:off x="10390631" y="4194302"/>
              <a:ext cx="1408429" cy="1014323"/>
            </a:xfrm>
            <a:prstGeom prst="rect">
              <a:avLst/>
            </a:prstGeom>
          </p:spPr>
        </p:pic>
      </p:grpSp>
      <p:sp>
        <p:nvSpPr>
          <p:cNvPr id="30" name="object 30"/>
          <p:cNvSpPr txBox="1"/>
          <p:nvPr/>
        </p:nvSpPr>
        <p:spPr>
          <a:xfrm>
            <a:off x="565505" y="2653360"/>
            <a:ext cx="1680845" cy="1283970"/>
          </a:xfrm>
          <a:prstGeom prst="rect">
            <a:avLst/>
          </a:prstGeom>
        </p:spPr>
        <p:txBody>
          <a:bodyPr vert="horz" wrap="square" lIns="0" tIns="12065" rIns="0" bIns="0" rtlCol="0">
            <a:spAutoFit/>
          </a:bodyPr>
          <a:lstStyle/>
          <a:p>
            <a:pPr marR="31750" algn="ctr">
              <a:lnSpc>
                <a:spcPct val="100000"/>
              </a:lnSpc>
              <a:spcBef>
                <a:spcPts val="95"/>
              </a:spcBef>
            </a:pPr>
            <a:r>
              <a:rPr sz="3200" spc="-10" dirty="0">
                <a:solidFill>
                  <a:srgbClr val="FFFFFF"/>
                </a:solidFill>
                <a:latin typeface="Arial Black"/>
                <a:cs typeface="Arial Black"/>
              </a:rPr>
              <a:t>M</a:t>
            </a:r>
            <a:endParaRPr sz="3200">
              <a:latin typeface="Arial Black"/>
              <a:cs typeface="Arial Black"/>
            </a:endParaRPr>
          </a:p>
          <a:p>
            <a:pPr marL="12065" marR="5080" indent="2540" algn="ctr">
              <a:lnSpc>
                <a:spcPct val="100000"/>
              </a:lnSpc>
              <a:spcBef>
                <a:spcPts val="1750"/>
              </a:spcBef>
            </a:pPr>
            <a:r>
              <a:rPr sz="1800" spc="-10" dirty="0">
                <a:latin typeface="Arial MT"/>
                <a:cs typeface="Arial MT"/>
              </a:rPr>
              <a:t>MASSIVE </a:t>
            </a:r>
            <a:r>
              <a:rPr sz="1800" spc="-5" dirty="0">
                <a:latin typeface="Arial MT"/>
                <a:cs typeface="Arial MT"/>
              </a:rPr>
              <a:t> </a:t>
            </a:r>
            <a:r>
              <a:rPr sz="1800" dirty="0">
                <a:latin typeface="Arial MT"/>
                <a:cs typeface="Arial MT"/>
              </a:rPr>
              <a:t>HE</a:t>
            </a:r>
            <a:r>
              <a:rPr sz="1800" spc="-40" dirty="0">
                <a:latin typeface="Arial MT"/>
                <a:cs typeface="Arial MT"/>
              </a:rPr>
              <a:t>M</a:t>
            </a:r>
            <a:r>
              <a:rPr sz="1800" spc="-10" dirty="0">
                <a:latin typeface="Arial MT"/>
                <a:cs typeface="Arial MT"/>
              </a:rPr>
              <a:t>O</a:t>
            </a:r>
            <a:r>
              <a:rPr sz="1800" spc="-5" dirty="0">
                <a:latin typeface="Arial MT"/>
                <a:cs typeface="Arial MT"/>
              </a:rPr>
              <a:t>R</a:t>
            </a:r>
            <a:r>
              <a:rPr sz="1800" spc="-15" dirty="0">
                <a:latin typeface="Arial MT"/>
                <a:cs typeface="Arial MT"/>
              </a:rPr>
              <a:t>R</a:t>
            </a:r>
            <a:r>
              <a:rPr sz="1800" dirty="0">
                <a:latin typeface="Arial MT"/>
                <a:cs typeface="Arial MT"/>
              </a:rPr>
              <a:t>HA</a:t>
            </a:r>
            <a:r>
              <a:rPr sz="1800" spc="-15" dirty="0">
                <a:latin typeface="Arial MT"/>
                <a:cs typeface="Arial MT"/>
              </a:rPr>
              <a:t>G</a:t>
            </a:r>
            <a:r>
              <a:rPr sz="1800" dirty="0">
                <a:latin typeface="Arial MT"/>
                <a:cs typeface="Arial MT"/>
              </a:rPr>
              <a:t>E</a:t>
            </a:r>
            <a:endParaRPr sz="1800">
              <a:latin typeface="Arial MT"/>
              <a:cs typeface="Arial MT"/>
            </a:endParaRPr>
          </a:p>
        </p:txBody>
      </p:sp>
      <p:sp>
        <p:nvSpPr>
          <p:cNvPr id="31" name="object 31"/>
          <p:cNvSpPr/>
          <p:nvPr/>
        </p:nvSpPr>
        <p:spPr>
          <a:xfrm>
            <a:off x="3404615" y="2606039"/>
            <a:ext cx="649605" cy="649605"/>
          </a:xfrm>
          <a:custGeom>
            <a:avLst/>
            <a:gdLst/>
            <a:ahLst/>
            <a:cxnLst/>
            <a:rect l="l" t="t" r="r" b="b"/>
            <a:pathLst>
              <a:path w="649604" h="649604">
                <a:moveTo>
                  <a:pt x="324612" y="0"/>
                </a:moveTo>
                <a:lnTo>
                  <a:pt x="276632" y="3518"/>
                </a:lnTo>
                <a:lnTo>
                  <a:pt x="230843" y="13740"/>
                </a:lnTo>
                <a:lnTo>
                  <a:pt x="187743" y="30162"/>
                </a:lnTo>
                <a:lnTo>
                  <a:pt x="147837" y="52285"/>
                </a:lnTo>
                <a:lnTo>
                  <a:pt x="111624" y="79606"/>
                </a:lnTo>
                <a:lnTo>
                  <a:pt x="79606" y="111624"/>
                </a:lnTo>
                <a:lnTo>
                  <a:pt x="52285" y="147837"/>
                </a:lnTo>
                <a:lnTo>
                  <a:pt x="30162" y="187743"/>
                </a:lnTo>
                <a:lnTo>
                  <a:pt x="13740" y="230843"/>
                </a:lnTo>
                <a:lnTo>
                  <a:pt x="3518" y="276632"/>
                </a:lnTo>
                <a:lnTo>
                  <a:pt x="0" y="324612"/>
                </a:lnTo>
                <a:lnTo>
                  <a:pt x="3518" y="372591"/>
                </a:lnTo>
                <a:lnTo>
                  <a:pt x="13740" y="418380"/>
                </a:lnTo>
                <a:lnTo>
                  <a:pt x="30162" y="461480"/>
                </a:lnTo>
                <a:lnTo>
                  <a:pt x="52285" y="501386"/>
                </a:lnTo>
                <a:lnTo>
                  <a:pt x="79606" y="537599"/>
                </a:lnTo>
                <a:lnTo>
                  <a:pt x="111624" y="569617"/>
                </a:lnTo>
                <a:lnTo>
                  <a:pt x="147837" y="596938"/>
                </a:lnTo>
                <a:lnTo>
                  <a:pt x="187743" y="619061"/>
                </a:lnTo>
                <a:lnTo>
                  <a:pt x="230843" y="635483"/>
                </a:lnTo>
                <a:lnTo>
                  <a:pt x="276632" y="645705"/>
                </a:lnTo>
                <a:lnTo>
                  <a:pt x="324612" y="649224"/>
                </a:lnTo>
                <a:lnTo>
                  <a:pt x="372591" y="645705"/>
                </a:lnTo>
                <a:lnTo>
                  <a:pt x="418380" y="635483"/>
                </a:lnTo>
                <a:lnTo>
                  <a:pt x="461480" y="619061"/>
                </a:lnTo>
                <a:lnTo>
                  <a:pt x="501386" y="596938"/>
                </a:lnTo>
                <a:lnTo>
                  <a:pt x="537599" y="569617"/>
                </a:lnTo>
                <a:lnTo>
                  <a:pt x="569617" y="537599"/>
                </a:lnTo>
                <a:lnTo>
                  <a:pt x="596938" y="501386"/>
                </a:lnTo>
                <a:lnTo>
                  <a:pt x="619061" y="461480"/>
                </a:lnTo>
                <a:lnTo>
                  <a:pt x="635483" y="418380"/>
                </a:lnTo>
                <a:lnTo>
                  <a:pt x="645705" y="372591"/>
                </a:lnTo>
                <a:lnTo>
                  <a:pt x="649224" y="324612"/>
                </a:lnTo>
                <a:lnTo>
                  <a:pt x="645705" y="276632"/>
                </a:lnTo>
                <a:lnTo>
                  <a:pt x="635483" y="230843"/>
                </a:lnTo>
                <a:lnTo>
                  <a:pt x="619061" y="187743"/>
                </a:lnTo>
                <a:lnTo>
                  <a:pt x="596938" y="147837"/>
                </a:lnTo>
                <a:lnTo>
                  <a:pt x="569617" y="111624"/>
                </a:lnTo>
                <a:lnTo>
                  <a:pt x="537599" y="79606"/>
                </a:lnTo>
                <a:lnTo>
                  <a:pt x="501386" y="52285"/>
                </a:lnTo>
                <a:lnTo>
                  <a:pt x="461480" y="30162"/>
                </a:lnTo>
                <a:lnTo>
                  <a:pt x="418380" y="13740"/>
                </a:lnTo>
                <a:lnTo>
                  <a:pt x="372591" y="3518"/>
                </a:lnTo>
                <a:lnTo>
                  <a:pt x="324612" y="0"/>
                </a:lnTo>
                <a:close/>
              </a:path>
            </a:pathLst>
          </a:custGeom>
          <a:solidFill>
            <a:srgbClr val="8AB7CD"/>
          </a:solidFill>
        </p:spPr>
        <p:txBody>
          <a:bodyPr wrap="square" lIns="0" tIns="0" rIns="0" bIns="0" rtlCol="0"/>
          <a:lstStyle/>
          <a:p>
            <a:endParaRPr/>
          </a:p>
        </p:txBody>
      </p:sp>
      <p:sp>
        <p:nvSpPr>
          <p:cNvPr id="32" name="object 32"/>
          <p:cNvSpPr txBox="1"/>
          <p:nvPr/>
        </p:nvSpPr>
        <p:spPr>
          <a:xfrm>
            <a:off x="3277615" y="2653360"/>
            <a:ext cx="936625" cy="1009650"/>
          </a:xfrm>
          <a:prstGeom prst="rect">
            <a:avLst/>
          </a:prstGeom>
        </p:spPr>
        <p:txBody>
          <a:bodyPr vert="horz" wrap="square" lIns="0" tIns="12065" rIns="0" bIns="0" rtlCol="0">
            <a:spAutoFit/>
          </a:bodyPr>
          <a:lstStyle/>
          <a:p>
            <a:pPr marR="25400" algn="ctr">
              <a:lnSpc>
                <a:spcPct val="100000"/>
              </a:lnSpc>
              <a:spcBef>
                <a:spcPts val="95"/>
              </a:spcBef>
            </a:pPr>
            <a:r>
              <a:rPr sz="3200" spc="-5" dirty="0">
                <a:solidFill>
                  <a:srgbClr val="FFFFFF"/>
                </a:solidFill>
                <a:latin typeface="Arial Black"/>
                <a:cs typeface="Arial Black"/>
              </a:rPr>
              <a:t>A</a:t>
            </a:r>
            <a:endParaRPr sz="3200">
              <a:latin typeface="Arial Black"/>
              <a:cs typeface="Arial Black"/>
            </a:endParaRPr>
          </a:p>
          <a:p>
            <a:pPr algn="ctr">
              <a:lnSpc>
                <a:spcPct val="100000"/>
              </a:lnSpc>
              <a:spcBef>
                <a:spcPts val="1750"/>
              </a:spcBef>
            </a:pPr>
            <a:r>
              <a:rPr sz="1800" spc="10" dirty="0">
                <a:latin typeface="Arial MT"/>
                <a:cs typeface="Arial MT"/>
              </a:rPr>
              <a:t>AIRWAY</a:t>
            </a:r>
            <a:endParaRPr sz="1800">
              <a:latin typeface="Arial MT"/>
              <a:cs typeface="Arial MT"/>
            </a:endParaRPr>
          </a:p>
        </p:txBody>
      </p:sp>
      <p:sp>
        <p:nvSpPr>
          <p:cNvPr id="33" name="object 33"/>
          <p:cNvSpPr/>
          <p:nvPr/>
        </p:nvSpPr>
        <p:spPr>
          <a:xfrm>
            <a:off x="5772911" y="2606039"/>
            <a:ext cx="646430" cy="649605"/>
          </a:xfrm>
          <a:custGeom>
            <a:avLst/>
            <a:gdLst/>
            <a:ahLst/>
            <a:cxnLst/>
            <a:rect l="l" t="t" r="r" b="b"/>
            <a:pathLst>
              <a:path w="646429" h="649604">
                <a:moveTo>
                  <a:pt x="323088" y="0"/>
                </a:moveTo>
                <a:lnTo>
                  <a:pt x="275344" y="3518"/>
                </a:lnTo>
                <a:lnTo>
                  <a:pt x="229776" y="13740"/>
                </a:lnTo>
                <a:lnTo>
                  <a:pt x="186882" y="30162"/>
                </a:lnTo>
                <a:lnTo>
                  <a:pt x="147163" y="52285"/>
                </a:lnTo>
                <a:lnTo>
                  <a:pt x="111119" y="79606"/>
                </a:lnTo>
                <a:lnTo>
                  <a:pt x="79248" y="111624"/>
                </a:lnTo>
                <a:lnTo>
                  <a:pt x="52051" y="147837"/>
                </a:lnTo>
                <a:lnTo>
                  <a:pt x="30028" y="187743"/>
                </a:lnTo>
                <a:lnTo>
                  <a:pt x="13679" y="230843"/>
                </a:lnTo>
                <a:lnTo>
                  <a:pt x="3503" y="276632"/>
                </a:lnTo>
                <a:lnTo>
                  <a:pt x="0" y="324612"/>
                </a:lnTo>
                <a:lnTo>
                  <a:pt x="3503" y="372591"/>
                </a:lnTo>
                <a:lnTo>
                  <a:pt x="13679" y="418380"/>
                </a:lnTo>
                <a:lnTo>
                  <a:pt x="30028" y="461480"/>
                </a:lnTo>
                <a:lnTo>
                  <a:pt x="52051" y="501386"/>
                </a:lnTo>
                <a:lnTo>
                  <a:pt x="79248" y="537599"/>
                </a:lnTo>
                <a:lnTo>
                  <a:pt x="111119" y="569617"/>
                </a:lnTo>
                <a:lnTo>
                  <a:pt x="147163" y="596938"/>
                </a:lnTo>
                <a:lnTo>
                  <a:pt x="186882" y="619061"/>
                </a:lnTo>
                <a:lnTo>
                  <a:pt x="229776" y="635483"/>
                </a:lnTo>
                <a:lnTo>
                  <a:pt x="275344" y="645705"/>
                </a:lnTo>
                <a:lnTo>
                  <a:pt x="323088" y="649224"/>
                </a:lnTo>
                <a:lnTo>
                  <a:pt x="370831" y="645705"/>
                </a:lnTo>
                <a:lnTo>
                  <a:pt x="416399" y="635483"/>
                </a:lnTo>
                <a:lnTo>
                  <a:pt x="459293" y="619061"/>
                </a:lnTo>
                <a:lnTo>
                  <a:pt x="499012" y="596938"/>
                </a:lnTo>
                <a:lnTo>
                  <a:pt x="535056" y="569617"/>
                </a:lnTo>
                <a:lnTo>
                  <a:pt x="566927" y="537599"/>
                </a:lnTo>
                <a:lnTo>
                  <a:pt x="594124" y="501386"/>
                </a:lnTo>
                <a:lnTo>
                  <a:pt x="616147" y="461480"/>
                </a:lnTo>
                <a:lnTo>
                  <a:pt x="632496" y="418380"/>
                </a:lnTo>
                <a:lnTo>
                  <a:pt x="642672" y="372591"/>
                </a:lnTo>
                <a:lnTo>
                  <a:pt x="646176" y="324612"/>
                </a:lnTo>
                <a:lnTo>
                  <a:pt x="642672" y="276632"/>
                </a:lnTo>
                <a:lnTo>
                  <a:pt x="632496" y="230843"/>
                </a:lnTo>
                <a:lnTo>
                  <a:pt x="616147" y="187743"/>
                </a:lnTo>
                <a:lnTo>
                  <a:pt x="594124" y="147837"/>
                </a:lnTo>
                <a:lnTo>
                  <a:pt x="566927" y="111624"/>
                </a:lnTo>
                <a:lnTo>
                  <a:pt x="535056" y="79606"/>
                </a:lnTo>
                <a:lnTo>
                  <a:pt x="499012" y="52285"/>
                </a:lnTo>
                <a:lnTo>
                  <a:pt x="459293" y="30162"/>
                </a:lnTo>
                <a:lnTo>
                  <a:pt x="416399" y="13740"/>
                </a:lnTo>
                <a:lnTo>
                  <a:pt x="370831" y="3518"/>
                </a:lnTo>
                <a:lnTo>
                  <a:pt x="323088" y="0"/>
                </a:lnTo>
                <a:close/>
              </a:path>
            </a:pathLst>
          </a:custGeom>
          <a:solidFill>
            <a:srgbClr val="798667"/>
          </a:solidFill>
        </p:spPr>
        <p:txBody>
          <a:bodyPr wrap="square" lIns="0" tIns="0" rIns="0" bIns="0" rtlCol="0"/>
          <a:lstStyle/>
          <a:p>
            <a:endParaRPr/>
          </a:p>
        </p:txBody>
      </p:sp>
      <p:sp>
        <p:nvSpPr>
          <p:cNvPr id="34" name="object 34"/>
          <p:cNvSpPr txBox="1"/>
          <p:nvPr/>
        </p:nvSpPr>
        <p:spPr>
          <a:xfrm>
            <a:off x="5225541" y="2653360"/>
            <a:ext cx="1723389" cy="1009650"/>
          </a:xfrm>
          <a:prstGeom prst="rect">
            <a:avLst/>
          </a:prstGeom>
        </p:spPr>
        <p:txBody>
          <a:bodyPr vert="horz" wrap="square" lIns="0" tIns="12065" rIns="0" bIns="0" rtlCol="0">
            <a:spAutoFit/>
          </a:bodyPr>
          <a:lstStyle/>
          <a:p>
            <a:pPr marL="19050" algn="ctr">
              <a:lnSpc>
                <a:spcPct val="100000"/>
              </a:lnSpc>
              <a:spcBef>
                <a:spcPts val="95"/>
              </a:spcBef>
            </a:pPr>
            <a:r>
              <a:rPr sz="3200" spc="-5" dirty="0">
                <a:solidFill>
                  <a:srgbClr val="FFFFFF"/>
                </a:solidFill>
                <a:latin typeface="Arial Black"/>
                <a:cs typeface="Arial Black"/>
              </a:rPr>
              <a:t>R</a:t>
            </a:r>
            <a:endParaRPr sz="3200">
              <a:latin typeface="Arial Black"/>
              <a:cs typeface="Arial Black"/>
            </a:endParaRPr>
          </a:p>
          <a:p>
            <a:pPr algn="ctr">
              <a:lnSpc>
                <a:spcPct val="100000"/>
              </a:lnSpc>
              <a:spcBef>
                <a:spcPts val="1750"/>
              </a:spcBef>
            </a:pPr>
            <a:r>
              <a:rPr sz="1800" spc="-5" dirty="0">
                <a:latin typeface="Arial MT"/>
                <a:cs typeface="Arial MT"/>
              </a:rPr>
              <a:t>RESPIRATIONS</a:t>
            </a:r>
            <a:endParaRPr sz="1800">
              <a:latin typeface="Arial MT"/>
              <a:cs typeface="Arial MT"/>
            </a:endParaRPr>
          </a:p>
        </p:txBody>
      </p:sp>
      <p:sp>
        <p:nvSpPr>
          <p:cNvPr id="35" name="object 35"/>
          <p:cNvSpPr txBox="1"/>
          <p:nvPr/>
        </p:nvSpPr>
        <p:spPr>
          <a:xfrm>
            <a:off x="9916159" y="2653360"/>
            <a:ext cx="1753235" cy="1283970"/>
          </a:xfrm>
          <a:prstGeom prst="rect">
            <a:avLst/>
          </a:prstGeom>
        </p:spPr>
        <p:txBody>
          <a:bodyPr vert="horz" wrap="square" lIns="0" tIns="12065" rIns="0" bIns="0" rtlCol="0">
            <a:spAutoFit/>
          </a:bodyPr>
          <a:lstStyle/>
          <a:p>
            <a:pPr marL="10160" algn="ctr">
              <a:lnSpc>
                <a:spcPct val="100000"/>
              </a:lnSpc>
              <a:spcBef>
                <a:spcPts val="95"/>
              </a:spcBef>
            </a:pPr>
            <a:r>
              <a:rPr sz="3200" spc="-5" dirty="0">
                <a:solidFill>
                  <a:srgbClr val="FFFFFF"/>
                </a:solidFill>
                <a:latin typeface="Arial Black"/>
                <a:cs typeface="Arial Black"/>
              </a:rPr>
              <a:t>H</a:t>
            </a:r>
            <a:endParaRPr sz="3200">
              <a:latin typeface="Arial Black"/>
              <a:cs typeface="Arial Black"/>
            </a:endParaRPr>
          </a:p>
          <a:p>
            <a:pPr marL="12700" marR="5080" algn="ctr">
              <a:lnSpc>
                <a:spcPct val="100000"/>
              </a:lnSpc>
              <a:spcBef>
                <a:spcPts val="1750"/>
              </a:spcBef>
            </a:pPr>
            <a:r>
              <a:rPr sz="1800" spc="-5" dirty="0">
                <a:latin typeface="Arial MT"/>
                <a:cs typeface="Arial MT"/>
              </a:rPr>
              <a:t>H</a:t>
            </a:r>
            <a:r>
              <a:rPr sz="1800" spc="-35" dirty="0">
                <a:latin typeface="Arial MT"/>
                <a:cs typeface="Arial MT"/>
              </a:rPr>
              <a:t>Y</a:t>
            </a:r>
            <a:r>
              <a:rPr sz="1800" dirty="0">
                <a:latin typeface="Arial MT"/>
                <a:cs typeface="Arial MT"/>
              </a:rPr>
              <a:t>P</a:t>
            </a:r>
            <a:r>
              <a:rPr sz="1800" spc="-10" dirty="0">
                <a:latin typeface="Arial MT"/>
                <a:cs typeface="Arial MT"/>
              </a:rPr>
              <a:t>O</a:t>
            </a:r>
            <a:r>
              <a:rPr sz="1800" spc="-20" dirty="0">
                <a:latin typeface="Arial MT"/>
                <a:cs typeface="Arial MT"/>
              </a:rPr>
              <a:t>T</a:t>
            </a:r>
            <a:r>
              <a:rPr sz="1800" spc="-5" dirty="0">
                <a:latin typeface="Arial MT"/>
                <a:cs typeface="Arial MT"/>
              </a:rPr>
              <a:t>HE</a:t>
            </a:r>
            <a:r>
              <a:rPr sz="1800" spc="-15" dirty="0">
                <a:latin typeface="Arial MT"/>
                <a:cs typeface="Arial MT"/>
              </a:rPr>
              <a:t>R</a:t>
            </a:r>
            <a:r>
              <a:rPr sz="1800" spc="-40" dirty="0">
                <a:latin typeface="Arial MT"/>
                <a:cs typeface="Arial MT"/>
              </a:rPr>
              <a:t>M</a:t>
            </a:r>
            <a:r>
              <a:rPr sz="1800" dirty="0">
                <a:latin typeface="Arial MT"/>
                <a:cs typeface="Arial MT"/>
              </a:rPr>
              <a:t>IA/  </a:t>
            </a:r>
            <a:r>
              <a:rPr sz="1800" spc="-5" dirty="0">
                <a:latin typeface="Arial MT"/>
                <a:cs typeface="Arial MT"/>
              </a:rPr>
              <a:t>HEAD</a:t>
            </a:r>
            <a:r>
              <a:rPr sz="1800" spc="-25" dirty="0">
                <a:latin typeface="Arial MT"/>
                <a:cs typeface="Arial MT"/>
              </a:rPr>
              <a:t> </a:t>
            </a:r>
            <a:r>
              <a:rPr sz="1800" spc="-5" dirty="0">
                <a:latin typeface="Arial MT"/>
                <a:cs typeface="Arial MT"/>
              </a:rPr>
              <a:t>INJURY</a:t>
            </a:r>
            <a:endParaRPr sz="1800">
              <a:latin typeface="Arial MT"/>
              <a:cs typeface="Arial MT"/>
            </a:endParaRPr>
          </a:p>
        </p:txBody>
      </p:sp>
      <p:sp>
        <p:nvSpPr>
          <p:cNvPr id="36" name="object 36"/>
          <p:cNvSpPr/>
          <p:nvPr/>
        </p:nvSpPr>
        <p:spPr>
          <a:xfrm>
            <a:off x="8071104" y="2606039"/>
            <a:ext cx="649605" cy="649605"/>
          </a:xfrm>
          <a:custGeom>
            <a:avLst/>
            <a:gdLst/>
            <a:ahLst/>
            <a:cxnLst/>
            <a:rect l="l" t="t" r="r" b="b"/>
            <a:pathLst>
              <a:path w="649604" h="649604">
                <a:moveTo>
                  <a:pt x="324612" y="0"/>
                </a:moveTo>
                <a:lnTo>
                  <a:pt x="276632" y="3518"/>
                </a:lnTo>
                <a:lnTo>
                  <a:pt x="230843" y="13740"/>
                </a:lnTo>
                <a:lnTo>
                  <a:pt x="187743" y="30162"/>
                </a:lnTo>
                <a:lnTo>
                  <a:pt x="147837" y="52285"/>
                </a:lnTo>
                <a:lnTo>
                  <a:pt x="111624" y="79606"/>
                </a:lnTo>
                <a:lnTo>
                  <a:pt x="79606" y="111624"/>
                </a:lnTo>
                <a:lnTo>
                  <a:pt x="52285" y="147837"/>
                </a:lnTo>
                <a:lnTo>
                  <a:pt x="30162" y="187743"/>
                </a:lnTo>
                <a:lnTo>
                  <a:pt x="13740" y="230843"/>
                </a:lnTo>
                <a:lnTo>
                  <a:pt x="3518" y="276632"/>
                </a:lnTo>
                <a:lnTo>
                  <a:pt x="0" y="324612"/>
                </a:lnTo>
                <a:lnTo>
                  <a:pt x="3518" y="372591"/>
                </a:lnTo>
                <a:lnTo>
                  <a:pt x="13740" y="418380"/>
                </a:lnTo>
                <a:lnTo>
                  <a:pt x="30162" y="461480"/>
                </a:lnTo>
                <a:lnTo>
                  <a:pt x="52285" y="501386"/>
                </a:lnTo>
                <a:lnTo>
                  <a:pt x="79606" y="537599"/>
                </a:lnTo>
                <a:lnTo>
                  <a:pt x="111624" y="569617"/>
                </a:lnTo>
                <a:lnTo>
                  <a:pt x="147837" y="596938"/>
                </a:lnTo>
                <a:lnTo>
                  <a:pt x="187743" y="619061"/>
                </a:lnTo>
                <a:lnTo>
                  <a:pt x="230843" y="635483"/>
                </a:lnTo>
                <a:lnTo>
                  <a:pt x="276632" y="645705"/>
                </a:lnTo>
                <a:lnTo>
                  <a:pt x="324612" y="649224"/>
                </a:lnTo>
                <a:lnTo>
                  <a:pt x="372591" y="645705"/>
                </a:lnTo>
                <a:lnTo>
                  <a:pt x="418380" y="635483"/>
                </a:lnTo>
                <a:lnTo>
                  <a:pt x="461480" y="619061"/>
                </a:lnTo>
                <a:lnTo>
                  <a:pt x="501386" y="596938"/>
                </a:lnTo>
                <a:lnTo>
                  <a:pt x="537599" y="569617"/>
                </a:lnTo>
                <a:lnTo>
                  <a:pt x="569617" y="537599"/>
                </a:lnTo>
                <a:lnTo>
                  <a:pt x="596938" y="501386"/>
                </a:lnTo>
                <a:lnTo>
                  <a:pt x="619061" y="461480"/>
                </a:lnTo>
                <a:lnTo>
                  <a:pt x="635483" y="418380"/>
                </a:lnTo>
                <a:lnTo>
                  <a:pt x="645705" y="372591"/>
                </a:lnTo>
                <a:lnTo>
                  <a:pt x="649224" y="324612"/>
                </a:lnTo>
                <a:lnTo>
                  <a:pt x="645705" y="276632"/>
                </a:lnTo>
                <a:lnTo>
                  <a:pt x="635483" y="230843"/>
                </a:lnTo>
                <a:lnTo>
                  <a:pt x="619061" y="187743"/>
                </a:lnTo>
                <a:lnTo>
                  <a:pt x="596938" y="147837"/>
                </a:lnTo>
                <a:lnTo>
                  <a:pt x="569617" y="111624"/>
                </a:lnTo>
                <a:lnTo>
                  <a:pt x="537599" y="79606"/>
                </a:lnTo>
                <a:lnTo>
                  <a:pt x="501386" y="52285"/>
                </a:lnTo>
                <a:lnTo>
                  <a:pt x="461480" y="30162"/>
                </a:lnTo>
                <a:lnTo>
                  <a:pt x="418380" y="13740"/>
                </a:lnTo>
                <a:lnTo>
                  <a:pt x="372591" y="3518"/>
                </a:lnTo>
                <a:lnTo>
                  <a:pt x="324612" y="0"/>
                </a:lnTo>
                <a:close/>
              </a:path>
            </a:pathLst>
          </a:custGeom>
          <a:solidFill>
            <a:srgbClr val="F36338"/>
          </a:solidFill>
        </p:spPr>
        <p:txBody>
          <a:bodyPr wrap="square" lIns="0" tIns="0" rIns="0" bIns="0" rtlCol="0"/>
          <a:lstStyle/>
          <a:p>
            <a:endParaRPr/>
          </a:p>
        </p:txBody>
      </p:sp>
      <p:sp>
        <p:nvSpPr>
          <p:cNvPr id="37" name="object 37"/>
          <p:cNvSpPr txBox="1"/>
          <p:nvPr/>
        </p:nvSpPr>
        <p:spPr>
          <a:xfrm>
            <a:off x="7673085" y="2653360"/>
            <a:ext cx="1572260" cy="1009650"/>
          </a:xfrm>
          <a:prstGeom prst="rect">
            <a:avLst/>
          </a:prstGeom>
        </p:spPr>
        <p:txBody>
          <a:bodyPr vert="horz" wrap="square" lIns="0" tIns="12065" rIns="0" bIns="0" rtlCol="0">
            <a:spAutoFit/>
          </a:bodyPr>
          <a:lstStyle/>
          <a:p>
            <a:pPr marR="114300" algn="ctr">
              <a:lnSpc>
                <a:spcPct val="100000"/>
              </a:lnSpc>
              <a:spcBef>
                <a:spcPts val="95"/>
              </a:spcBef>
            </a:pPr>
            <a:r>
              <a:rPr sz="3200" spc="-5" dirty="0">
                <a:solidFill>
                  <a:srgbClr val="FFFFFF"/>
                </a:solidFill>
                <a:latin typeface="Arial Black"/>
                <a:cs typeface="Arial Black"/>
              </a:rPr>
              <a:t>C</a:t>
            </a:r>
            <a:endParaRPr sz="3200">
              <a:latin typeface="Arial Black"/>
              <a:cs typeface="Arial Black"/>
            </a:endParaRPr>
          </a:p>
          <a:p>
            <a:pPr marL="12700">
              <a:lnSpc>
                <a:spcPct val="100000"/>
              </a:lnSpc>
              <a:spcBef>
                <a:spcPts val="1750"/>
              </a:spcBef>
            </a:pPr>
            <a:r>
              <a:rPr sz="1800" spc="-5" dirty="0">
                <a:latin typeface="Arial MT"/>
                <a:cs typeface="Arial MT"/>
              </a:rPr>
              <a:t>CIR</a:t>
            </a:r>
            <a:r>
              <a:rPr sz="1800" spc="-15" dirty="0">
                <a:latin typeface="Arial MT"/>
                <a:cs typeface="Arial MT"/>
              </a:rPr>
              <a:t>C</a:t>
            </a:r>
            <a:r>
              <a:rPr sz="1800" spc="-5" dirty="0">
                <a:latin typeface="Arial MT"/>
                <a:cs typeface="Arial MT"/>
              </a:rPr>
              <a:t>ULA</a:t>
            </a:r>
            <a:r>
              <a:rPr sz="1800" spc="-25" dirty="0">
                <a:latin typeface="Arial MT"/>
                <a:cs typeface="Arial MT"/>
              </a:rPr>
              <a:t>T</a:t>
            </a:r>
            <a:r>
              <a:rPr sz="1800" dirty="0">
                <a:latin typeface="Arial MT"/>
                <a:cs typeface="Arial MT"/>
              </a:rPr>
              <a:t>ION</a:t>
            </a:r>
            <a:endParaRPr sz="1800">
              <a:latin typeface="Arial MT"/>
              <a:cs typeface="Arial MT"/>
            </a:endParaRPr>
          </a:p>
        </p:txBody>
      </p:sp>
      <p:sp>
        <p:nvSpPr>
          <p:cNvPr id="38" name="object 38"/>
          <p:cNvSpPr txBox="1">
            <a:spLocks noGrp="1"/>
          </p:cNvSpPr>
          <p:nvPr>
            <p:ph type="sldNum" sz="quarter" idx="7"/>
          </p:nvPr>
        </p:nvSpPr>
        <p:spPr>
          <a:prstGeom prst="rect">
            <a:avLst/>
          </a:prstGeom>
        </p:spPr>
        <p:txBody>
          <a:bodyPr vert="horz" wrap="square" lIns="0" tIns="0" rIns="0" bIns="0" rtlCol="0">
            <a:spAutoFit/>
          </a:bodyPr>
          <a:lstStyle/>
          <a:p>
            <a:pPr marL="12700">
              <a:lnSpc>
                <a:spcPts val="1435"/>
              </a:lnSpc>
              <a:tabLst>
                <a:tab pos="2207260" algn="l"/>
              </a:tabLst>
            </a:pPr>
            <a:r>
              <a:rPr spc="-5" dirty="0"/>
              <a:t>#TCCC-CPP-PPT-02</a:t>
            </a:r>
            <a:r>
              <a:rPr spc="15" dirty="0"/>
              <a:t> </a:t>
            </a:r>
            <a:r>
              <a:rPr spc="-5" dirty="0"/>
              <a:t>08</a:t>
            </a:r>
            <a:r>
              <a:rPr spc="20" dirty="0"/>
              <a:t> </a:t>
            </a:r>
            <a:r>
              <a:rPr dirty="0"/>
              <a:t>AUG </a:t>
            </a:r>
            <a:r>
              <a:rPr spc="-5" dirty="0"/>
              <a:t>23	</a:t>
            </a:r>
            <a:fld id="{81D60167-4931-47E6-BA6A-407CBD079E47}" type="slidenum">
              <a:rPr sz="1200" spc="-5" dirty="0">
                <a:solidFill>
                  <a:srgbClr val="000000"/>
                </a:solidFill>
              </a:rPr>
              <a:t>11</a:t>
            </a:fld>
            <a:endParaRPr sz="12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301997" y="290830"/>
            <a:ext cx="3587750" cy="329565"/>
          </a:xfrm>
          <a:prstGeom prst="rect">
            <a:avLst/>
          </a:prstGeom>
        </p:spPr>
        <p:txBody>
          <a:bodyPr vert="horz" wrap="square" lIns="0" tIns="11430" rIns="0" bIns="0" rtlCol="0">
            <a:spAutoFit/>
          </a:bodyPr>
          <a:lstStyle/>
          <a:p>
            <a:pPr marL="12700">
              <a:lnSpc>
                <a:spcPct val="100000"/>
              </a:lnSpc>
              <a:spcBef>
                <a:spcPts val="90"/>
              </a:spcBef>
            </a:pPr>
            <a:r>
              <a:rPr sz="2000" b="1" dirty="0">
                <a:solidFill>
                  <a:srgbClr val="756F6F"/>
                </a:solidFill>
                <a:latin typeface="Arial"/>
                <a:cs typeface="Arial"/>
              </a:rPr>
              <a:t>Module</a:t>
            </a:r>
            <a:r>
              <a:rPr sz="2000" b="1" spc="-60" dirty="0">
                <a:solidFill>
                  <a:srgbClr val="756F6F"/>
                </a:solidFill>
                <a:latin typeface="Arial"/>
                <a:cs typeface="Arial"/>
              </a:rPr>
              <a:t> </a:t>
            </a:r>
            <a:r>
              <a:rPr sz="2000" b="1" spc="-5" dirty="0">
                <a:solidFill>
                  <a:srgbClr val="756F6F"/>
                </a:solidFill>
                <a:latin typeface="Arial"/>
                <a:cs typeface="Arial"/>
              </a:rPr>
              <a:t>2:</a:t>
            </a:r>
            <a:r>
              <a:rPr sz="2000" b="1" spc="-50" dirty="0">
                <a:solidFill>
                  <a:srgbClr val="756F6F"/>
                </a:solidFill>
                <a:latin typeface="Arial"/>
                <a:cs typeface="Arial"/>
              </a:rPr>
              <a:t> </a:t>
            </a:r>
            <a:r>
              <a:rPr sz="2000" b="1" dirty="0">
                <a:solidFill>
                  <a:srgbClr val="756F6F"/>
                </a:solidFill>
                <a:latin typeface="Arial"/>
                <a:cs typeface="Arial"/>
              </a:rPr>
              <a:t>Medical</a:t>
            </a:r>
            <a:r>
              <a:rPr sz="2000" b="1" spc="-35" dirty="0">
                <a:solidFill>
                  <a:srgbClr val="756F6F"/>
                </a:solidFill>
                <a:latin typeface="Arial"/>
                <a:cs typeface="Arial"/>
              </a:rPr>
              <a:t> </a:t>
            </a:r>
            <a:r>
              <a:rPr sz="2000" b="1" spc="-5" dirty="0">
                <a:solidFill>
                  <a:srgbClr val="756F6F"/>
                </a:solidFill>
                <a:latin typeface="Arial"/>
                <a:cs typeface="Arial"/>
              </a:rPr>
              <a:t>Equipment</a:t>
            </a:r>
            <a:endParaRPr sz="2000">
              <a:latin typeface="Arial"/>
              <a:cs typeface="Arial"/>
            </a:endParaRPr>
          </a:p>
        </p:txBody>
      </p:sp>
      <p:pic>
        <p:nvPicPr>
          <p:cNvPr id="3" name="object 3"/>
          <p:cNvPicPr/>
          <p:nvPr/>
        </p:nvPicPr>
        <p:blipFill>
          <a:blip r:embed="rId3" cstate="print"/>
          <a:stretch>
            <a:fillRect/>
          </a:stretch>
        </p:blipFill>
        <p:spPr>
          <a:xfrm>
            <a:off x="307847" y="256031"/>
            <a:ext cx="1173480" cy="655320"/>
          </a:xfrm>
          <a:prstGeom prst="rect">
            <a:avLst/>
          </a:prstGeom>
        </p:spPr>
      </p:pic>
      <p:sp>
        <p:nvSpPr>
          <p:cNvPr id="4" name="object 4"/>
          <p:cNvSpPr txBox="1"/>
          <p:nvPr/>
        </p:nvSpPr>
        <p:spPr>
          <a:xfrm>
            <a:off x="350011" y="4506694"/>
            <a:ext cx="3509645" cy="1739900"/>
          </a:xfrm>
          <a:prstGeom prst="rect">
            <a:avLst/>
          </a:prstGeom>
        </p:spPr>
        <p:txBody>
          <a:bodyPr vert="horz" wrap="square" lIns="0" tIns="133985" rIns="0" bIns="0" rtlCol="0">
            <a:spAutoFit/>
          </a:bodyPr>
          <a:lstStyle/>
          <a:p>
            <a:pPr marL="12700">
              <a:lnSpc>
                <a:spcPct val="100000"/>
              </a:lnSpc>
              <a:spcBef>
                <a:spcPts val="1055"/>
              </a:spcBef>
            </a:pPr>
            <a:r>
              <a:rPr sz="2400" b="1" spc="-5" dirty="0">
                <a:solidFill>
                  <a:srgbClr val="BB8542"/>
                </a:solidFill>
                <a:latin typeface="Arial"/>
                <a:cs typeface="Arial"/>
              </a:rPr>
              <a:t>TOURNIQUET</a:t>
            </a:r>
            <a:endParaRPr sz="2400">
              <a:latin typeface="Arial"/>
              <a:cs typeface="Arial"/>
            </a:endParaRPr>
          </a:p>
          <a:p>
            <a:pPr marL="12700" marR="5080">
              <a:lnSpc>
                <a:spcPct val="90000"/>
              </a:lnSpc>
              <a:spcBef>
                <a:spcPts val="1019"/>
              </a:spcBef>
            </a:pPr>
            <a:r>
              <a:rPr sz="2000" dirty="0">
                <a:latin typeface="Arial MT"/>
                <a:cs typeface="Arial MT"/>
              </a:rPr>
              <a:t>CoTCCC-recommended</a:t>
            </a:r>
            <a:r>
              <a:rPr sz="2000" spc="-75" dirty="0">
                <a:latin typeface="Arial MT"/>
                <a:cs typeface="Arial MT"/>
              </a:rPr>
              <a:t> </a:t>
            </a:r>
            <a:r>
              <a:rPr sz="2000" spc="-10" dirty="0">
                <a:latin typeface="Arial MT"/>
                <a:cs typeface="Arial MT"/>
              </a:rPr>
              <a:t>and</a:t>
            </a:r>
            <a:r>
              <a:rPr sz="2000" spc="-30" dirty="0">
                <a:latin typeface="Arial MT"/>
                <a:cs typeface="Arial MT"/>
              </a:rPr>
              <a:t> </a:t>
            </a:r>
            <a:r>
              <a:rPr sz="2000" spc="-10" dirty="0">
                <a:latin typeface="Arial MT"/>
                <a:cs typeface="Arial MT"/>
              </a:rPr>
              <a:t>is </a:t>
            </a:r>
            <a:r>
              <a:rPr sz="2000" spc="-540" dirty="0">
                <a:latin typeface="Arial MT"/>
                <a:cs typeface="Arial MT"/>
              </a:rPr>
              <a:t> </a:t>
            </a:r>
            <a:r>
              <a:rPr sz="2000" spc="-5" dirty="0">
                <a:latin typeface="Arial MT"/>
                <a:cs typeface="Arial MT"/>
              </a:rPr>
              <a:t>used to control massive or </a:t>
            </a:r>
            <a:r>
              <a:rPr sz="2000" dirty="0">
                <a:latin typeface="Arial MT"/>
                <a:cs typeface="Arial MT"/>
              </a:rPr>
              <a:t> </a:t>
            </a:r>
            <a:r>
              <a:rPr sz="2000" spc="-10" dirty="0">
                <a:latin typeface="Arial MT"/>
                <a:cs typeface="Arial MT"/>
              </a:rPr>
              <a:t>severe</a:t>
            </a:r>
            <a:r>
              <a:rPr sz="2000" spc="15" dirty="0">
                <a:latin typeface="Arial MT"/>
                <a:cs typeface="Arial MT"/>
              </a:rPr>
              <a:t> </a:t>
            </a:r>
            <a:r>
              <a:rPr sz="2000" spc="-5" dirty="0">
                <a:latin typeface="Arial MT"/>
                <a:cs typeface="Arial MT"/>
              </a:rPr>
              <a:t>hemorrhage</a:t>
            </a:r>
            <a:r>
              <a:rPr sz="2000" spc="-15" dirty="0">
                <a:latin typeface="Arial MT"/>
                <a:cs typeface="Arial MT"/>
              </a:rPr>
              <a:t> </a:t>
            </a:r>
            <a:r>
              <a:rPr sz="2000" spc="-5" dirty="0">
                <a:latin typeface="Arial MT"/>
                <a:cs typeface="Arial MT"/>
              </a:rPr>
              <a:t>of</a:t>
            </a:r>
            <a:r>
              <a:rPr sz="2000" spc="-15" dirty="0">
                <a:latin typeface="Arial MT"/>
                <a:cs typeface="Arial MT"/>
              </a:rPr>
              <a:t> </a:t>
            </a:r>
            <a:r>
              <a:rPr sz="2000" spc="-5" dirty="0">
                <a:latin typeface="Arial MT"/>
                <a:cs typeface="Arial MT"/>
              </a:rPr>
              <a:t>an </a:t>
            </a:r>
            <a:r>
              <a:rPr sz="2000" dirty="0">
                <a:latin typeface="Arial MT"/>
                <a:cs typeface="Arial MT"/>
              </a:rPr>
              <a:t> extremity</a:t>
            </a:r>
            <a:endParaRPr sz="2000">
              <a:latin typeface="Arial MT"/>
              <a:cs typeface="Arial MT"/>
            </a:endParaRPr>
          </a:p>
        </p:txBody>
      </p:sp>
      <p:sp>
        <p:nvSpPr>
          <p:cNvPr id="5" name="object 5"/>
          <p:cNvSpPr txBox="1"/>
          <p:nvPr/>
        </p:nvSpPr>
        <p:spPr>
          <a:xfrm>
            <a:off x="4154551" y="4506694"/>
            <a:ext cx="3822700" cy="2014855"/>
          </a:xfrm>
          <a:prstGeom prst="rect">
            <a:avLst/>
          </a:prstGeom>
        </p:spPr>
        <p:txBody>
          <a:bodyPr vert="horz" wrap="square" lIns="0" tIns="133985" rIns="0" bIns="0" rtlCol="0">
            <a:spAutoFit/>
          </a:bodyPr>
          <a:lstStyle/>
          <a:p>
            <a:pPr marL="12700">
              <a:lnSpc>
                <a:spcPct val="100000"/>
              </a:lnSpc>
              <a:spcBef>
                <a:spcPts val="1055"/>
              </a:spcBef>
            </a:pPr>
            <a:r>
              <a:rPr sz="2400" b="1" spc="-10" dirty="0">
                <a:solidFill>
                  <a:srgbClr val="BB8542"/>
                </a:solidFill>
                <a:latin typeface="Arial"/>
                <a:cs typeface="Arial"/>
              </a:rPr>
              <a:t>HEMOSTATIC</a:t>
            </a:r>
            <a:r>
              <a:rPr sz="2400" b="1" spc="45" dirty="0">
                <a:solidFill>
                  <a:srgbClr val="BB8542"/>
                </a:solidFill>
                <a:latin typeface="Arial"/>
                <a:cs typeface="Arial"/>
              </a:rPr>
              <a:t> </a:t>
            </a:r>
            <a:r>
              <a:rPr sz="2400" b="1" spc="-5" dirty="0">
                <a:solidFill>
                  <a:srgbClr val="BB8542"/>
                </a:solidFill>
                <a:latin typeface="Arial"/>
                <a:cs typeface="Arial"/>
              </a:rPr>
              <a:t>DRESSING</a:t>
            </a:r>
            <a:endParaRPr sz="2400">
              <a:latin typeface="Arial"/>
              <a:cs typeface="Arial"/>
            </a:endParaRPr>
          </a:p>
          <a:p>
            <a:pPr marL="12700" marR="5080">
              <a:lnSpc>
                <a:spcPct val="90000"/>
              </a:lnSpc>
              <a:spcBef>
                <a:spcPts val="1019"/>
              </a:spcBef>
              <a:tabLst>
                <a:tab pos="3020695" algn="l"/>
              </a:tabLst>
            </a:pPr>
            <a:r>
              <a:rPr sz="2000" dirty="0">
                <a:latin typeface="Arial MT"/>
                <a:cs typeface="Arial MT"/>
              </a:rPr>
              <a:t>CoTCCC-recommended </a:t>
            </a:r>
            <a:r>
              <a:rPr sz="2000" spc="5" dirty="0">
                <a:latin typeface="Arial MT"/>
                <a:cs typeface="Arial MT"/>
              </a:rPr>
              <a:t> </a:t>
            </a:r>
            <a:r>
              <a:rPr sz="2000" spc="-5" dirty="0">
                <a:latin typeface="Arial MT"/>
                <a:cs typeface="Arial MT"/>
              </a:rPr>
              <a:t>dressing,</a:t>
            </a:r>
            <a:r>
              <a:rPr sz="2000" spc="140" dirty="0">
                <a:latin typeface="Arial MT"/>
                <a:cs typeface="Arial MT"/>
              </a:rPr>
              <a:t> </a:t>
            </a:r>
            <a:r>
              <a:rPr sz="2000" spc="-5" dirty="0">
                <a:latin typeface="Arial MT"/>
                <a:cs typeface="Arial MT"/>
              </a:rPr>
              <a:t>contains</a:t>
            </a:r>
            <a:r>
              <a:rPr sz="2000" spc="155" dirty="0">
                <a:latin typeface="Arial MT"/>
                <a:cs typeface="Arial MT"/>
              </a:rPr>
              <a:t> </a:t>
            </a:r>
            <a:r>
              <a:rPr sz="2000" spc="-5" dirty="0">
                <a:latin typeface="Arial MT"/>
                <a:cs typeface="Arial MT"/>
              </a:rPr>
              <a:t>a</a:t>
            </a:r>
            <a:r>
              <a:rPr sz="2000" spc="145" dirty="0">
                <a:latin typeface="Arial MT"/>
                <a:cs typeface="Arial MT"/>
              </a:rPr>
              <a:t> </a:t>
            </a:r>
            <a:r>
              <a:rPr sz="2000" dirty="0">
                <a:latin typeface="Arial MT"/>
                <a:cs typeface="Arial MT"/>
              </a:rPr>
              <a:t>chemical </a:t>
            </a:r>
            <a:r>
              <a:rPr sz="2000" spc="5" dirty="0">
                <a:latin typeface="Arial MT"/>
                <a:cs typeface="Arial MT"/>
              </a:rPr>
              <a:t> </a:t>
            </a:r>
            <a:r>
              <a:rPr sz="2000" spc="-5" dirty="0">
                <a:latin typeface="Arial MT"/>
                <a:cs typeface="Arial MT"/>
              </a:rPr>
              <a:t>that</a:t>
            </a:r>
            <a:r>
              <a:rPr sz="2000" spc="-20" dirty="0">
                <a:latin typeface="Arial MT"/>
                <a:cs typeface="Arial MT"/>
              </a:rPr>
              <a:t> </a:t>
            </a:r>
            <a:r>
              <a:rPr sz="2000" spc="-5" dirty="0">
                <a:latin typeface="Arial MT"/>
                <a:cs typeface="Arial MT"/>
              </a:rPr>
              <a:t>bonds</a:t>
            </a:r>
            <a:r>
              <a:rPr sz="2000" spc="15" dirty="0">
                <a:latin typeface="Arial MT"/>
                <a:cs typeface="Arial MT"/>
              </a:rPr>
              <a:t> </a:t>
            </a:r>
            <a:r>
              <a:rPr sz="2000" spc="-5" dirty="0">
                <a:latin typeface="Arial MT"/>
                <a:cs typeface="Arial MT"/>
              </a:rPr>
              <a:t>to</a:t>
            </a:r>
            <a:r>
              <a:rPr sz="2000" spc="10" dirty="0">
                <a:latin typeface="Arial MT"/>
                <a:cs typeface="Arial MT"/>
              </a:rPr>
              <a:t> </a:t>
            </a:r>
            <a:r>
              <a:rPr sz="2000" spc="-5" dirty="0">
                <a:latin typeface="Arial MT"/>
                <a:cs typeface="Arial MT"/>
              </a:rPr>
              <a:t>another</a:t>
            </a:r>
            <a:r>
              <a:rPr sz="2000" spc="15" dirty="0">
                <a:latin typeface="Arial MT"/>
                <a:cs typeface="Arial MT"/>
              </a:rPr>
              <a:t> </a:t>
            </a:r>
            <a:r>
              <a:rPr sz="2000" dirty="0">
                <a:latin typeface="Arial MT"/>
                <a:cs typeface="Arial MT"/>
              </a:rPr>
              <a:t>chemical</a:t>
            </a:r>
            <a:r>
              <a:rPr sz="2000" spc="-25" dirty="0">
                <a:latin typeface="Arial MT"/>
                <a:cs typeface="Arial MT"/>
              </a:rPr>
              <a:t> </a:t>
            </a:r>
            <a:r>
              <a:rPr sz="2000" spc="-10" dirty="0">
                <a:latin typeface="Arial MT"/>
                <a:cs typeface="Arial MT"/>
              </a:rPr>
              <a:t>in </a:t>
            </a:r>
            <a:r>
              <a:rPr sz="2000" spc="-540" dirty="0">
                <a:latin typeface="Arial MT"/>
                <a:cs typeface="Arial MT"/>
              </a:rPr>
              <a:t> </a:t>
            </a:r>
            <a:r>
              <a:rPr sz="2000" spc="-5" dirty="0">
                <a:latin typeface="Arial MT"/>
                <a:cs typeface="Arial MT"/>
              </a:rPr>
              <a:t>blood</a:t>
            </a:r>
            <a:r>
              <a:rPr sz="2000" spc="40" dirty="0">
                <a:latin typeface="Arial MT"/>
                <a:cs typeface="Arial MT"/>
              </a:rPr>
              <a:t> </a:t>
            </a:r>
            <a:r>
              <a:rPr sz="2000" spc="-5" dirty="0">
                <a:latin typeface="Arial MT"/>
                <a:cs typeface="Arial MT"/>
              </a:rPr>
              <a:t>and</a:t>
            </a:r>
            <a:r>
              <a:rPr sz="2000" spc="20" dirty="0">
                <a:latin typeface="Arial MT"/>
                <a:cs typeface="Arial MT"/>
              </a:rPr>
              <a:t> </a:t>
            </a:r>
            <a:r>
              <a:rPr sz="2000" spc="-5" dirty="0">
                <a:latin typeface="Arial MT"/>
                <a:cs typeface="Arial MT"/>
              </a:rPr>
              <a:t>causes</a:t>
            </a:r>
            <a:r>
              <a:rPr sz="2000" spc="15" dirty="0">
                <a:latin typeface="Arial MT"/>
                <a:cs typeface="Arial MT"/>
              </a:rPr>
              <a:t> </a:t>
            </a:r>
            <a:r>
              <a:rPr sz="2000" spc="-5" dirty="0">
                <a:latin typeface="Arial MT"/>
                <a:cs typeface="Arial MT"/>
              </a:rPr>
              <a:t>clots</a:t>
            </a:r>
            <a:r>
              <a:rPr sz="2000" spc="10" dirty="0">
                <a:latin typeface="Arial MT"/>
                <a:cs typeface="Arial MT"/>
              </a:rPr>
              <a:t> </a:t>
            </a:r>
            <a:r>
              <a:rPr sz="2000" spc="-5" dirty="0">
                <a:latin typeface="Arial MT"/>
                <a:cs typeface="Arial MT"/>
              </a:rPr>
              <a:t>to	</a:t>
            </a:r>
            <a:r>
              <a:rPr sz="2000" dirty="0">
                <a:latin typeface="Arial MT"/>
                <a:cs typeface="Arial MT"/>
              </a:rPr>
              <a:t>form</a:t>
            </a:r>
            <a:r>
              <a:rPr sz="2000" spc="-105" dirty="0">
                <a:latin typeface="Arial MT"/>
                <a:cs typeface="Arial MT"/>
              </a:rPr>
              <a:t> </a:t>
            </a:r>
            <a:r>
              <a:rPr sz="2000" spc="-5" dirty="0">
                <a:latin typeface="Arial MT"/>
                <a:cs typeface="Arial MT"/>
              </a:rPr>
              <a:t>at </a:t>
            </a:r>
            <a:r>
              <a:rPr sz="2000" spc="-540" dirty="0">
                <a:latin typeface="Arial MT"/>
                <a:cs typeface="Arial MT"/>
              </a:rPr>
              <a:t> </a:t>
            </a:r>
            <a:r>
              <a:rPr sz="2000" spc="-5" dirty="0">
                <a:latin typeface="Arial MT"/>
                <a:cs typeface="Arial MT"/>
              </a:rPr>
              <a:t>the</a:t>
            </a:r>
            <a:r>
              <a:rPr sz="2000" spc="15" dirty="0">
                <a:latin typeface="Arial MT"/>
                <a:cs typeface="Arial MT"/>
              </a:rPr>
              <a:t> </a:t>
            </a:r>
            <a:r>
              <a:rPr sz="2000" dirty="0">
                <a:latin typeface="Arial MT"/>
                <a:cs typeface="Arial MT"/>
              </a:rPr>
              <a:t>source</a:t>
            </a:r>
            <a:r>
              <a:rPr sz="2000" spc="-35" dirty="0">
                <a:latin typeface="Arial MT"/>
                <a:cs typeface="Arial MT"/>
              </a:rPr>
              <a:t> </a:t>
            </a:r>
            <a:r>
              <a:rPr sz="2000" spc="-5" dirty="0">
                <a:latin typeface="Arial MT"/>
                <a:cs typeface="Arial MT"/>
              </a:rPr>
              <a:t>of</a:t>
            </a:r>
            <a:r>
              <a:rPr sz="2000" spc="20" dirty="0">
                <a:latin typeface="Arial MT"/>
                <a:cs typeface="Arial MT"/>
              </a:rPr>
              <a:t> </a:t>
            </a:r>
            <a:r>
              <a:rPr sz="2000" spc="-10" dirty="0">
                <a:latin typeface="Arial MT"/>
                <a:cs typeface="Arial MT"/>
              </a:rPr>
              <a:t>bleeding</a:t>
            </a:r>
            <a:endParaRPr sz="2000">
              <a:latin typeface="Arial MT"/>
              <a:cs typeface="Arial MT"/>
            </a:endParaRPr>
          </a:p>
        </p:txBody>
      </p:sp>
      <p:sp>
        <p:nvSpPr>
          <p:cNvPr id="6" name="object 6"/>
          <p:cNvSpPr txBox="1"/>
          <p:nvPr/>
        </p:nvSpPr>
        <p:spPr>
          <a:xfrm>
            <a:off x="8281543" y="4506694"/>
            <a:ext cx="3315970" cy="1465580"/>
          </a:xfrm>
          <a:prstGeom prst="rect">
            <a:avLst/>
          </a:prstGeom>
        </p:spPr>
        <p:txBody>
          <a:bodyPr vert="horz" wrap="square" lIns="0" tIns="133985" rIns="0" bIns="0" rtlCol="0">
            <a:spAutoFit/>
          </a:bodyPr>
          <a:lstStyle/>
          <a:p>
            <a:pPr marL="12700">
              <a:lnSpc>
                <a:spcPct val="100000"/>
              </a:lnSpc>
              <a:spcBef>
                <a:spcPts val="1055"/>
              </a:spcBef>
            </a:pPr>
            <a:r>
              <a:rPr sz="2400" b="1" spc="-5" dirty="0">
                <a:solidFill>
                  <a:srgbClr val="BB8542"/>
                </a:solidFill>
                <a:latin typeface="Arial"/>
                <a:cs typeface="Arial"/>
              </a:rPr>
              <a:t>PRESSURE</a:t>
            </a:r>
            <a:r>
              <a:rPr sz="2400" b="1" spc="-35" dirty="0">
                <a:solidFill>
                  <a:srgbClr val="BB8542"/>
                </a:solidFill>
                <a:latin typeface="Arial"/>
                <a:cs typeface="Arial"/>
              </a:rPr>
              <a:t> </a:t>
            </a:r>
            <a:r>
              <a:rPr sz="2400" b="1" spc="-20" dirty="0">
                <a:solidFill>
                  <a:srgbClr val="BB8542"/>
                </a:solidFill>
                <a:latin typeface="Arial"/>
                <a:cs typeface="Arial"/>
              </a:rPr>
              <a:t>BANDAGE</a:t>
            </a:r>
            <a:endParaRPr sz="2400">
              <a:latin typeface="Arial"/>
              <a:cs typeface="Arial"/>
            </a:endParaRPr>
          </a:p>
          <a:p>
            <a:pPr marL="12700" marR="318770">
              <a:lnSpc>
                <a:spcPct val="90000"/>
              </a:lnSpc>
              <a:spcBef>
                <a:spcPts val="1019"/>
              </a:spcBef>
            </a:pPr>
            <a:r>
              <a:rPr sz="2000" spc="-10" dirty="0">
                <a:latin typeface="Arial MT"/>
                <a:cs typeface="Arial MT"/>
              </a:rPr>
              <a:t>Elastic</a:t>
            </a:r>
            <a:r>
              <a:rPr sz="2000" spc="30" dirty="0">
                <a:latin typeface="Arial MT"/>
                <a:cs typeface="Arial MT"/>
              </a:rPr>
              <a:t> </a:t>
            </a:r>
            <a:r>
              <a:rPr sz="2000" spc="-10" dirty="0">
                <a:latin typeface="Arial MT"/>
                <a:cs typeface="Arial MT"/>
              </a:rPr>
              <a:t>bandage</a:t>
            </a:r>
            <a:r>
              <a:rPr sz="2000" spc="15" dirty="0">
                <a:latin typeface="Arial MT"/>
                <a:cs typeface="Arial MT"/>
              </a:rPr>
              <a:t> </a:t>
            </a:r>
            <a:r>
              <a:rPr sz="2000" spc="-5" dirty="0">
                <a:latin typeface="Arial MT"/>
                <a:cs typeface="Arial MT"/>
              </a:rPr>
              <a:t>used as</a:t>
            </a:r>
            <a:r>
              <a:rPr sz="2000" spc="-15" dirty="0">
                <a:latin typeface="Arial MT"/>
                <a:cs typeface="Arial MT"/>
              </a:rPr>
              <a:t> </a:t>
            </a:r>
            <a:r>
              <a:rPr sz="2000" spc="-5" dirty="0">
                <a:latin typeface="Arial MT"/>
                <a:cs typeface="Arial MT"/>
              </a:rPr>
              <a:t>a </a:t>
            </a:r>
            <a:r>
              <a:rPr sz="2000" spc="-540" dirty="0">
                <a:latin typeface="Arial MT"/>
                <a:cs typeface="Arial MT"/>
              </a:rPr>
              <a:t> </a:t>
            </a:r>
            <a:r>
              <a:rPr sz="2000" b="1" spc="-10" dirty="0">
                <a:latin typeface="Arial"/>
                <a:cs typeface="Arial"/>
              </a:rPr>
              <a:t>pressure</a:t>
            </a:r>
            <a:r>
              <a:rPr sz="2000" b="1" spc="25" dirty="0">
                <a:latin typeface="Arial"/>
                <a:cs typeface="Arial"/>
              </a:rPr>
              <a:t> </a:t>
            </a:r>
            <a:r>
              <a:rPr sz="2000" spc="-5" dirty="0">
                <a:latin typeface="Arial MT"/>
                <a:cs typeface="Arial MT"/>
              </a:rPr>
              <a:t>dressing</a:t>
            </a:r>
            <a:r>
              <a:rPr sz="2000" dirty="0">
                <a:latin typeface="Arial MT"/>
                <a:cs typeface="Arial MT"/>
              </a:rPr>
              <a:t> </a:t>
            </a:r>
            <a:r>
              <a:rPr sz="2000" spc="-10" dirty="0">
                <a:latin typeface="Arial MT"/>
                <a:cs typeface="Arial MT"/>
              </a:rPr>
              <a:t>and/or </a:t>
            </a:r>
            <a:r>
              <a:rPr sz="2000" spc="-5" dirty="0">
                <a:latin typeface="Arial MT"/>
                <a:cs typeface="Arial MT"/>
              </a:rPr>
              <a:t> </a:t>
            </a:r>
            <a:r>
              <a:rPr sz="2000" b="1" spc="-5" dirty="0">
                <a:latin typeface="Arial"/>
                <a:cs typeface="Arial"/>
              </a:rPr>
              <a:t>standard</a:t>
            </a:r>
            <a:r>
              <a:rPr sz="2000" b="1" spc="20" dirty="0">
                <a:latin typeface="Arial"/>
                <a:cs typeface="Arial"/>
              </a:rPr>
              <a:t> </a:t>
            </a:r>
            <a:r>
              <a:rPr sz="2000" spc="-5" dirty="0">
                <a:latin typeface="Arial MT"/>
                <a:cs typeface="Arial MT"/>
              </a:rPr>
              <a:t>dressing</a:t>
            </a:r>
            <a:endParaRPr sz="2000">
              <a:latin typeface="Arial MT"/>
              <a:cs typeface="Arial MT"/>
            </a:endParaRPr>
          </a:p>
        </p:txBody>
      </p:sp>
      <p:pic>
        <p:nvPicPr>
          <p:cNvPr id="7" name="object 7"/>
          <p:cNvPicPr/>
          <p:nvPr/>
        </p:nvPicPr>
        <p:blipFill>
          <a:blip r:embed="rId4" cstate="print"/>
          <a:stretch>
            <a:fillRect/>
          </a:stretch>
        </p:blipFill>
        <p:spPr>
          <a:xfrm>
            <a:off x="8416032" y="2097253"/>
            <a:ext cx="3518716" cy="2506165"/>
          </a:xfrm>
          <a:prstGeom prst="rect">
            <a:avLst/>
          </a:prstGeom>
        </p:spPr>
      </p:pic>
      <p:pic>
        <p:nvPicPr>
          <p:cNvPr id="8" name="object 8"/>
          <p:cNvPicPr/>
          <p:nvPr/>
        </p:nvPicPr>
        <p:blipFill>
          <a:blip r:embed="rId5" cstate="print"/>
          <a:stretch>
            <a:fillRect/>
          </a:stretch>
        </p:blipFill>
        <p:spPr>
          <a:xfrm>
            <a:off x="4651247" y="2093976"/>
            <a:ext cx="2670048" cy="2557272"/>
          </a:xfrm>
          <a:prstGeom prst="rect">
            <a:avLst/>
          </a:prstGeom>
        </p:spPr>
      </p:pic>
      <p:pic>
        <p:nvPicPr>
          <p:cNvPr id="9" name="object 9"/>
          <p:cNvPicPr/>
          <p:nvPr/>
        </p:nvPicPr>
        <p:blipFill>
          <a:blip r:embed="rId6" cstate="print"/>
          <a:stretch>
            <a:fillRect/>
          </a:stretch>
        </p:blipFill>
        <p:spPr>
          <a:xfrm>
            <a:off x="718683" y="2194609"/>
            <a:ext cx="2890086" cy="2289575"/>
          </a:xfrm>
          <a:prstGeom prst="rect">
            <a:avLst/>
          </a:prstGeom>
        </p:spPr>
      </p:pic>
      <p:sp>
        <p:nvSpPr>
          <p:cNvPr id="10" name="object 10"/>
          <p:cNvSpPr/>
          <p:nvPr/>
        </p:nvSpPr>
        <p:spPr>
          <a:xfrm>
            <a:off x="2795016" y="707136"/>
            <a:ext cx="844550" cy="844550"/>
          </a:xfrm>
          <a:custGeom>
            <a:avLst/>
            <a:gdLst/>
            <a:ahLst/>
            <a:cxnLst/>
            <a:rect l="l" t="t" r="r" b="b"/>
            <a:pathLst>
              <a:path w="844550" h="844550">
                <a:moveTo>
                  <a:pt x="422147" y="0"/>
                </a:moveTo>
                <a:lnTo>
                  <a:pt x="372911" y="2839"/>
                </a:lnTo>
                <a:lnTo>
                  <a:pt x="325345" y="11147"/>
                </a:lnTo>
                <a:lnTo>
                  <a:pt x="279764" y="24607"/>
                </a:lnTo>
                <a:lnTo>
                  <a:pt x="236486" y="42903"/>
                </a:lnTo>
                <a:lnTo>
                  <a:pt x="195827" y="65716"/>
                </a:lnTo>
                <a:lnTo>
                  <a:pt x="158105" y="92732"/>
                </a:lnTo>
                <a:lnTo>
                  <a:pt x="123634" y="123634"/>
                </a:lnTo>
                <a:lnTo>
                  <a:pt x="92732" y="158105"/>
                </a:lnTo>
                <a:lnTo>
                  <a:pt x="65716" y="195827"/>
                </a:lnTo>
                <a:lnTo>
                  <a:pt x="42903" y="236486"/>
                </a:lnTo>
                <a:lnTo>
                  <a:pt x="24607" y="279764"/>
                </a:lnTo>
                <a:lnTo>
                  <a:pt x="11147" y="325345"/>
                </a:lnTo>
                <a:lnTo>
                  <a:pt x="2839" y="372911"/>
                </a:lnTo>
                <a:lnTo>
                  <a:pt x="0" y="422148"/>
                </a:lnTo>
                <a:lnTo>
                  <a:pt x="2839" y="471384"/>
                </a:lnTo>
                <a:lnTo>
                  <a:pt x="11147" y="518950"/>
                </a:lnTo>
                <a:lnTo>
                  <a:pt x="24607" y="564531"/>
                </a:lnTo>
                <a:lnTo>
                  <a:pt x="42903" y="607809"/>
                </a:lnTo>
                <a:lnTo>
                  <a:pt x="65716" y="648468"/>
                </a:lnTo>
                <a:lnTo>
                  <a:pt x="92732" y="686190"/>
                </a:lnTo>
                <a:lnTo>
                  <a:pt x="123634" y="720661"/>
                </a:lnTo>
                <a:lnTo>
                  <a:pt x="158105" y="751563"/>
                </a:lnTo>
                <a:lnTo>
                  <a:pt x="195827" y="778579"/>
                </a:lnTo>
                <a:lnTo>
                  <a:pt x="236486" y="801392"/>
                </a:lnTo>
                <a:lnTo>
                  <a:pt x="279764" y="819688"/>
                </a:lnTo>
                <a:lnTo>
                  <a:pt x="325345" y="833148"/>
                </a:lnTo>
                <a:lnTo>
                  <a:pt x="372911" y="841456"/>
                </a:lnTo>
                <a:lnTo>
                  <a:pt x="422147" y="844296"/>
                </a:lnTo>
                <a:lnTo>
                  <a:pt x="471384" y="841456"/>
                </a:lnTo>
                <a:lnTo>
                  <a:pt x="518950" y="833148"/>
                </a:lnTo>
                <a:lnTo>
                  <a:pt x="564531" y="819688"/>
                </a:lnTo>
                <a:lnTo>
                  <a:pt x="607809" y="801392"/>
                </a:lnTo>
                <a:lnTo>
                  <a:pt x="648468" y="778579"/>
                </a:lnTo>
                <a:lnTo>
                  <a:pt x="686190" y="751563"/>
                </a:lnTo>
                <a:lnTo>
                  <a:pt x="720661" y="720661"/>
                </a:lnTo>
                <a:lnTo>
                  <a:pt x="751563" y="686190"/>
                </a:lnTo>
                <a:lnTo>
                  <a:pt x="778579" y="648468"/>
                </a:lnTo>
                <a:lnTo>
                  <a:pt x="801392" y="607809"/>
                </a:lnTo>
                <a:lnTo>
                  <a:pt x="819688" y="564531"/>
                </a:lnTo>
                <a:lnTo>
                  <a:pt x="833148" y="518950"/>
                </a:lnTo>
                <a:lnTo>
                  <a:pt x="841456" y="471384"/>
                </a:lnTo>
                <a:lnTo>
                  <a:pt x="844295" y="422148"/>
                </a:lnTo>
                <a:lnTo>
                  <a:pt x="841456" y="372911"/>
                </a:lnTo>
                <a:lnTo>
                  <a:pt x="833148" y="325345"/>
                </a:lnTo>
                <a:lnTo>
                  <a:pt x="819688" y="279764"/>
                </a:lnTo>
                <a:lnTo>
                  <a:pt x="801392" y="236486"/>
                </a:lnTo>
                <a:lnTo>
                  <a:pt x="778579" y="195827"/>
                </a:lnTo>
                <a:lnTo>
                  <a:pt x="751563" y="158105"/>
                </a:lnTo>
                <a:lnTo>
                  <a:pt x="720661" y="123634"/>
                </a:lnTo>
                <a:lnTo>
                  <a:pt x="686190" y="92732"/>
                </a:lnTo>
                <a:lnTo>
                  <a:pt x="648468" y="65716"/>
                </a:lnTo>
                <a:lnTo>
                  <a:pt x="607809" y="42903"/>
                </a:lnTo>
                <a:lnTo>
                  <a:pt x="564531" y="24607"/>
                </a:lnTo>
                <a:lnTo>
                  <a:pt x="518950" y="11147"/>
                </a:lnTo>
                <a:lnTo>
                  <a:pt x="471384" y="2839"/>
                </a:lnTo>
                <a:lnTo>
                  <a:pt x="422147" y="0"/>
                </a:lnTo>
                <a:close/>
              </a:path>
            </a:pathLst>
          </a:custGeom>
          <a:solidFill>
            <a:srgbClr val="D53439"/>
          </a:solidFill>
        </p:spPr>
        <p:txBody>
          <a:bodyPr wrap="square" lIns="0" tIns="0" rIns="0" bIns="0" rtlCol="0"/>
          <a:lstStyle/>
          <a:p>
            <a:endParaRPr/>
          </a:p>
        </p:txBody>
      </p:sp>
      <p:sp>
        <p:nvSpPr>
          <p:cNvPr id="11" name="object 11"/>
          <p:cNvSpPr txBox="1">
            <a:spLocks noGrp="1"/>
          </p:cNvSpPr>
          <p:nvPr>
            <p:ph type="title"/>
          </p:nvPr>
        </p:nvSpPr>
        <p:spPr>
          <a:xfrm>
            <a:off x="2962148" y="767029"/>
            <a:ext cx="5908040" cy="1175385"/>
          </a:xfrm>
          <a:prstGeom prst="rect">
            <a:avLst/>
          </a:prstGeom>
        </p:spPr>
        <p:txBody>
          <a:bodyPr vert="horz" wrap="square" lIns="0" tIns="77470" rIns="0" bIns="0" rtlCol="0">
            <a:spAutoFit/>
          </a:bodyPr>
          <a:lstStyle/>
          <a:p>
            <a:pPr marL="1776095" marR="5080" indent="-1764030">
              <a:lnSpc>
                <a:spcPts val="4320"/>
              </a:lnSpc>
              <a:spcBef>
                <a:spcPts val="610"/>
              </a:spcBef>
              <a:tabLst>
                <a:tab pos="754380" algn="l"/>
              </a:tabLst>
            </a:pPr>
            <a:r>
              <a:rPr sz="6000" b="0" spc="7" baseline="-1388" dirty="0">
                <a:solidFill>
                  <a:srgbClr val="FFFFFF"/>
                </a:solidFill>
                <a:latin typeface="Arial Black"/>
                <a:cs typeface="Arial Black"/>
              </a:rPr>
              <a:t>M	</a:t>
            </a:r>
            <a:r>
              <a:rPr sz="3600" spc="-20" dirty="0">
                <a:solidFill>
                  <a:srgbClr val="2D3334"/>
                </a:solidFill>
              </a:rPr>
              <a:t>ASSIVE</a:t>
            </a:r>
            <a:r>
              <a:rPr sz="3600" spc="30" dirty="0">
                <a:solidFill>
                  <a:srgbClr val="2D3334"/>
                </a:solidFill>
              </a:rPr>
              <a:t> </a:t>
            </a:r>
            <a:r>
              <a:rPr sz="3600" spc="-15" dirty="0">
                <a:solidFill>
                  <a:srgbClr val="2D3334"/>
                </a:solidFill>
              </a:rPr>
              <a:t>HEMORRHAGE </a:t>
            </a:r>
            <a:r>
              <a:rPr sz="3600" spc="-985" dirty="0">
                <a:solidFill>
                  <a:srgbClr val="2D3334"/>
                </a:solidFill>
              </a:rPr>
              <a:t> </a:t>
            </a:r>
            <a:r>
              <a:rPr sz="3600" dirty="0">
                <a:solidFill>
                  <a:srgbClr val="2D3334"/>
                </a:solidFill>
              </a:rPr>
              <a:t>EQUIPMENT</a:t>
            </a:r>
            <a:endParaRPr sz="3600">
              <a:latin typeface="Arial Black"/>
              <a:cs typeface="Arial Black"/>
            </a:endParaRPr>
          </a:p>
        </p:txBody>
      </p:sp>
      <p:sp>
        <p:nvSpPr>
          <p:cNvPr id="12" name="object 12"/>
          <p:cNvSpPr txBox="1">
            <a:spLocks noGrp="1"/>
          </p:cNvSpPr>
          <p:nvPr>
            <p:ph type="sldNum" sz="quarter" idx="7"/>
          </p:nvPr>
        </p:nvSpPr>
        <p:spPr>
          <a:prstGeom prst="rect">
            <a:avLst/>
          </a:prstGeom>
        </p:spPr>
        <p:txBody>
          <a:bodyPr vert="horz" wrap="square" lIns="0" tIns="0" rIns="0" bIns="0" rtlCol="0">
            <a:spAutoFit/>
          </a:bodyPr>
          <a:lstStyle/>
          <a:p>
            <a:pPr marL="12700">
              <a:lnSpc>
                <a:spcPts val="1435"/>
              </a:lnSpc>
              <a:tabLst>
                <a:tab pos="2207260" algn="l"/>
              </a:tabLst>
            </a:pPr>
            <a:r>
              <a:rPr spc="-5" dirty="0"/>
              <a:t>#TCCC-CPP-PPT-02</a:t>
            </a:r>
            <a:r>
              <a:rPr spc="15" dirty="0"/>
              <a:t> </a:t>
            </a:r>
            <a:r>
              <a:rPr spc="-5" dirty="0"/>
              <a:t>08</a:t>
            </a:r>
            <a:r>
              <a:rPr spc="20" dirty="0"/>
              <a:t> </a:t>
            </a:r>
            <a:r>
              <a:rPr dirty="0"/>
              <a:t>AUG </a:t>
            </a:r>
            <a:r>
              <a:rPr spc="-5" dirty="0"/>
              <a:t>23	</a:t>
            </a:r>
            <a:fld id="{81D60167-4931-47E6-BA6A-407CBD079E47}" type="slidenum">
              <a:rPr sz="1200" spc="-5" dirty="0">
                <a:solidFill>
                  <a:srgbClr val="000000"/>
                </a:solidFill>
              </a:rPr>
              <a:t>12</a:t>
            </a:fld>
            <a:endParaRPr sz="12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301997" y="290830"/>
            <a:ext cx="3587750" cy="329565"/>
          </a:xfrm>
          <a:prstGeom prst="rect">
            <a:avLst/>
          </a:prstGeom>
        </p:spPr>
        <p:txBody>
          <a:bodyPr vert="horz" wrap="square" lIns="0" tIns="11430" rIns="0" bIns="0" rtlCol="0">
            <a:spAutoFit/>
          </a:bodyPr>
          <a:lstStyle/>
          <a:p>
            <a:pPr marL="12700">
              <a:lnSpc>
                <a:spcPct val="100000"/>
              </a:lnSpc>
              <a:spcBef>
                <a:spcPts val="90"/>
              </a:spcBef>
            </a:pPr>
            <a:r>
              <a:rPr sz="2000" b="1" dirty="0">
                <a:solidFill>
                  <a:srgbClr val="756F6F"/>
                </a:solidFill>
                <a:latin typeface="Arial"/>
                <a:cs typeface="Arial"/>
              </a:rPr>
              <a:t>Module</a:t>
            </a:r>
            <a:r>
              <a:rPr sz="2000" b="1" spc="-60" dirty="0">
                <a:solidFill>
                  <a:srgbClr val="756F6F"/>
                </a:solidFill>
                <a:latin typeface="Arial"/>
                <a:cs typeface="Arial"/>
              </a:rPr>
              <a:t> </a:t>
            </a:r>
            <a:r>
              <a:rPr sz="2000" b="1" spc="-5" dirty="0">
                <a:solidFill>
                  <a:srgbClr val="756F6F"/>
                </a:solidFill>
                <a:latin typeface="Arial"/>
                <a:cs typeface="Arial"/>
              </a:rPr>
              <a:t>2:</a:t>
            </a:r>
            <a:r>
              <a:rPr sz="2000" b="1" spc="-50" dirty="0">
                <a:solidFill>
                  <a:srgbClr val="756F6F"/>
                </a:solidFill>
                <a:latin typeface="Arial"/>
                <a:cs typeface="Arial"/>
              </a:rPr>
              <a:t> </a:t>
            </a:r>
            <a:r>
              <a:rPr sz="2000" b="1" dirty="0">
                <a:solidFill>
                  <a:srgbClr val="756F6F"/>
                </a:solidFill>
                <a:latin typeface="Arial"/>
                <a:cs typeface="Arial"/>
              </a:rPr>
              <a:t>Medical</a:t>
            </a:r>
            <a:r>
              <a:rPr sz="2000" b="1" spc="-35" dirty="0">
                <a:solidFill>
                  <a:srgbClr val="756F6F"/>
                </a:solidFill>
                <a:latin typeface="Arial"/>
                <a:cs typeface="Arial"/>
              </a:rPr>
              <a:t> </a:t>
            </a:r>
            <a:r>
              <a:rPr sz="2000" b="1" spc="-5" dirty="0">
                <a:solidFill>
                  <a:srgbClr val="756F6F"/>
                </a:solidFill>
                <a:latin typeface="Arial"/>
                <a:cs typeface="Arial"/>
              </a:rPr>
              <a:t>Equipment</a:t>
            </a:r>
            <a:endParaRPr sz="2000">
              <a:latin typeface="Arial"/>
              <a:cs typeface="Arial"/>
            </a:endParaRPr>
          </a:p>
        </p:txBody>
      </p:sp>
      <p:pic>
        <p:nvPicPr>
          <p:cNvPr id="3" name="object 3"/>
          <p:cNvPicPr/>
          <p:nvPr/>
        </p:nvPicPr>
        <p:blipFill>
          <a:blip r:embed="rId3" cstate="print"/>
          <a:stretch>
            <a:fillRect/>
          </a:stretch>
        </p:blipFill>
        <p:spPr>
          <a:xfrm>
            <a:off x="307847" y="256031"/>
            <a:ext cx="1173480" cy="655320"/>
          </a:xfrm>
          <a:prstGeom prst="rect">
            <a:avLst/>
          </a:prstGeom>
        </p:spPr>
      </p:pic>
      <p:sp>
        <p:nvSpPr>
          <p:cNvPr id="4" name="object 4"/>
          <p:cNvSpPr txBox="1"/>
          <p:nvPr/>
        </p:nvSpPr>
        <p:spPr>
          <a:xfrm>
            <a:off x="474370" y="4023486"/>
            <a:ext cx="3605529" cy="2223135"/>
          </a:xfrm>
          <a:prstGeom prst="rect">
            <a:avLst/>
          </a:prstGeom>
        </p:spPr>
        <p:txBody>
          <a:bodyPr vert="horz" wrap="square" lIns="0" tIns="53975" rIns="0" bIns="0" rtlCol="0">
            <a:spAutoFit/>
          </a:bodyPr>
          <a:lstStyle/>
          <a:p>
            <a:pPr marL="12700" marR="1569720">
              <a:lnSpc>
                <a:spcPts val="2590"/>
              </a:lnSpc>
              <a:spcBef>
                <a:spcPts val="425"/>
              </a:spcBef>
            </a:pPr>
            <a:r>
              <a:rPr sz="2400" b="1" spc="-10" dirty="0">
                <a:solidFill>
                  <a:srgbClr val="BB8542"/>
                </a:solidFill>
                <a:latin typeface="Arial"/>
                <a:cs typeface="Arial"/>
              </a:rPr>
              <a:t>JUNCTIONAL </a:t>
            </a:r>
            <a:r>
              <a:rPr sz="2400" b="1" spc="-655" dirty="0">
                <a:solidFill>
                  <a:srgbClr val="BB8542"/>
                </a:solidFill>
                <a:latin typeface="Arial"/>
                <a:cs typeface="Arial"/>
              </a:rPr>
              <a:t> </a:t>
            </a:r>
            <a:r>
              <a:rPr sz="2400" b="1" dirty="0">
                <a:solidFill>
                  <a:srgbClr val="BB8542"/>
                </a:solidFill>
                <a:latin typeface="Arial"/>
                <a:cs typeface="Arial"/>
              </a:rPr>
              <a:t>TOU</a:t>
            </a:r>
            <a:r>
              <a:rPr sz="2400" b="1" spc="-10" dirty="0">
                <a:solidFill>
                  <a:srgbClr val="BB8542"/>
                </a:solidFill>
                <a:latin typeface="Arial"/>
                <a:cs typeface="Arial"/>
              </a:rPr>
              <a:t>R</a:t>
            </a:r>
            <a:r>
              <a:rPr sz="2400" b="1" dirty="0">
                <a:solidFill>
                  <a:srgbClr val="BB8542"/>
                </a:solidFill>
                <a:latin typeface="Arial"/>
                <a:cs typeface="Arial"/>
              </a:rPr>
              <a:t>NIQUET</a:t>
            </a:r>
            <a:endParaRPr sz="2400">
              <a:latin typeface="Arial"/>
              <a:cs typeface="Arial"/>
            </a:endParaRPr>
          </a:p>
          <a:p>
            <a:pPr marL="12700" marR="5080">
              <a:lnSpc>
                <a:spcPct val="90100"/>
              </a:lnSpc>
              <a:spcBef>
                <a:spcPts val="990"/>
              </a:spcBef>
            </a:pPr>
            <a:r>
              <a:rPr sz="2000" spc="-10" dirty="0">
                <a:latin typeface="Arial MT"/>
                <a:cs typeface="Arial MT"/>
              </a:rPr>
              <a:t>Designed</a:t>
            </a:r>
            <a:r>
              <a:rPr sz="2000" spc="50" dirty="0">
                <a:latin typeface="Arial MT"/>
                <a:cs typeface="Arial MT"/>
              </a:rPr>
              <a:t> </a:t>
            </a:r>
            <a:r>
              <a:rPr sz="2000" spc="-5" dirty="0">
                <a:latin typeface="Arial MT"/>
                <a:cs typeface="Arial MT"/>
              </a:rPr>
              <a:t>to</a:t>
            </a:r>
            <a:r>
              <a:rPr sz="2000" spc="-15" dirty="0">
                <a:latin typeface="Arial MT"/>
                <a:cs typeface="Arial MT"/>
              </a:rPr>
              <a:t> </a:t>
            </a:r>
            <a:r>
              <a:rPr sz="2000" spc="-5" dirty="0">
                <a:latin typeface="Arial MT"/>
                <a:cs typeface="Arial MT"/>
              </a:rPr>
              <a:t>stop</a:t>
            </a:r>
            <a:r>
              <a:rPr sz="2000" spc="-15" dirty="0">
                <a:latin typeface="Arial MT"/>
                <a:cs typeface="Arial MT"/>
              </a:rPr>
              <a:t> </a:t>
            </a:r>
            <a:r>
              <a:rPr sz="2000" dirty="0">
                <a:latin typeface="Arial MT"/>
                <a:cs typeface="Arial MT"/>
              </a:rPr>
              <a:t>massive </a:t>
            </a:r>
            <a:r>
              <a:rPr sz="2000" spc="5" dirty="0">
                <a:latin typeface="Arial MT"/>
                <a:cs typeface="Arial MT"/>
              </a:rPr>
              <a:t> </a:t>
            </a:r>
            <a:r>
              <a:rPr sz="2000" spc="-5" dirty="0">
                <a:latin typeface="Arial MT"/>
                <a:cs typeface="Arial MT"/>
              </a:rPr>
              <a:t>hemorrhage </a:t>
            </a:r>
            <a:r>
              <a:rPr sz="2000" dirty="0">
                <a:latin typeface="Arial MT"/>
                <a:cs typeface="Arial MT"/>
              </a:rPr>
              <a:t>from </a:t>
            </a:r>
            <a:r>
              <a:rPr sz="2000" spc="-5" dirty="0">
                <a:latin typeface="Arial MT"/>
                <a:cs typeface="Arial MT"/>
              </a:rPr>
              <a:t>large vessel </a:t>
            </a:r>
            <a:r>
              <a:rPr sz="2000" dirty="0">
                <a:latin typeface="Arial MT"/>
                <a:cs typeface="Arial MT"/>
              </a:rPr>
              <a:t> </a:t>
            </a:r>
            <a:r>
              <a:rPr sz="2000" spc="-10" dirty="0">
                <a:latin typeface="Arial MT"/>
                <a:cs typeface="Arial MT"/>
              </a:rPr>
              <a:t>injuries</a:t>
            </a:r>
            <a:r>
              <a:rPr sz="2000" spc="50" dirty="0">
                <a:latin typeface="Arial MT"/>
                <a:cs typeface="Arial MT"/>
              </a:rPr>
              <a:t> </a:t>
            </a:r>
            <a:r>
              <a:rPr sz="2000" spc="-5" dirty="0">
                <a:latin typeface="Arial MT"/>
                <a:cs typeface="Arial MT"/>
              </a:rPr>
              <a:t>of</a:t>
            </a:r>
            <a:r>
              <a:rPr sz="2000" spc="-15" dirty="0">
                <a:latin typeface="Arial MT"/>
                <a:cs typeface="Arial MT"/>
              </a:rPr>
              <a:t> </a:t>
            </a:r>
            <a:r>
              <a:rPr sz="2000" spc="-5" dirty="0">
                <a:latin typeface="Arial MT"/>
                <a:cs typeface="Arial MT"/>
              </a:rPr>
              <a:t>the</a:t>
            </a:r>
            <a:r>
              <a:rPr sz="2000" spc="-10" dirty="0">
                <a:latin typeface="Arial MT"/>
                <a:cs typeface="Arial MT"/>
              </a:rPr>
              <a:t> groin</a:t>
            </a:r>
            <a:r>
              <a:rPr sz="2000" spc="35" dirty="0">
                <a:latin typeface="Arial MT"/>
                <a:cs typeface="Arial MT"/>
              </a:rPr>
              <a:t> </a:t>
            </a:r>
            <a:r>
              <a:rPr sz="2000" spc="-5" dirty="0">
                <a:latin typeface="Arial MT"/>
                <a:cs typeface="Arial MT"/>
              </a:rPr>
              <a:t>or</a:t>
            </a:r>
            <a:r>
              <a:rPr sz="2000" spc="-25" dirty="0">
                <a:latin typeface="Arial MT"/>
                <a:cs typeface="Arial MT"/>
              </a:rPr>
              <a:t> </a:t>
            </a:r>
            <a:r>
              <a:rPr sz="2000" spc="-10" dirty="0">
                <a:latin typeface="Arial MT"/>
                <a:cs typeface="Arial MT"/>
              </a:rPr>
              <a:t>axilla</a:t>
            </a:r>
            <a:r>
              <a:rPr sz="2000" spc="60" dirty="0">
                <a:latin typeface="Arial MT"/>
                <a:cs typeface="Arial MT"/>
              </a:rPr>
              <a:t> </a:t>
            </a:r>
            <a:r>
              <a:rPr sz="2000" spc="-10" dirty="0">
                <a:latin typeface="Arial MT"/>
                <a:cs typeface="Arial MT"/>
              </a:rPr>
              <a:t>that </a:t>
            </a:r>
            <a:r>
              <a:rPr sz="2000" spc="-545" dirty="0">
                <a:latin typeface="Arial MT"/>
                <a:cs typeface="Arial MT"/>
              </a:rPr>
              <a:t> </a:t>
            </a:r>
            <a:r>
              <a:rPr sz="2000" spc="-5" dirty="0">
                <a:latin typeface="Arial MT"/>
                <a:cs typeface="Arial MT"/>
              </a:rPr>
              <a:t>are </a:t>
            </a:r>
            <a:r>
              <a:rPr sz="2000" spc="-10" dirty="0">
                <a:latin typeface="Arial MT"/>
                <a:cs typeface="Arial MT"/>
              </a:rPr>
              <a:t>too </a:t>
            </a:r>
            <a:r>
              <a:rPr sz="2000" dirty="0">
                <a:latin typeface="Arial MT"/>
                <a:cs typeface="Arial MT"/>
              </a:rPr>
              <a:t>proximal for </a:t>
            </a:r>
            <a:r>
              <a:rPr sz="2000" spc="-5" dirty="0">
                <a:latin typeface="Arial MT"/>
                <a:cs typeface="Arial MT"/>
              </a:rPr>
              <a:t>a </a:t>
            </a:r>
            <a:r>
              <a:rPr sz="2000" dirty="0">
                <a:latin typeface="Arial MT"/>
                <a:cs typeface="Arial MT"/>
              </a:rPr>
              <a:t>limb </a:t>
            </a:r>
            <a:r>
              <a:rPr sz="2000" spc="5" dirty="0">
                <a:latin typeface="Arial MT"/>
                <a:cs typeface="Arial MT"/>
              </a:rPr>
              <a:t> </a:t>
            </a:r>
            <a:r>
              <a:rPr sz="2000" spc="-10" dirty="0">
                <a:latin typeface="Arial MT"/>
                <a:cs typeface="Arial MT"/>
              </a:rPr>
              <a:t>tourniquet</a:t>
            </a:r>
            <a:r>
              <a:rPr sz="2000" spc="20" dirty="0">
                <a:latin typeface="Arial MT"/>
                <a:cs typeface="Arial MT"/>
              </a:rPr>
              <a:t> </a:t>
            </a:r>
            <a:r>
              <a:rPr sz="2000" spc="-5" dirty="0">
                <a:latin typeface="Arial MT"/>
                <a:cs typeface="Arial MT"/>
              </a:rPr>
              <a:t>to</a:t>
            </a:r>
            <a:r>
              <a:rPr sz="2000" spc="-20" dirty="0">
                <a:latin typeface="Arial MT"/>
                <a:cs typeface="Arial MT"/>
              </a:rPr>
              <a:t> </a:t>
            </a:r>
            <a:r>
              <a:rPr sz="2000" spc="-5" dirty="0">
                <a:latin typeface="Arial MT"/>
                <a:cs typeface="Arial MT"/>
              </a:rPr>
              <a:t>be</a:t>
            </a:r>
            <a:r>
              <a:rPr sz="2000" dirty="0">
                <a:latin typeface="Arial MT"/>
                <a:cs typeface="Arial MT"/>
              </a:rPr>
              <a:t> </a:t>
            </a:r>
            <a:r>
              <a:rPr sz="2000" spc="-5" dirty="0">
                <a:latin typeface="Arial MT"/>
                <a:cs typeface="Arial MT"/>
              </a:rPr>
              <a:t>used effectively</a:t>
            </a:r>
            <a:endParaRPr sz="2000">
              <a:latin typeface="Arial MT"/>
              <a:cs typeface="Arial MT"/>
            </a:endParaRPr>
          </a:p>
        </p:txBody>
      </p:sp>
      <p:sp>
        <p:nvSpPr>
          <p:cNvPr id="5" name="object 5"/>
          <p:cNvSpPr txBox="1"/>
          <p:nvPr/>
        </p:nvSpPr>
        <p:spPr>
          <a:xfrm>
            <a:off x="4542790" y="4023486"/>
            <a:ext cx="3026410" cy="2223135"/>
          </a:xfrm>
          <a:prstGeom prst="rect">
            <a:avLst/>
          </a:prstGeom>
        </p:spPr>
        <p:txBody>
          <a:bodyPr vert="horz" wrap="square" lIns="0" tIns="12700" rIns="0" bIns="0" rtlCol="0">
            <a:spAutoFit/>
          </a:bodyPr>
          <a:lstStyle/>
          <a:p>
            <a:pPr marL="12700">
              <a:lnSpc>
                <a:spcPts val="2735"/>
              </a:lnSpc>
              <a:spcBef>
                <a:spcPts val="100"/>
              </a:spcBef>
            </a:pPr>
            <a:r>
              <a:rPr sz="2400" b="1" spc="-20" dirty="0">
                <a:solidFill>
                  <a:srgbClr val="BB8542"/>
                </a:solidFill>
                <a:latin typeface="Arial"/>
                <a:cs typeface="Arial"/>
              </a:rPr>
              <a:t>XSTAT</a:t>
            </a:r>
            <a:r>
              <a:rPr sz="2400" b="1" spc="10" dirty="0">
                <a:solidFill>
                  <a:srgbClr val="BB8542"/>
                </a:solidFill>
                <a:latin typeface="Arial"/>
                <a:cs typeface="Arial"/>
              </a:rPr>
              <a:t> </a:t>
            </a:r>
            <a:r>
              <a:rPr sz="2400" b="1" dirty="0">
                <a:solidFill>
                  <a:srgbClr val="BB8542"/>
                </a:solidFill>
                <a:latin typeface="Arial"/>
                <a:cs typeface="Arial"/>
              </a:rPr>
              <a:t>30</a:t>
            </a:r>
            <a:r>
              <a:rPr sz="2400" b="1" spc="-45" dirty="0">
                <a:solidFill>
                  <a:srgbClr val="BB8542"/>
                </a:solidFill>
                <a:latin typeface="Arial"/>
                <a:cs typeface="Arial"/>
              </a:rPr>
              <a:t> </a:t>
            </a:r>
            <a:r>
              <a:rPr sz="2400" b="1" spc="-15" dirty="0">
                <a:solidFill>
                  <a:srgbClr val="BB8542"/>
                </a:solidFill>
                <a:latin typeface="Arial"/>
                <a:cs typeface="Arial"/>
              </a:rPr>
              <a:t>(LARGE)</a:t>
            </a:r>
            <a:endParaRPr sz="2400">
              <a:latin typeface="Arial"/>
              <a:cs typeface="Arial"/>
            </a:endParaRPr>
          </a:p>
          <a:p>
            <a:pPr marL="12700">
              <a:lnSpc>
                <a:spcPts val="2735"/>
              </a:lnSpc>
            </a:pPr>
            <a:r>
              <a:rPr sz="2400" b="1" spc="-20" dirty="0">
                <a:solidFill>
                  <a:srgbClr val="BB8542"/>
                </a:solidFill>
                <a:latin typeface="Arial"/>
                <a:cs typeface="Arial"/>
              </a:rPr>
              <a:t>XSTAT</a:t>
            </a:r>
            <a:r>
              <a:rPr sz="2400" b="1" spc="10" dirty="0">
                <a:solidFill>
                  <a:srgbClr val="BB8542"/>
                </a:solidFill>
                <a:latin typeface="Arial"/>
                <a:cs typeface="Arial"/>
              </a:rPr>
              <a:t> </a:t>
            </a:r>
            <a:r>
              <a:rPr sz="2400" b="1" dirty="0">
                <a:solidFill>
                  <a:srgbClr val="BB8542"/>
                </a:solidFill>
                <a:latin typeface="Arial"/>
                <a:cs typeface="Arial"/>
              </a:rPr>
              <a:t>12</a:t>
            </a:r>
            <a:r>
              <a:rPr sz="2400" b="1" spc="-40" dirty="0">
                <a:solidFill>
                  <a:srgbClr val="BB8542"/>
                </a:solidFill>
                <a:latin typeface="Arial"/>
                <a:cs typeface="Arial"/>
              </a:rPr>
              <a:t> </a:t>
            </a:r>
            <a:r>
              <a:rPr sz="2400" b="1" spc="-15" dirty="0">
                <a:solidFill>
                  <a:srgbClr val="BB8542"/>
                </a:solidFill>
                <a:latin typeface="Arial"/>
                <a:cs typeface="Arial"/>
              </a:rPr>
              <a:t>(SMALL)</a:t>
            </a:r>
            <a:endParaRPr sz="2400">
              <a:latin typeface="Arial"/>
              <a:cs typeface="Arial"/>
            </a:endParaRPr>
          </a:p>
          <a:p>
            <a:pPr marL="12700" marR="5080">
              <a:lnSpc>
                <a:spcPct val="90100"/>
              </a:lnSpc>
              <a:spcBef>
                <a:spcPts val="1019"/>
              </a:spcBef>
            </a:pPr>
            <a:r>
              <a:rPr sz="2000" spc="-10" dirty="0">
                <a:latin typeface="Arial MT"/>
                <a:cs typeface="Arial MT"/>
              </a:rPr>
              <a:t>Designed</a:t>
            </a:r>
            <a:r>
              <a:rPr sz="2000" spc="45" dirty="0">
                <a:latin typeface="Arial MT"/>
                <a:cs typeface="Arial MT"/>
              </a:rPr>
              <a:t> </a:t>
            </a:r>
            <a:r>
              <a:rPr sz="2000" spc="-5" dirty="0">
                <a:latin typeface="Arial MT"/>
                <a:cs typeface="Arial MT"/>
              </a:rPr>
              <a:t>to</a:t>
            </a:r>
            <a:r>
              <a:rPr sz="2000" spc="-10" dirty="0">
                <a:latin typeface="Arial MT"/>
                <a:cs typeface="Arial MT"/>
              </a:rPr>
              <a:t> </a:t>
            </a:r>
            <a:r>
              <a:rPr sz="2000" spc="-5" dirty="0">
                <a:latin typeface="Arial MT"/>
                <a:cs typeface="Arial MT"/>
              </a:rPr>
              <a:t>inject</a:t>
            </a:r>
            <a:r>
              <a:rPr sz="2000" spc="-10" dirty="0">
                <a:latin typeface="Arial MT"/>
                <a:cs typeface="Arial MT"/>
              </a:rPr>
              <a:t> an </a:t>
            </a:r>
            <a:r>
              <a:rPr sz="2000" spc="-5" dirty="0">
                <a:latin typeface="Arial MT"/>
                <a:cs typeface="Arial MT"/>
              </a:rPr>
              <a:t> </a:t>
            </a:r>
            <a:r>
              <a:rPr sz="2000" spc="-10" dirty="0">
                <a:latin typeface="Arial MT"/>
                <a:cs typeface="Arial MT"/>
              </a:rPr>
              <a:t>expandable</a:t>
            </a:r>
            <a:r>
              <a:rPr sz="2000" spc="50" dirty="0">
                <a:latin typeface="Arial MT"/>
                <a:cs typeface="Arial MT"/>
              </a:rPr>
              <a:t> </a:t>
            </a:r>
            <a:r>
              <a:rPr sz="2000" spc="-10" dirty="0">
                <a:latin typeface="Arial MT"/>
                <a:cs typeface="Arial MT"/>
              </a:rPr>
              <a:t>agent</a:t>
            </a:r>
            <a:r>
              <a:rPr sz="2000" spc="5" dirty="0">
                <a:latin typeface="Arial MT"/>
                <a:cs typeface="Arial MT"/>
              </a:rPr>
              <a:t> </a:t>
            </a:r>
            <a:r>
              <a:rPr sz="2000" spc="-10" dirty="0">
                <a:latin typeface="Arial MT"/>
                <a:cs typeface="Arial MT"/>
              </a:rPr>
              <a:t>into</a:t>
            </a:r>
            <a:r>
              <a:rPr sz="2000" spc="30" dirty="0">
                <a:latin typeface="Arial MT"/>
                <a:cs typeface="Arial MT"/>
              </a:rPr>
              <a:t> </a:t>
            </a:r>
            <a:r>
              <a:rPr sz="2000" spc="-10" dirty="0">
                <a:latin typeface="Arial MT"/>
                <a:cs typeface="Arial MT"/>
              </a:rPr>
              <a:t>the </a:t>
            </a:r>
            <a:r>
              <a:rPr sz="2000" spc="-5" dirty="0">
                <a:latin typeface="Arial MT"/>
                <a:cs typeface="Arial MT"/>
              </a:rPr>
              <a:t> </a:t>
            </a:r>
            <a:r>
              <a:rPr sz="2000" spc="-15" dirty="0">
                <a:latin typeface="Arial MT"/>
                <a:cs typeface="Arial MT"/>
              </a:rPr>
              <a:t>wound</a:t>
            </a:r>
            <a:r>
              <a:rPr sz="2000" spc="45" dirty="0">
                <a:latin typeface="Arial MT"/>
                <a:cs typeface="Arial MT"/>
              </a:rPr>
              <a:t> </a:t>
            </a:r>
            <a:r>
              <a:rPr sz="2000" spc="-10" dirty="0">
                <a:latin typeface="Arial MT"/>
                <a:cs typeface="Arial MT"/>
              </a:rPr>
              <a:t>cavity</a:t>
            </a:r>
            <a:r>
              <a:rPr sz="2000" spc="15" dirty="0">
                <a:latin typeface="Arial MT"/>
                <a:cs typeface="Arial MT"/>
              </a:rPr>
              <a:t> </a:t>
            </a:r>
            <a:r>
              <a:rPr sz="2000" spc="-5" dirty="0">
                <a:latin typeface="Arial MT"/>
                <a:cs typeface="Arial MT"/>
              </a:rPr>
              <a:t>to</a:t>
            </a:r>
            <a:r>
              <a:rPr sz="2000" spc="-20" dirty="0">
                <a:latin typeface="Arial MT"/>
                <a:cs typeface="Arial MT"/>
              </a:rPr>
              <a:t> </a:t>
            </a:r>
            <a:r>
              <a:rPr sz="2000" spc="-5" dirty="0">
                <a:latin typeface="Arial MT"/>
                <a:cs typeface="Arial MT"/>
              </a:rPr>
              <a:t>create</a:t>
            </a:r>
            <a:r>
              <a:rPr sz="2000" spc="-15" dirty="0">
                <a:latin typeface="Arial MT"/>
                <a:cs typeface="Arial MT"/>
              </a:rPr>
              <a:t> </a:t>
            </a:r>
            <a:r>
              <a:rPr sz="2000" spc="-5" dirty="0">
                <a:latin typeface="Arial MT"/>
                <a:cs typeface="Arial MT"/>
              </a:rPr>
              <a:t>an </a:t>
            </a:r>
            <a:r>
              <a:rPr sz="2000" dirty="0">
                <a:latin typeface="Arial MT"/>
                <a:cs typeface="Arial MT"/>
              </a:rPr>
              <a:t> </a:t>
            </a:r>
            <a:r>
              <a:rPr sz="2000" spc="-10" dirty="0">
                <a:latin typeface="Arial MT"/>
                <a:cs typeface="Arial MT"/>
              </a:rPr>
              <a:t>internal</a:t>
            </a:r>
            <a:r>
              <a:rPr sz="2000" spc="20" dirty="0">
                <a:latin typeface="Arial MT"/>
                <a:cs typeface="Arial MT"/>
              </a:rPr>
              <a:t> </a:t>
            </a:r>
            <a:r>
              <a:rPr sz="2000" spc="-5" dirty="0">
                <a:latin typeface="Arial MT"/>
                <a:cs typeface="Arial MT"/>
              </a:rPr>
              <a:t>source</a:t>
            </a:r>
            <a:r>
              <a:rPr sz="2000" spc="-15" dirty="0">
                <a:latin typeface="Arial MT"/>
                <a:cs typeface="Arial MT"/>
              </a:rPr>
              <a:t> </a:t>
            </a:r>
            <a:r>
              <a:rPr sz="2000" spc="-5" dirty="0">
                <a:latin typeface="Arial MT"/>
                <a:cs typeface="Arial MT"/>
              </a:rPr>
              <a:t>of</a:t>
            </a:r>
            <a:r>
              <a:rPr sz="2000" spc="-20" dirty="0">
                <a:latin typeface="Arial MT"/>
                <a:cs typeface="Arial MT"/>
              </a:rPr>
              <a:t> </a:t>
            </a:r>
            <a:r>
              <a:rPr sz="2000" spc="-5" dirty="0">
                <a:latin typeface="Arial MT"/>
                <a:cs typeface="Arial MT"/>
              </a:rPr>
              <a:t>pressure </a:t>
            </a:r>
            <a:r>
              <a:rPr sz="2000" spc="-545" dirty="0">
                <a:latin typeface="Arial MT"/>
                <a:cs typeface="Arial MT"/>
              </a:rPr>
              <a:t> </a:t>
            </a:r>
            <a:r>
              <a:rPr sz="2000" spc="-5" dirty="0">
                <a:latin typeface="Arial MT"/>
                <a:cs typeface="Arial MT"/>
              </a:rPr>
              <a:t>at</a:t>
            </a:r>
            <a:r>
              <a:rPr sz="2000" spc="-15" dirty="0">
                <a:latin typeface="Arial MT"/>
                <a:cs typeface="Arial MT"/>
              </a:rPr>
              <a:t> </a:t>
            </a:r>
            <a:r>
              <a:rPr sz="2000" spc="-5" dirty="0">
                <a:latin typeface="Arial MT"/>
                <a:cs typeface="Arial MT"/>
              </a:rPr>
              <a:t>the</a:t>
            </a:r>
            <a:r>
              <a:rPr sz="2000" dirty="0">
                <a:latin typeface="Arial MT"/>
                <a:cs typeface="Arial MT"/>
              </a:rPr>
              <a:t> </a:t>
            </a:r>
            <a:r>
              <a:rPr sz="2000" spc="-10" dirty="0">
                <a:latin typeface="Arial MT"/>
                <a:cs typeface="Arial MT"/>
              </a:rPr>
              <a:t>bleeding</a:t>
            </a:r>
            <a:r>
              <a:rPr sz="2000" spc="50" dirty="0">
                <a:latin typeface="Arial MT"/>
                <a:cs typeface="Arial MT"/>
              </a:rPr>
              <a:t> </a:t>
            </a:r>
            <a:r>
              <a:rPr sz="2000" spc="-5" dirty="0">
                <a:latin typeface="Arial MT"/>
                <a:cs typeface="Arial MT"/>
              </a:rPr>
              <a:t>site</a:t>
            </a:r>
            <a:endParaRPr sz="2000">
              <a:latin typeface="Arial MT"/>
              <a:cs typeface="Arial MT"/>
            </a:endParaRPr>
          </a:p>
        </p:txBody>
      </p:sp>
      <p:pic>
        <p:nvPicPr>
          <p:cNvPr id="6" name="object 6"/>
          <p:cNvPicPr/>
          <p:nvPr/>
        </p:nvPicPr>
        <p:blipFill>
          <a:blip r:embed="rId4" cstate="print"/>
          <a:stretch>
            <a:fillRect/>
          </a:stretch>
        </p:blipFill>
        <p:spPr>
          <a:xfrm>
            <a:off x="426719" y="2145792"/>
            <a:ext cx="2764536" cy="1655063"/>
          </a:xfrm>
          <a:prstGeom prst="rect">
            <a:avLst/>
          </a:prstGeom>
        </p:spPr>
      </p:pic>
      <p:pic>
        <p:nvPicPr>
          <p:cNvPr id="7" name="object 7"/>
          <p:cNvPicPr/>
          <p:nvPr/>
        </p:nvPicPr>
        <p:blipFill>
          <a:blip r:embed="rId5" cstate="print"/>
          <a:stretch>
            <a:fillRect/>
          </a:stretch>
        </p:blipFill>
        <p:spPr>
          <a:xfrm>
            <a:off x="4588699" y="1947417"/>
            <a:ext cx="3254401" cy="2001715"/>
          </a:xfrm>
          <a:prstGeom prst="rect">
            <a:avLst/>
          </a:prstGeom>
        </p:spPr>
      </p:pic>
      <p:sp>
        <p:nvSpPr>
          <p:cNvPr id="8" name="object 8"/>
          <p:cNvSpPr txBox="1"/>
          <p:nvPr/>
        </p:nvSpPr>
        <p:spPr>
          <a:xfrm>
            <a:off x="8730233" y="4023486"/>
            <a:ext cx="3109595" cy="2223135"/>
          </a:xfrm>
          <a:prstGeom prst="rect">
            <a:avLst/>
          </a:prstGeom>
        </p:spPr>
        <p:txBody>
          <a:bodyPr vert="horz" wrap="square" lIns="0" tIns="53975" rIns="0" bIns="0" rtlCol="0">
            <a:spAutoFit/>
          </a:bodyPr>
          <a:lstStyle/>
          <a:p>
            <a:pPr marL="12700" marR="378460">
              <a:lnSpc>
                <a:spcPts val="2590"/>
              </a:lnSpc>
              <a:spcBef>
                <a:spcPts val="425"/>
              </a:spcBef>
            </a:pPr>
            <a:r>
              <a:rPr sz="2400" b="1" dirty="0">
                <a:solidFill>
                  <a:srgbClr val="BB8542"/>
                </a:solidFill>
                <a:latin typeface="Arial"/>
                <a:cs typeface="Arial"/>
              </a:rPr>
              <a:t>WOUND </a:t>
            </a:r>
            <a:r>
              <a:rPr sz="2400" b="1" spc="5" dirty="0">
                <a:solidFill>
                  <a:srgbClr val="BB8542"/>
                </a:solidFill>
                <a:latin typeface="Arial"/>
                <a:cs typeface="Arial"/>
              </a:rPr>
              <a:t> </a:t>
            </a:r>
            <a:r>
              <a:rPr sz="2400" b="1" spc="-5" dirty="0">
                <a:solidFill>
                  <a:srgbClr val="BB8542"/>
                </a:solidFill>
                <a:latin typeface="Arial"/>
                <a:cs typeface="Arial"/>
              </a:rPr>
              <a:t>CLOSURE</a:t>
            </a:r>
            <a:r>
              <a:rPr sz="2400" b="1" spc="-45" dirty="0">
                <a:solidFill>
                  <a:srgbClr val="BB8542"/>
                </a:solidFill>
                <a:latin typeface="Arial"/>
                <a:cs typeface="Arial"/>
              </a:rPr>
              <a:t> </a:t>
            </a:r>
            <a:r>
              <a:rPr sz="2400" b="1" spc="-5" dirty="0">
                <a:solidFill>
                  <a:srgbClr val="BB8542"/>
                </a:solidFill>
                <a:latin typeface="Arial"/>
                <a:cs typeface="Arial"/>
              </a:rPr>
              <a:t>DEVICE</a:t>
            </a:r>
            <a:endParaRPr sz="2400">
              <a:latin typeface="Arial"/>
              <a:cs typeface="Arial"/>
            </a:endParaRPr>
          </a:p>
          <a:p>
            <a:pPr marL="12700" marR="5080">
              <a:lnSpc>
                <a:spcPct val="90100"/>
              </a:lnSpc>
              <a:spcBef>
                <a:spcPts val="990"/>
              </a:spcBef>
            </a:pPr>
            <a:r>
              <a:rPr sz="2000" dirty="0">
                <a:latin typeface="Arial MT"/>
                <a:cs typeface="Arial MT"/>
              </a:rPr>
              <a:t>The</a:t>
            </a:r>
            <a:r>
              <a:rPr sz="2000" spc="-25" dirty="0">
                <a:latin typeface="Arial MT"/>
                <a:cs typeface="Arial MT"/>
              </a:rPr>
              <a:t> </a:t>
            </a:r>
            <a:r>
              <a:rPr sz="2000" spc="-10" dirty="0">
                <a:latin typeface="Arial MT"/>
                <a:cs typeface="Arial MT"/>
              </a:rPr>
              <a:t>device</a:t>
            </a:r>
            <a:r>
              <a:rPr sz="2000" spc="25" dirty="0">
                <a:latin typeface="Arial MT"/>
                <a:cs typeface="Arial MT"/>
              </a:rPr>
              <a:t> </a:t>
            </a:r>
            <a:r>
              <a:rPr sz="2000" spc="-10" dirty="0">
                <a:latin typeface="Arial MT"/>
                <a:cs typeface="Arial MT"/>
              </a:rPr>
              <a:t>seals</a:t>
            </a:r>
            <a:r>
              <a:rPr sz="2000" spc="-5" dirty="0">
                <a:latin typeface="Arial MT"/>
                <a:cs typeface="Arial MT"/>
              </a:rPr>
              <a:t> </a:t>
            </a:r>
            <a:r>
              <a:rPr sz="2000" spc="-10" dirty="0">
                <a:latin typeface="Arial MT"/>
                <a:cs typeface="Arial MT"/>
              </a:rPr>
              <a:t>the</a:t>
            </a:r>
            <a:r>
              <a:rPr sz="2000" dirty="0">
                <a:latin typeface="Arial MT"/>
                <a:cs typeface="Arial MT"/>
              </a:rPr>
              <a:t> </a:t>
            </a:r>
            <a:r>
              <a:rPr sz="2000" spc="-10" dirty="0">
                <a:latin typeface="Arial MT"/>
                <a:cs typeface="Arial MT"/>
              </a:rPr>
              <a:t>edges </a:t>
            </a:r>
            <a:r>
              <a:rPr sz="2000" spc="-540" dirty="0">
                <a:latin typeface="Arial MT"/>
                <a:cs typeface="Arial MT"/>
              </a:rPr>
              <a:t> </a:t>
            </a:r>
            <a:r>
              <a:rPr sz="2000" spc="-5" dirty="0">
                <a:latin typeface="Arial MT"/>
                <a:cs typeface="Arial MT"/>
              </a:rPr>
              <a:t>of</a:t>
            </a:r>
            <a:r>
              <a:rPr sz="2000" spc="-20" dirty="0">
                <a:latin typeface="Arial MT"/>
                <a:cs typeface="Arial MT"/>
              </a:rPr>
              <a:t> </a:t>
            </a:r>
            <a:r>
              <a:rPr sz="2000" spc="-5" dirty="0">
                <a:latin typeface="Arial MT"/>
                <a:cs typeface="Arial MT"/>
              </a:rPr>
              <a:t>a</a:t>
            </a:r>
            <a:r>
              <a:rPr sz="2000" spc="-15" dirty="0">
                <a:latin typeface="Arial MT"/>
                <a:cs typeface="Arial MT"/>
              </a:rPr>
              <a:t> wound</a:t>
            </a:r>
            <a:r>
              <a:rPr sz="2000" spc="50" dirty="0">
                <a:latin typeface="Arial MT"/>
                <a:cs typeface="Arial MT"/>
              </a:rPr>
              <a:t> </a:t>
            </a:r>
            <a:r>
              <a:rPr sz="2000" spc="-5" dirty="0">
                <a:latin typeface="Arial MT"/>
                <a:cs typeface="Arial MT"/>
              </a:rPr>
              <a:t>closed</a:t>
            </a:r>
            <a:r>
              <a:rPr sz="2000" spc="5" dirty="0">
                <a:latin typeface="Arial MT"/>
                <a:cs typeface="Arial MT"/>
              </a:rPr>
              <a:t> </a:t>
            </a:r>
            <a:r>
              <a:rPr sz="2000" spc="-5" dirty="0">
                <a:latin typeface="Arial MT"/>
                <a:cs typeface="Arial MT"/>
              </a:rPr>
              <a:t>to </a:t>
            </a:r>
            <a:r>
              <a:rPr sz="2000" dirty="0">
                <a:latin typeface="Arial MT"/>
                <a:cs typeface="Arial MT"/>
              </a:rPr>
              <a:t> </a:t>
            </a:r>
            <a:r>
              <a:rPr sz="2000" spc="-5" dirty="0">
                <a:latin typeface="Arial MT"/>
                <a:cs typeface="Arial MT"/>
              </a:rPr>
              <a:t>mitigate</a:t>
            </a:r>
            <a:r>
              <a:rPr sz="2000" dirty="0">
                <a:latin typeface="Arial MT"/>
                <a:cs typeface="Arial MT"/>
              </a:rPr>
              <a:t> </a:t>
            </a:r>
            <a:r>
              <a:rPr sz="2000" spc="-5" dirty="0">
                <a:latin typeface="Arial MT"/>
                <a:cs typeface="Arial MT"/>
              </a:rPr>
              <a:t>further</a:t>
            </a:r>
            <a:r>
              <a:rPr sz="2000" spc="-35" dirty="0">
                <a:latin typeface="Arial MT"/>
                <a:cs typeface="Arial MT"/>
              </a:rPr>
              <a:t> </a:t>
            </a:r>
            <a:r>
              <a:rPr sz="2000" spc="-10" dirty="0">
                <a:latin typeface="Arial MT"/>
                <a:cs typeface="Arial MT"/>
              </a:rPr>
              <a:t>blood</a:t>
            </a:r>
            <a:r>
              <a:rPr sz="2000" spc="25" dirty="0">
                <a:latin typeface="Arial MT"/>
                <a:cs typeface="Arial MT"/>
              </a:rPr>
              <a:t> </a:t>
            </a:r>
            <a:r>
              <a:rPr sz="2000" spc="-5" dirty="0">
                <a:latin typeface="Arial MT"/>
                <a:cs typeface="Arial MT"/>
              </a:rPr>
              <a:t>loss </a:t>
            </a:r>
            <a:r>
              <a:rPr sz="2000" dirty="0">
                <a:latin typeface="Arial MT"/>
                <a:cs typeface="Arial MT"/>
              </a:rPr>
              <a:t> </a:t>
            </a:r>
            <a:r>
              <a:rPr sz="2000" spc="-10" dirty="0">
                <a:latin typeface="Arial MT"/>
                <a:cs typeface="Arial MT"/>
              </a:rPr>
              <a:t>until</a:t>
            </a:r>
            <a:r>
              <a:rPr sz="2000" spc="25" dirty="0">
                <a:latin typeface="Arial MT"/>
                <a:cs typeface="Arial MT"/>
              </a:rPr>
              <a:t> </a:t>
            </a:r>
            <a:r>
              <a:rPr sz="2000" spc="-10" dirty="0">
                <a:latin typeface="Arial MT"/>
                <a:cs typeface="Arial MT"/>
              </a:rPr>
              <a:t>the</a:t>
            </a:r>
            <a:r>
              <a:rPr sz="2000" spc="5" dirty="0">
                <a:latin typeface="Arial MT"/>
                <a:cs typeface="Arial MT"/>
              </a:rPr>
              <a:t> </a:t>
            </a:r>
            <a:r>
              <a:rPr sz="2000" spc="-15" dirty="0">
                <a:latin typeface="Arial MT"/>
                <a:cs typeface="Arial MT"/>
              </a:rPr>
              <a:t>wound</a:t>
            </a:r>
            <a:r>
              <a:rPr sz="2000" spc="25" dirty="0">
                <a:latin typeface="Arial MT"/>
                <a:cs typeface="Arial MT"/>
              </a:rPr>
              <a:t> </a:t>
            </a:r>
            <a:r>
              <a:rPr sz="2000" spc="-5" dirty="0">
                <a:latin typeface="Arial MT"/>
                <a:cs typeface="Arial MT"/>
              </a:rPr>
              <a:t>can</a:t>
            </a:r>
            <a:r>
              <a:rPr sz="2000" spc="5" dirty="0">
                <a:latin typeface="Arial MT"/>
                <a:cs typeface="Arial MT"/>
              </a:rPr>
              <a:t> </a:t>
            </a:r>
            <a:r>
              <a:rPr sz="2000" spc="-5" dirty="0">
                <a:latin typeface="Arial MT"/>
                <a:cs typeface="Arial MT"/>
              </a:rPr>
              <a:t>be </a:t>
            </a:r>
            <a:r>
              <a:rPr sz="2000" dirty="0">
                <a:latin typeface="Arial MT"/>
                <a:cs typeface="Arial MT"/>
              </a:rPr>
              <a:t> </a:t>
            </a:r>
            <a:r>
              <a:rPr sz="2000" spc="-5" dirty="0">
                <a:latin typeface="Arial MT"/>
                <a:cs typeface="Arial MT"/>
              </a:rPr>
              <a:t>surgically</a:t>
            </a:r>
            <a:r>
              <a:rPr sz="2000" spc="45" dirty="0">
                <a:latin typeface="Arial MT"/>
                <a:cs typeface="Arial MT"/>
              </a:rPr>
              <a:t> </a:t>
            </a:r>
            <a:r>
              <a:rPr sz="2000" spc="-10" dirty="0">
                <a:latin typeface="Arial MT"/>
                <a:cs typeface="Arial MT"/>
              </a:rPr>
              <a:t>repaired</a:t>
            </a:r>
            <a:endParaRPr sz="2000">
              <a:latin typeface="Arial MT"/>
              <a:cs typeface="Arial MT"/>
            </a:endParaRPr>
          </a:p>
        </p:txBody>
      </p:sp>
      <p:pic>
        <p:nvPicPr>
          <p:cNvPr id="9" name="object 9"/>
          <p:cNvPicPr/>
          <p:nvPr/>
        </p:nvPicPr>
        <p:blipFill>
          <a:blip r:embed="rId6" cstate="print"/>
          <a:stretch>
            <a:fillRect/>
          </a:stretch>
        </p:blipFill>
        <p:spPr>
          <a:xfrm>
            <a:off x="9232452" y="1950803"/>
            <a:ext cx="1683894" cy="1756993"/>
          </a:xfrm>
          <a:prstGeom prst="rect">
            <a:avLst/>
          </a:prstGeom>
        </p:spPr>
      </p:pic>
      <p:sp>
        <p:nvSpPr>
          <p:cNvPr id="10" name="object 10"/>
          <p:cNvSpPr/>
          <p:nvPr/>
        </p:nvSpPr>
        <p:spPr>
          <a:xfrm>
            <a:off x="2795016" y="707136"/>
            <a:ext cx="844550" cy="844550"/>
          </a:xfrm>
          <a:custGeom>
            <a:avLst/>
            <a:gdLst/>
            <a:ahLst/>
            <a:cxnLst/>
            <a:rect l="l" t="t" r="r" b="b"/>
            <a:pathLst>
              <a:path w="844550" h="844550">
                <a:moveTo>
                  <a:pt x="422147" y="0"/>
                </a:moveTo>
                <a:lnTo>
                  <a:pt x="372911" y="2839"/>
                </a:lnTo>
                <a:lnTo>
                  <a:pt x="325345" y="11147"/>
                </a:lnTo>
                <a:lnTo>
                  <a:pt x="279764" y="24607"/>
                </a:lnTo>
                <a:lnTo>
                  <a:pt x="236486" y="42903"/>
                </a:lnTo>
                <a:lnTo>
                  <a:pt x="195827" y="65716"/>
                </a:lnTo>
                <a:lnTo>
                  <a:pt x="158105" y="92732"/>
                </a:lnTo>
                <a:lnTo>
                  <a:pt x="123634" y="123634"/>
                </a:lnTo>
                <a:lnTo>
                  <a:pt x="92732" y="158105"/>
                </a:lnTo>
                <a:lnTo>
                  <a:pt x="65716" y="195827"/>
                </a:lnTo>
                <a:lnTo>
                  <a:pt x="42903" y="236486"/>
                </a:lnTo>
                <a:lnTo>
                  <a:pt x="24607" y="279764"/>
                </a:lnTo>
                <a:lnTo>
                  <a:pt x="11147" y="325345"/>
                </a:lnTo>
                <a:lnTo>
                  <a:pt x="2839" y="372911"/>
                </a:lnTo>
                <a:lnTo>
                  <a:pt x="0" y="422148"/>
                </a:lnTo>
                <a:lnTo>
                  <a:pt x="2839" y="471384"/>
                </a:lnTo>
                <a:lnTo>
                  <a:pt x="11147" y="518950"/>
                </a:lnTo>
                <a:lnTo>
                  <a:pt x="24607" y="564531"/>
                </a:lnTo>
                <a:lnTo>
                  <a:pt x="42903" y="607809"/>
                </a:lnTo>
                <a:lnTo>
                  <a:pt x="65716" y="648468"/>
                </a:lnTo>
                <a:lnTo>
                  <a:pt x="92732" y="686190"/>
                </a:lnTo>
                <a:lnTo>
                  <a:pt x="123634" y="720661"/>
                </a:lnTo>
                <a:lnTo>
                  <a:pt x="158105" y="751563"/>
                </a:lnTo>
                <a:lnTo>
                  <a:pt x="195827" y="778579"/>
                </a:lnTo>
                <a:lnTo>
                  <a:pt x="236486" y="801392"/>
                </a:lnTo>
                <a:lnTo>
                  <a:pt x="279764" y="819688"/>
                </a:lnTo>
                <a:lnTo>
                  <a:pt x="325345" y="833148"/>
                </a:lnTo>
                <a:lnTo>
                  <a:pt x="372911" y="841456"/>
                </a:lnTo>
                <a:lnTo>
                  <a:pt x="422147" y="844296"/>
                </a:lnTo>
                <a:lnTo>
                  <a:pt x="471384" y="841456"/>
                </a:lnTo>
                <a:lnTo>
                  <a:pt x="518950" y="833148"/>
                </a:lnTo>
                <a:lnTo>
                  <a:pt x="564531" y="819688"/>
                </a:lnTo>
                <a:lnTo>
                  <a:pt x="607809" y="801392"/>
                </a:lnTo>
                <a:lnTo>
                  <a:pt x="648468" y="778579"/>
                </a:lnTo>
                <a:lnTo>
                  <a:pt x="686190" y="751563"/>
                </a:lnTo>
                <a:lnTo>
                  <a:pt x="720661" y="720661"/>
                </a:lnTo>
                <a:lnTo>
                  <a:pt x="751563" y="686190"/>
                </a:lnTo>
                <a:lnTo>
                  <a:pt x="778579" y="648468"/>
                </a:lnTo>
                <a:lnTo>
                  <a:pt x="801392" y="607809"/>
                </a:lnTo>
                <a:lnTo>
                  <a:pt x="819688" y="564531"/>
                </a:lnTo>
                <a:lnTo>
                  <a:pt x="833148" y="518950"/>
                </a:lnTo>
                <a:lnTo>
                  <a:pt x="841456" y="471384"/>
                </a:lnTo>
                <a:lnTo>
                  <a:pt x="844295" y="422148"/>
                </a:lnTo>
                <a:lnTo>
                  <a:pt x="841456" y="372911"/>
                </a:lnTo>
                <a:lnTo>
                  <a:pt x="833148" y="325345"/>
                </a:lnTo>
                <a:lnTo>
                  <a:pt x="819688" y="279764"/>
                </a:lnTo>
                <a:lnTo>
                  <a:pt x="801392" y="236486"/>
                </a:lnTo>
                <a:lnTo>
                  <a:pt x="778579" y="195827"/>
                </a:lnTo>
                <a:lnTo>
                  <a:pt x="751563" y="158105"/>
                </a:lnTo>
                <a:lnTo>
                  <a:pt x="720661" y="123634"/>
                </a:lnTo>
                <a:lnTo>
                  <a:pt x="686190" y="92732"/>
                </a:lnTo>
                <a:lnTo>
                  <a:pt x="648468" y="65716"/>
                </a:lnTo>
                <a:lnTo>
                  <a:pt x="607809" y="42903"/>
                </a:lnTo>
                <a:lnTo>
                  <a:pt x="564531" y="24607"/>
                </a:lnTo>
                <a:lnTo>
                  <a:pt x="518950" y="11147"/>
                </a:lnTo>
                <a:lnTo>
                  <a:pt x="471384" y="2839"/>
                </a:lnTo>
                <a:lnTo>
                  <a:pt x="422147" y="0"/>
                </a:lnTo>
                <a:close/>
              </a:path>
            </a:pathLst>
          </a:custGeom>
          <a:solidFill>
            <a:srgbClr val="D53439"/>
          </a:solidFill>
        </p:spPr>
        <p:txBody>
          <a:bodyPr wrap="square" lIns="0" tIns="0" rIns="0" bIns="0" rtlCol="0"/>
          <a:lstStyle/>
          <a:p>
            <a:endParaRPr/>
          </a:p>
        </p:txBody>
      </p:sp>
      <p:sp>
        <p:nvSpPr>
          <p:cNvPr id="11" name="object 11"/>
          <p:cNvSpPr txBox="1">
            <a:spLocks noGrp="1"/>
          </p:cNvSpPr>
          <p:nvPr>
            <p:ph type="title"/>
          </p:nvPr>
        </p:nvSpPr>
        <p:spPr>
          <a:xfrm>
            <a:off x="2962148" y="767029"/>
            <a:ext cx="5908040" cy="1175385"/>
          </a:xfrm>
          <a:prstGeom prst="rect">
            <a:avLst/>
          </a:prstGeom>
        </p:spPr>
        <p:txBody>
          <a:bodyPr vert="horz" wrap="square" lIns="0" tIns="77470" rIns="0" bIns="0" rtlCol="0">
            <a:spAutoFit/>
          </a:bodyPr>
          <a:lstStyle/>
          <a:p>
            <a:pPr marL="1013460" marR="5080" indent="-1001394">
              <a:lnSpc>
                <a:spcPts val="4320"/>
              </a:lnSpc>
              <a:spcBef>
                <a:spcPts val="610"/>
              </a:spcBef>
              <a:tabLst>
                <a:tab pos="754380" algn="l"/>
              </a:tabLst>
            </a:pPr>
            <a:r>
              <a:rPr sz="6000" b="0" spc="7" baseline="-1388" dirty="0">
                <a:solidFill>
                  <a:srgbClr val="FFFFFF"/>
                </a:solidFill>
                <a:latin typeface="Arial Black"/>
                <a:cs typeface="Arial Black"/>
              </a:rPr>
              <a:t>M	</a:t>
            </a:r>
            <a:r>
              <a:rPr sz="3600" spc="-20" dirty="0">
                <a:solidFill>
                  <a:srgbClr val="2D3334"/>
                </a:solidFill>
              </a:rPr>
              <a:t>ASSIVE</a:t>
            </a:r>
            <a:r>
              <a:rPr sz="3600" spc="30" dirty="0">
                <a:solidFill>
                  <a:srgbClr val="2D3334"/>
                </a:solidFill>
              </a:rPr>
              <a:t> </a:t>
            </a:r>
            <a:r>
              <a:rPr sz="3600" spc="-15" dirty="0">
                <a:solidFill>
                  <a:srgbClr val="2D3334"/>
                </a:solidFill>
              </a:rPr>
              <a:t>HEMORRHAGE </a:t>
            </a:r>
            <a:r>
              <a:rPr sz="3600" spc="-985" dirty="0">
                <a:solidFill>
                  <a:srgbClr val="2D3334"/>
                </a:solidFill>
              </a:rPr>
              <a:t> </a:t>
            </a:r>
            <a:r>
              <a:rPr sz="3600" dirty="0">
                <a:solidFill>
                  <a:srgbClr val="2D3334"/>
                </a:solidFill>
              </a:rPr>
              <a:t>EQUIPMENT</a:t>
            </a:r>
            <a:r>
              <a:rPr sz="3600" spc="-15" dirty="0">
                <a:solidFill>
                  <a:srgbClr val="2D3334"/>
                </a:solidFill>
              </a:rPr>
              <a:t> </a:t>
            </a:r>
            <a:r>
              <a:rPr sz="3600" spc="-5" dirty="0">
                <a:solidFill>
                  <a:srgbClr val="2D3334"/>
                </a:solidFill>
              </a:rPr>
              <a:t>(cont.)</a:t>
            </a:r>
            <a:endParaRPr sz="3600">
              <a:latin typeface="Arial Black"/>
              <a:cs typeface="Arial Black"/>
            </a:endParaRPr>
          </a:p>
        </p:txBody>
      </p:sp>
      <p:sp>
        <p:nvSpPr>
          <p:cNvPr id="12" name="object 12"/>
          <p:cNvSpPr txBox="1">
            <a:spLocks noGrp="1"/>
          </p:cNvSpPr>
          <p:nvPr>
            <p:ph type="sldNum" sz="quarter" idx="7"/>
          </p:nvPr>
        </p:nvSpPr>
        <p:spPr>
          <a:prstGeom prst="rect">
            <a:avLst/>
          </a:prstGeom>
        </p:spPr>
        <p:txBody>
          <a:bodyPr vert="horz" wrap="square" lIns="0" tIns="0" rIns="0" bIns="0" rtlCol="0">
            <a:spAutoFit/>
          </a:bodyPr>
          <a:lstStyle/>
          <a:p>
            <a:pPr marL="12700">
              <a:lnSpc>
                <a:spcPts val="1435"/>
              </a:lnSpc>
              <a:tabLst>
                <a:tab pos="2207260" algn="l"/>
              </a:tabLst>
            </a:pPr>
            <a:r>
              <a:rPr spc="-5" dirty="0"/>
              <a:t>#TCCC-CPP-PPT-02</a:t>
            </a:r>
            <a:r>
              <a:rPr spc="15" dirty="0"/>
              <a:t> </a:t>
            </a:r>
            <a:r>
              <a:rPr spc="-5" dirty="0"/>
              <a:t>08</a:t>
            </a:r>
            <a:r>
              <a:rPr spc="20" dirty="0"/>
              <a:t> </a:t>
            </a:r>
            <a:r>
              <a:rPr dirty="0"/>
              <a:t>AUG </a:t>
            </a:r>
            <a:r>
              <a:rPr spc="-5" dirty="0"/>
              <a:t>23	</a:t>
            </a:r>
            <a:fld id="{81D60167-4931-47E6-BA6A-407CBD079E47}" type="slidenum">
              <a:rPr sz="1200" spc="-5" dirty="0">
                <a:solidFill>
                  <a:srgbClr val="000000"/>
                </a:solidFill>
              </a:rPr>
              <a:t>13</a:t>
            </a:fld>
            <a:endParaRPr sz="12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301997" y="290830"/>
            <a:ext cx="3587750" cy="329565"/>
          </a:xfrm>
          <a:prstGeom prst="rect">
            <a:avLst/>
          </a:prstGeom>
        </p:spPr>
        <p:txBody>
          <a:bodyPr vert="horz" wrap="square" lIns="0" tIns="11430" rIns="0" bIns="0" rtlCol="0">
            <a:spAutoFit/>
          </a:bodyPr>
          <a:lstStyle/>
          <a:p>
            <a:pPr marL="12700">
              <a:lnSpc>
                <a:spcPct val="100000"/>
              </a:lnSpc>
              <a:spcBef>
                <a:spcPts val="90"/>
              </a:spcBef>
            </a:pPr>
            <a:r>
              <a:rPr sz="2000" b="1" dirty="0">
                <a:solidFill>
                  <a:srgbClr val="756F6F"/>
                </a:solidFill>
                <a:latin typeface="Arial"/>
                <a:cs typeface="Arial"/>
              </a:rPr>
              <a:t>Module</a:t>
            </a:r>
            <a:r>
              <a:rPr sz="2000" b="1" spc="-60" dirty="0">
                <a:solidFill>
                  <a:srgbClr val="756F6F"/>
                </a:solidFill>
                <a:latin typeface="Arial"/>
                <a:cs typeface="Arial"/>
              </a:rPr>
              <a:t> </a:t>
            </a:r>
            <a:r>
              <a:rPr sz="2000" b="1" spc="-5" dirty="0">
                <a:solidFill>
                  <a:srgbClr val="756F6F"/>
                </a:solidFill>
                <a:latin typeface="Arial"/>
                <a:cs typeface="Arial"/>
              </a:rPr>
              <a:t>2:</a:t>
            </a:r>
            <a:r>
              <a:rPr sz="2000" b="1" spc="-50" dirty="0">
                <a:solidFill>
                  <a:srgbClr val="756F6F"/>
                </a:solidFill>
                <a:latin typeface="Arial"/>
                <a:cs typeface="Arial"/>
              </a:rPr>
              <a:t> </a:t>
            </a:r>
            <a:r>
              <a:rPr sz="2000" b="1" dirty="0">
                <a:solidFill>
                  <a:srgbClr val="756F6F"/>
                </a:solidFill>
                <a:latin typeface="Arial"/>
                <a:cs typeface="Arial"/>
              </a:rPr>
              <a:t>Medical</a:t>
            </a:r>
            <a:r>
              <a:rPr sz="2000" b="1" spc="-35" dirty="0">
                <a:solidFill>
                  <a:srgbClr val="756F6F"/>
                </a:solidFill>
                <a:latin typeface="Arial"/>
                <a:cs typeface="Arial"/>
              </a:rPr>
              <a:t> </a:t>
            </a:r>
            <a:r>
              <a:rPr sz="2000" b="1" spc="-5" dirty="0">
                <a:solidFill>
                  <a:srgbClr val="756F6F"/>
                </a:solidFill>
                <a:latin typeface="Arial"/>
                <a:cs typeface="Arial"/>
              </a:rPr>
              <a:t>Equipment</a:t>
            </a:r>
            <a:endParaRPr sz="2000">
              <a:latin typeface="Arial"/>
              <a:cs typeface="Arial"/>
            </a:endParaRPr>
          </a:p>
        </p:txBody>
      </p:sp>
      <p:pic>
        <p:nvPicPr>
          <p:cNvPr id="3" name="object 3"/>
          <p:cNvPicPr/>
          <p:nvPr/>
        </p:nvPicPr>
        <p:blipFill>
          <a:blip r:embed="rId3" cstate="print"/>
          <a:stretch>
            <a:fillRect/>
          </a:stretch>
        </p:blipFill>
        <p:spPr>
          <a:xfrm>
            <a:off x="307847" y="256031"/>
            <a:ext cx="1173480" cy="655320"/>
          </a:xfrm>
          <a:prstGeom prst="rect">
            <a:avLst/>
          </a:prstGeom>
        </p:spPr>
      </p:pic>
      <p:pic>
        <p:nvPicPr>
          <p:cNvPr id="4" name="object 4"/>
          <p:cNvPicPr/>
          <p:nvPr/>
        </p:nvPicPr>
        <p:blipFill>
          <a:blip r:embed="rId4" cstate="print"/>
          <a:stretch>
            <a:fillRect/>
          </a:stretch>
        </p:blipFill>
        <p:spPr>
          <a:xfrm>
            <a:off x="934268" y="2105034"/>
            <a:ext cx="2560239" cy="1450269"/>
          </a:xfrm>
          <a:prstGeom prst="rect">
            <a:avLst/>
          </a:prstGeom>
        </p:spPr>
      </p:pic>
      <p:sp>
        <p:nvSpPr>
          <p:cNvPr id="5" name="object 5"/>
          <p:cNvSpPr txBox="1"/>
          <p:nvPr/>
        </p:nvSpPr>
        <p:spPr>
          <a:xfrm>
            <a:off x="4236465" y="4239514"/>
            <a:ext cx="3496945" cy="1673860"/>
          </a:xfrm>
          <a:prstGeom prst="rect">
            <a:avLst/>
          </a:prstGeom>
        </p:spPr>
        <p:txBody>
          <a:bodyPr vert="horz" wrap="square" lIns="0" tIns="53975" rIns="0" bIns="0" rtlCol="0">
            <a:spAutoFit/>
          </a:bodyPr>
          <a:lstStyle/>
          <a:p>
            <a:pPr marL="12700" marR="1113790">
              <a:lnSpc>
                <a:spcPts val="2590"/>
              </a:lnSpc>
              <a:spcBef>
                <a:spcPts val="425"/>
              </a:spcBef>
            </a:pPr>
            <a:r>
              <a:rPr sz="2400" b="1" dirty="0">
                <a:solidFill>
                  <a:srgbClr val="BB8542"/>
                </a:solidFill>
                <a:latin typeface="Arial"/>
                <a:cs typeface="Arial"/>
              </a:rPr>
              <a:t>EXT</a:t>
            </a:r>
            <a:r>
              <a:rPr sz="2400" b="1" spc="-10" dirty="0">
                <a:solidFill>
                  <a:srgbClr val="BB8542"/>
                </a:solidFill>
                <a:latin typeface="Arial"/>
                <a:cs typeface="Arial"/>
              </a:rPr>
              <a:t>R</a:t>
            </a:r>
            <a:r>
              <a:rPr sz="2400" b="1" spc="-85" dirty="0">
                <a:solidFill>
                  <a:srgbClr val="BB8542"/>
                </a:solidFill>
                <a:latin typeface="Arial"/>
                <a:cs typeface="Arial"/>
              </a:rPr>
              <a:t>A</a:t>
            </a:r>
            <a:r>
              <a:rPr sz="2400" b="1" dirty="0">
                <a:solidFill>
                  <a:srgbClr val="BB8542"/>
                </a:solidFill>
                <a:latin typeface="Arial"/>
                <a:cs typeface="Arial"/>
              </a:rPr>
              <a:t>GLOTTIC  </a:t>
            </a:r>
            <a:r>
              <a:rPr sz="2400" b="1" spc="-20" dirty="0">
                <a:solidFill>
                  <a:srgbClr val="BB8542"/>
                </a:solidFill>
                <a:latin typeface="Arial"/>
                <a:cs typeface="Arial"/>
              </a:rPr>
              <a:t>AIRWAY</a:t>
            </a:r>
            <a:r>
              <a:rPr sz="2400" b="1" spc="65" dirty="0">
                <a:solidFill>
                  <a:srgbClr val="BB8542"/>
                </a:solidFill>
                <a:latin typeface="Arial"/>
                <a:cs typeface="Arial"/>
              </a:rPr>
              <a:t> </a:t>
            </a:r>
            <a:r>
              <a:rPr sz="2400" b="1" spc="-20" dirty="0">
                <a:solidFill>
                  <a:srgbClr val="BB8542"/>
                </a:solidFill>
                <a:latin typeface="Arial"/>
                <a:cs typeface="Arial"/>
              </a:rPr>
              <a:t>(EGA)</a:t>
            </a:r>
            <a:endParaRPr sz="2400">
              <a:latin typeface="Arial"/>
              <a:cs typeface="Arial"/>
            </a:endParaRPr>
          </a:p>
          <a:p>
            <a:pPr marL="12700" marR="5080">
              <a:lnSpc>
                <a:spcPts val="2160"/>
              </a:lnSpc>
              <a:spcBef>
                <a:spcPts val="1025"/>
              </a:spcBef>
            </a:pPr>
            <a:r>
              <a:rPr sz="2000" spc="-5" dirty="0">
                <a:latin typeface="Arial MT"/>
                <a:cs typeface="Arial MT"/>
              </a:rPr>
              <a:t>Used</a:t>
            </a:r>
            <a:r>
              <a:rPr sz="2000" dirty="0">
                <a:latin typeface="Arial MT"/>
                <a:cs typeface="Arial MT"/>
              </a:rPr>
              <a:t> </a:t>
            </a:r>
            <a:r>
              <a:rPr sz="2000" spc="-5" dirty="0">
                <a:latin typeface="Arial MT"/>
                <a:cs typeface="Arial MT"/>
              </a:rPr>
              <a:t>to</a:t>
            </a:r>
            <a:r>
              <a:rPr sz="2000" spc="-15" dirty="0">
                <a:latin typeface="Arial MT"/>
                <a:cs typeface="Arial MT"/>
              </a:rPr>
              <a:t> </a:t>
            </a:r>
            <a:r>
              <a:rPr sz="2000" spc="-10" dirty="0">
                <a:latin typeface="Arial MT"/>
                <a:cs typeface="Arial MT"/>
              </a:rPr>
              <a:t>establish</a:t>
            </a:r>
            <a:r>
              <a:rPr sz="2000" spc="25" dirty="0">
                <a:latin typeface="Arial MT"/>
                <a:cs typeface="Arial MT"/>
              </a:rPr>
              <a:t> </a:t>
            </a:r>
            <a:r>
              <a:rPr sz="2000" spc="-5" dirty="0">
                <a:latin typeface="Arial MT"/>
                <a:cs typeface="Arial MT"/>
              </a:rPr>
              <a:t>an</a:t>
            </a:r>
            <a:r>
              <a:rPr sz="2000" spc="5" dirty="0">
                <a:latin typeface="Arial MT"/>
                <a:cs typeface="Arial MT"/>
              </a:rPr>
              <a:t> </a:t>
            </a:r>
            <a:r>
              <a:rPr sz="2000" spc="-10" dirty="0">
                <a:latin typeface="Arial MT"/>
                <a:cs typeface="Arial MT"/>
              </a:rPr>
              <a:t>airway</a:t>
            </a:r>
            <a:r>
              <a:rPr sz="2000" spc="35" dirty="0">
                <a:latin typeface="Arial MT"/>
                <a:cs typeface="Arial MT"/>
              </a:rPr>
              <a:t> </a:t>
            </a:r>
            <a:r>
              <a:rPr sz="2000" dirty="0">
                <a:latin typeface="Arial MT"/>
                <a:cs typeface="Arial MT"/>
              </a:rPr>
              <a:t>for </a:t>
            </a:r>
            <a:r>
              <a:rPr sz="2000" spc="-540" dirty="0">
                <a:latin typeface="Arial MT"/>
                <a:cs typeface="Arial MT"/>
              </a:rPr>
              <a:t> </a:t>
            </a:r>
            <a:r>
              <a:rPr sz="2000" spc="-15" dirty="0">
                <a:latin typeface="Arial MT"/>
                <a:cs typeface="Arial MT"/>
              </a:rPr>
              <a:t>oxygenation</a:t>
            </a:r>
            <a:r>
              <a:rPr sz="2000" spc="95" dirty="0">
                <a:latin typeface="Arial MT"/>
                <a:cs typeface="Arial MT"/>
              </a:rPr>
              <a:t> </a:t>
            </a:r>
            <a:r>
              <a:rPr sz="2000" spc="-10" dirty="0">
                <a:latin typeface="Arial MT"/>
                <a:cs typeface="Arial MT"/>
              </a:rPr>
              <a:t>and</a:t>
            </a:r>
            <a:r>
              <a:rPr sz="2000" dirty="0">
                <a:latin typeface="Arial MT"/>
                <a:cs typeface="Arial MT"/>
              </a:rPr>
              <a:t> </a:t>
            </a:r>
            <a:r>
              <a:rPr sz="2000" spc="-10" dirty="0">
                <a:latin typeface="Arial MT"/>
                <a:cs typeface="Arial MT"/>
              </a:rPr>
              <a:t>ventilation </a:t>
            </a:r>
            <a:r>
              <a:rPr sz="2000" spc="-5" dirty="0">
                <a:latin typeface="Arial MT"/>
                <a:cs typeface="Arial MT"/>
              </a:rPr>
              <a:t> </a:t>
            </a:r>
            <a:r>
              <a:rPr sz="2000" spc="-15" dirty="0">
                <a:latin typeface="Arial MT"/>
                <a:cs typeface="Arial MT"/>
              </a:rPr>
              <a:t>without</a:t>
            </a:r>
            <a:r>
              <a:rPr sz="2000" spc="55" dirty="0">
                <a:latin typeface="Arial MT"/>
                <a:cs typeface="Arial MT"/>
              </a:rPr>
              <a:t> </a:t>
            </a:r>
            <a:r>
              <a:rPr sz="2000" spc="-10" dirty="0">
                <a:latin typeface="Arial MT"/>
                <a:cs typeface="Arial MT"/>
              </a:rPr>
              <a:t>entering</a:t>
            </a:r>
            <a:r>
              <a:rPr sz="2000" spc="30" dirty="0">
                <a:latin typeface="Arial MT"/>
                <a:cs typeface="Arial MT"/>
              </a:rPr>
              <a:t> </a:t>
            </a:r>
            <a:r>
              <a:rPr sz="2000" spc="-10" dirty="0">
                <a:latin typeface="Arial MT"/>
                <a:cs typeface="Arial MT"/>
              </a:rPr>
              <a:t>the </a:t>
            </a:r>
            <a:r>
              <a:rPr sz="2000" spc="-5" dirty="0">
                <a:latin typeface="Arial MT"/>
                <a:cs typeface="Arial MT"/>
              </a:rPr>
              <a:t>trachea</a:t>
            </a:r>
            <a:endParaRPr sz="2000">
              <a:latin typeface="Arial MT"/>
              <a:cs typeface="Arial MT"/>
            </a:endParaRPr>
          </a:p>
        </p:txBody>
      </p:sp>
      <p:sp>
        <p:nvSpPr>
          <p:cNvPr id="6" name="object 6"/>
          <p:cNvSpPr txBox="1"/>
          <p:nvPr/>
        </p:nvSpPr>
        <p:spPr>
          <a:xfrm>
            <a:off x="8142478" y="4263085"/>
            <a:ext cx="3798570" cy="2223135"/>
          </a:xfrm>
          <a:prstGeom prst="rect">
            <a:avLst/>
          </a:prstGeom>
        </p:spPr>
        <p:txBody>
          <a:bodyPr vert="horz" wrap="square" lIns="0" tIns="12700" rIns="0" bIns="0" rtlCol="0">
            <a:spAutoFit/>
          </a:bodyPr>
          <a:lstStyle/>
          <a:p>
            <a:pPr marL="12700">
              <a:lnSpc>
                <a:spcPts val="2735"/>
              </a:lnSpc>
              <a:spcBef>
                <a:spcPts val="100"/>
              </a:spcBef>
            </a:pPr>
            <a:r>
              <a:rPr sz="2400" b="1" spc="-10" dirty="0">
                <a:solidFill>
                  <a:srgbClr val="BB8542"/>
                </a:solidFill>
                <a:latin typeface="Arial"/>
                <a:cs typeface="Arial"/>
              </a:rPr>
              <a:t>SURGICAL</a:t>
            </a:r>
            <a:r>
              <a:rPr sz="2400" b="1" spc="25" dirty="0">
                <a:solidFill>
                  <a:srgbClr val="BB8542"/>
                </a:solidFill>
                <a:latin typeface="Arial"/>
                <a:cs typeface="Arial"/>
              </a:rPr>
              <a:t> </a:t>
            </a:r>
            <a:r>
              <a:rPr sz="2400" b="1" spc="-10" dirty="0">
                <a:solidFill>
                  <a:srgbClr val="BB8542"/>
                </a:solidFill>
                <a:latin typeface="Arial"/>
                <a:cs typeface="Arial"/>
              </a:rPr>
              <a:t>AIRWAY/ETT</a:t>
            </a:r>
            <a:endParaRPr sz="2400">
              <a:latin typeface="Arial"/>
              <a:cs typeface="Arial"/>
            </a:endParaRPr>
          </a:p>
          <a:p>
            <a:pPr marL="12700">
              <a:lnSpc>
                <a:spcPts val="2735"/>
              </a:lnSpc>
            </a:pPr>
            <a:r>
              <a:rPr sz="2400" b="1" spc="-10" dirty="0">
                <a:solidFill>
                  <a:srgbClr val="BB8542"/>
                </a:solidFill>
                <a:latin typeface="Arial"/>
                <a:cs typeface="Arial"/>
              </a:rPr>
              <a:t>INTUBATION</a:t>
            </a:r>
            <a:r>
              <a:rPr sz="2400" b="1" spc="30" dirty="0">
                <a:solidFill>
                  <a:srgbClr val="BB8542"/>
                </a:solidFill>
                <a:latin typeface="Arial"/>
                <a:cs typeface="Arial"/>
              </a:rPr>
              <a:t> </a:t>
            </a:r>
            <a:r>
              <a:rPr sz="2400" b="1" dirty="0">
                <a:solidFill>
                  <a:srgbClr val="BB8542"/>
                </a:solidFill>
                <a:latin typeface="Arial"/>
                <a:cs typeface="Arial"/>
              </a:rPr>
              <a:t>KIT</a:t>
            </a:r>
            <a:endParaRPr sz="2400">
              <a:latin typeface="Arial"/>
              <a:cs typeface="Arial"/>
            </a:endParaRPr>
          </a:p>
          <a:p>
            <a:pPr marL="12700" marR="5080">
              <a:lnSpc>
                <a:spcPct val="90100"/>
              </a:lnSpc>
              <a:spcBef>
                <a:spcPts val="1019"/>
              </a:spcBef>
            </a:pPr>
            <a:r>
              <a:rPr sz="2000" spc="-10" dirty="0">
                <a:solidFill>
                  <a:srgbClr val="2D3334"/>
                </a:solidFill>
                <a:latin typeface="Arial MT"/>
                <a:cs typeface="Arial MT"/>
              </a:rPr>
              <a:t>An</a:t>
            </a:r>
            <a:r>
              <a:rPr sz="2000" dirty="0">
                <a:solidFill>
                  <a:srgbClr val="2D3334"/>
                </a:solidFill>
                <a:latin typeface="Arial MT"/>
                <a:cs typeface="Arial MT"/>
              </a:rPr>
              <a:t> </a:t>
            </a:r>
            <a:r>
              <a:rPr sz="2000" spc="-10" dirty="0">
                <a:solidFill>
                  <a:srgbClr val="2D3334"/>
                </a:solidFill>
                <a:latin typeface="Arial MT"/>
                <a:cs typeface="Arial MT"/>
              </a:rPr>
              <a:t>advanced</a:t>
            </a:r>
            <a:r>
              <a:rPr sz="2000" spc="25" dirty="0">
                <a:solidFill>
                  <a:srgbClr val="2D3334"/>
                </a:solidFill>
                <a:latin typeface="Arial MT"/>
                <a:cs typeface="Arial MT"/>
              </a:rPr>
              <a:t> </a:t>
            </a:r>
            <a:r>
              <a:rPr sz="2000" spc="-5" dirty="0">
                <a:solidFill>
                  <a:srgbClr val="2D3334"/>
                </a:solidFill>
                <a:latin typeface="Arial MT"/>
                <a:cs typeface="Arial MT"/>
              </a:rPr>
              <a:t>surgical</a:t>
            </a:r>
            <a:r>
              <a:rPr sz="2000" spc="40" dirty="0">
                <a:solidFill>
                  <a:srgbClr val="2D3334"/>
                </a:solidFill>
                <a:latin typeface="Arial MT"/>
                <a:cs typeface="Arial MT"/>
              </a:rPr>
              <a:t> </a:t>
            </a:r>
            <a:r>
              <a:rPr sz="2000" spc="-15" dirty="0">
                <a:latin typeface="Arial MT"/>
                <a:cs typeface="Arial MT"/>
              </a:rPr>
              <a:t>airway/ETT </a:t>
            </a:r>
            <a:r>
              <a:rPr sz="2000" spc="-540" dirty="0">
                <a:latin typeface="Arial MT"/>
                <a:cs typeface="Arial MT"/>
              </a:rPr>
              <a:t> </a:t>
            </a:r>
            <a:r>
              <a:rPr sz="2000" spc="-10" dirty="0">
                <a:latin typeface="Arial MT"/>
                <a:cs typeface="Arial MT"/>
              </a:rPr>
              <a:t>intubation</a:t>
            </a:r>
            <a:r>
              <a:rPr sz="2000" spc="50" dirty="0">
                <a:latin typeface="Arial MT"/>
                <a:cs typeface="Arial MT"/>
              </a:rPr>
              <a:t> </a:t>
            </a:r>
            <a:r>
              <a:rPr sz="2000" dirty="0">
                <a:latin typeface="Arial MT"/>
                <a:cs typeface="Arial MT"/>
              </a:rPr>
              <a:t>kit</a:t>
            </a:r>
            <a:r>
              <a:rPr sz="2000" spc="-10" dirty="0">
                <a:latin typeface="Arial MT"/>
                <a:cs typeface="Arial MT"/>
              </a:rPr>
              <a:t> </a:t>
            </a:r>
            <a:r>
              <a:rPr sz="2000" spc="-15" dirty="0">
                <a:latin typeface="Arial MT"/>
                <a:cs typeface="Arial MT"/>
              </a:rPr>
              <a:t>is</a:t>
            </a:r>
            <a:r>
              <a:rPr sz="2000" dirty="0">
                <a:latin typeface="Arial MT"/>
                <a:cs typeface="Arial MT"/>
              </a:rPr>
              <a:t> </a:t>
            </a:r>
            <a:r>
              <a:rPr sz="2000" spc="-5" dirty="0">
                <a:latin typeface="Arial MT"/>
                <a:cs typeface="Arial MT"/>
              </a:rPr>
              <a:t>used</a:t>
            </a:r>
            <a:r>
              <a:rPr sz="2000" spc="5" dirty="0">
                <a:latin typeface="Arial MT"/>
                <a:cs typeface="Arial MT"/>
              </a:rPr>
              <a:t> </a:t>
            </a:r>
            <a:r>
              <a:rPr sz="2000" spc="-15" dirty="0">
                <a:latin typeface="Arial MT"/>
                <a:cs typeface="Arial MT"/>
              </a:rPr>
              <a:t>when</a:t>
            </a:r>
            <a:r>
              <a:rPr sz="2000" spc="30" dirty="0">
                <a:latin typeface="Arial MT"/>
                <a:cs typeface="Arial MT"/>
              </a:rPr>
              <a:t> </a:t>
            </a:r>
            <a:r>
              <a:rPr sz="2000" spc="-10" dirty="0">
                <a:latin typeface="Arial MT"/>
                <a:cs typeface="Arial MT"/>
              </a:rPr>
              <a:t>other </a:t>
            </a:r>
            <a:r>
              <a:rPr sz="2000" spc="-5" dirty="0">
                <a:latin typeface="Arial MT"/>
                <a:cs typeface="Arial MT"/>
              </a:rPr>
              <a:t> </a:t>
            </a:r>
            <a:r>
              <a:rPr sz="2000" spc="-10" dirty="0">
                <a:latin typeface="Arial MT"/>
                <a:cs typeface="Arial MT"/>
              </a:rPr>
              <a:t>airway</a:t>
            </a:r>
            <a:r>
              <a:rPr sz="2000" spc="40" dirty="0">
                <a:latin typeface="Arial MT"/>
                <a:cs typeface="Arial MT"/>
              </a:rPr>
              <a:t> </a:t>
            </a:r>
            <a:r>
              <a:rPr sz="2000" spc="-5" dirty="0">
                <a:latin typeface="Arial MT"/>
                <a:cs typeface="Arial MT"/>
              </a:rPr>
              <a:t>adjuncts </a:t>
            </a:r>
            <a:r>
              <a:rPr sz="2000" spc="-15" dirty="0">
                <a:latin typeface="Arial MT"/>
                <a:cs typeface="Arial MT"/>
              </a:rPr>
              <a:t>have</a:t>
            </a:r>
            <a:r>
              <a:rPr sz="2000" spc="30" dirty="0">
                <a:latin typeface="Arial MT"/>
                <a:cs typeface="Arial MT"/>
              </a:rPr>
              <a:t> </a:t>
            </a:r>
            <a:r>
              <a:rPr sz="2000" spc="-10" dirty="0">
                <a:latin typeface="Arial MT"/>
                <a:cs typeface="Arial MT"/>
              </a:rPr>
              <a:t>failed,</a:t>
            </a:r>
            <a:r>
              <a:rPr sz="2000" spc="10" dirty="0">
                <a:latin typeface="Arial MT"/>
                <a:cs typeface="Arial MT"/>
              </a:rPr>
              <a:t> </a:t>
            </a:r>
            <a:r>
              <a:rPr sz="2000" spc="-5" dirty="0">
                <a:latin typeface="Arial MT"/>
                <a:cs typeface="Arial MT"/>
              </a:rPr>
              <a:t>as </a:t>
            </a:r>
            <a:r>
              <a:rPr sz="2000" dirty="0">
                <a:latin typeface="Arial MT"/>
                <a:cs typeface="Arial MT"/>
              </a:rPr>
              <a:t> </a:t>
            </a:r>
            <a:r>
              <a:rPr sz="2000" spc="-15" dirty="0">
                <a:latin typeface="Arial MT"/>
                <a:cs typeface="Arial MT"/>
              </a:rPr>
              <a:t>well</a:t>
            </a:r>
            <a:r>
              <a:rPr sz="2000" spc="40" dirty="0">
                <a:latin typeface="Arial MT"/>
                <a:cs typeface="Arial MT"/>
              </a:rPr>
              <a:t> </a:t>
            </a:r>
            <a:r>
              <a:rPr sz="2000" spc="-5" dirty="0">
                <a:latin typeface="Arial MT"/>
                <a:cs typeface="Arial MT"/>
              </a:rPr>
              <a:t>as</a:t>
            </a:r>
            <a:r>
              <a:rPr sz="2000" spc="-10" dirty="0">
                <a:latin typeface="Arial MT"/>
                <a:cs typeface="Arial MT"/>
              </a:rPr>
              <a:t> </a:t>
            </a:r>
            <a:r>
              <a:rPr sz="2000" spc="-5" dirty="0">
                <a:latin typeface="Arial MT"/>
                <a:cs typeface="Arial MT"/>
              </a:rPr>
              <a:t>an</a:t>
            </a:r>
            <a:r>
              <a:rPr sz="2000" dirty="0">
                <a:latin typeface="Arial MT"/>
                <a:cs typeface="Arial MT"/>
              </a:rPr>
              <a:t> </a:t>
            </a:r>
            <a:r>
              <a:rPr sz="2000" spc="-10" dirty="0">
                <a:latin typeface="Arial MT"/>
                <a:cs typeface="Arial MT"/>
              </a:rPr>
              <a:t>airway</a:t>
            </a:r>
            <a:r>
              <a:rPr sz="2000" spc="35" dirty="0">
                <a:latin typeface="Arial MT"/>
                <a:cs typeface="Arial MT"/>
              </a:rPr>
              <a:t> </a:t>
            </a:r>
            <a:r>
              <a:rPr sz="2000" spc="-5" dirty="0">
                <a:latin typeface="Arial MT"/>
                <a:cs typeface="Arial MT"/>
              </a:rPr>
              <a:t>obstruction</a:t>
            </a:r>
            <a:r>
              <a:rPr sz="2000" dirty="0">
                <a:latin typeface="Arial MT"/>
                <a:cs typeface="Arial MT"/>
              </a:rPr>
              <a:t> </a:t>
            </a:r>
            <a:r>
              <a:rPr sz="2000" spc="-5" dirty="0">
                <a:latin typeface="Arial MT"/>
                <a:cs typeface="Arial MT"/>
              </a:rPr>
              <a:t>or </a:t>
            </a:r>
            <a:r>
              <a:rPr sz="2000" dirty="0">
                <a:latin typeface="Arial MT"/>
                <a:cs typeface="Arial MT"/>
              </a:rPr>
              <a:t> </a:t>
            </a:r>
            <a:r>
              <a:rPr sz="2000" spc="-10" dirty="0">
                <a:latin typeface="Arial MT"/>
                <a:cs typeface="Arial MT"/>
              </a:rPr>
              <a:t>pending</a:t>
            </a:r>
            <a:r>
              <a:rPr sz="2000" spc="45" dirty="0">
                <a:latin typeface="Arial MT"/>
                <a:cs typeface="Arial MT"/>
              </a:rPr>
              <a:t> </a:t>
            </a:r>
            <a:r>
              <a:rPr sz="2000" spc="-10" dirty="0">
                <a:latin typeface="Arial MT"/>
                <a:cs typeface="Arial MT"/>
              </a:rPr>
              <a:t>airway</a:t>
            </a:r>
            <a:r>
              <a:rPr sz="2000" spc="40" dirty="0">
                <a:latin typeface="Arial MT"/>
                <a:cs typeface="Arial MT"/>
              </a:rPr>
              <a:t> </a:t>
            </a:r>
            <a:r>
              <a:rPr sz="2000" spc="-5" dirty="0">
                <a:latin typeface="Arial MT"/>
                <a:cs typeface="Arial MT"/>
              </a:rPr>
              <a:t>obstruction</a:t>
            </a:r>
            <a:endParaRPr sz="2000">
              <a:latin typeface="Arial MT"/>
              <a:cs typeface="Arial MT"/>
            </a:endParaRPr>
          </a:p>
        </p:txBody>
      </p:sp>
      <p:sp>
        <p:nvSpPr>
          <p:cNvPr id="7" name="object 7"/>
          <p:cNvSpPr/>
          <p:nvPr/>
        </p:nvSpPr>
        <p:spPr>
          <a:xfrm>
            <a:off x="2517648" y="707136"/>
            <a:ext cx="841375" cy="844550"/>
          </a:xfrm>
          <a:custGeom>
            <a:avLst/>
            <a:gdLst/>
            <a:ahLst/>
            <a:cxnLst/>
            <a:rect l="l" t="t" r="r" b="b"/>
            <a:pathLst>
              <a:path w="841375" h="844550">
                <a:moveTo>
                  <a:pt x="420624" y="0"/>
                </a:moveTo>
                <a:lnTo>
                  <a:pt x="371574" y="2839"/>
                </a:lnTo>
                <a:lnTo>
                  <a:pt x="324185" y="11147"/>
                </a:lnTo>
                <a:lnTo>
                  <a:pt x="278773" y="24607"/>
                </a:lnTo>
                <a:lnTo>
                  <a:pt x="235653" y="42903"/>
                </a:lnTo>
                <a:lnTo>
                  <a:pt x="195141" y="65716"/>
                </a:lnTo>
                <a:lnTo>
                  <a:pt x="157554" y="92732"/>
                </a:lnTo>
                <a:lnTo>
                  <a:pt x="123205" y="123634"/>
                </a:lnTo>
                <a:lnTo>
                  <a:pt x="92413" y="158105"/>
                </a:lnTo>
                <a:lnTo>
                  <a:pt x="65491" y="195827"/>
                </a:lnTo>
                <a:lnTo>
                  <a:pt x="42756" y="236486"/>
                </a:lnTo>
                <a:lnTo>
                  <a:pt x="24524" y="279764"/>
                </a:lnTo>
                <a:lnTo>
                  <a:pt x="11110" y="325345"/>
                </a:lnTo>
                <a:lnTo>
                  <a:pt x="2830" y="372911"/>
                </a:lnTo>
                <a:lnTo>
                  <a:pt x="0" y="422148"/>
                </a:lnTo>
                <a:lnTo>
                  <a:pt x="2830" y="471384"/>
                </a:lnTo>
                <a:lnTo>
                  <a:pt x="11110" y="518950"/>
                </a:lnTo>
                <a:lnTo>
                  <a:pt x="24524" y="564531"/>
                </a:lnTo>
                <a:lnTo>
                  <a:pt x="42756" y="607809"/>
                </a:lnTo>
                <a:lnTo>
                  <a:pt x="65491" y="648468"/>
                </a:lnTo>
                <a:lnTo>
                  <a:pt x="92413" y="686190"/>
                </a:lnTo>
                <a:lnTo>
                  <a:pt x="123205" y="720661"/>
                </a:lnTo>
                <a:lnTo>
                  <a:pt x="157554" y="751563"/>
                </a:lnTo>
                <a:lnTo>
                  <a:pt x="195141" y="778579"/>
                </a:lnTo>
                <a:lnTo>
                  <a:pt x="235653" y="801392"/>
                </a:lnTo>
                <a:lnTo>
                  <a:pt x="278773" y="819688"/>
                </a:lnTo>
                <a:lnTo>
                  <a:pt x="324185" y="833148"/>
                </a:lnTo>
                <a:lnTo>
                  <a:pt x="371574" y="841456"/>
                </a:lnTo>
                <a:lnTo>
                  <a:pt x="420624" y="844296"/>
                </a:lnTo>
                <a:lnTo>
                  <a:pt x="469673" y="841456"/>
                </a:lnTo>
                <a:lnTo>
                  <a:pt x="517062" y="833148"/>
                </a:lnTo>
                <a:lnTo>
                  <a:pt x="562474" y="819688"/>
                </a:lnTo>
                <a:lnTo>
                  <a:pt x="605594" y="801392"/>
                </a:lnTo>
                <a:lnTo>
                  <a:pt x="646106" y="778579"/>
                </a:lnTo>
                <a:lnTo>
                  <a:pt x="683693" y="751563"/>
                </a:lnTo>
                <a:lnTo>
                  <a:pt x="718042" y="720661"/>
                </a:lnTo>
                <a:lnTo>
                  <a:pt x="748834" y="686190"/>
                </a:lnTo>
                <a:lnTo>
                  <a:pt x="775756" y="648468"/>
                </a:lnTo>
                <a:lnTo>
                  <a:pt x="798491" y="607809"/>
                </a:lnTo>
                <a:lnTo>
                  <a:pt x="816723" y="564531"/>
                </a:lnTo>
                <a:lnTo>
                  <a:pt x="830137" y="518950"/>
                </a:lnTo>
                <a:lnTo>
                  <a:pt x="838417" y="471384"/>
                </a:lnTo>
                <a:lnTo>
                  <a:pt x="841248" y="422148"/>
                </a:lnTo>
                <a:lnTo>
                  <a:pt x="838417" y="372911"/>
                </a:lnTo>
                <a:lnTo>
                  <a:pt x="830137" y="325345"/>
                </a:lnTo>
                <a:lnTo>
                  <a:pt x="816723" y="279764"/>
                </a:lnTo>
                <a:lnTo>
                  <a:pt x="798491" y="236486"/>
                </a:lnTo>
                <a:lnTo>
                  <a:pt x="775756" y="195827"/>
                </a:lnTo>
                <a:lnTo>
                  <a:pt x="748834" y="158105"/>
                </a:lnTo>
                <a:lnTo>
                  <a:pt x="718042" y="123634"/>
                </a:lnTo>
                <a:lnTo>
                  <a:pt x="683693" y="92732"/>
                </a:lnTo>
                <a:lnTo>
                  <a:pt x="646106" y="65716"/>
                </a:lnTo>
                <a:lnTo>
                  <a:pt x="605594" y="42903"/>
                </a:lnTo>
                <a:lnTo>
                  <a:pt x="562474" y="24607"/>
                </a:lnTo>
                <a:lnTo>
                  <a:pt x="517062" y="11147"/>
                </a:lnTo>
                <a:lnTo>
                  <a:pt x="469673" y="2839"/>
                </a:lnTo>
                <a:lnTo>
                  <a:pt x="420624" y="0"/>
                </a:lnTo>
                <a:close/>
              </a:path>
            </a:pathLst>
          </a:custGeom>
          <a:solidFill>
            <a:srgbClr val="89B7CE"/>
          </a:solidFill>
        </p:spPr>
        <p:txBody>
          <a:bodyPr wrap="square" lIns="0" tIns="0" rIns="0" bIns="0" rtlCol="0"/>
          <a:lstStyle/>
          <a:p>
            <a:endParaRPr/>
          </a:p>
        </p:txBody>
      </p:sp>
      <p:sp>
        <p:nvSpPr>
          <p:cNvPr id="8" name="object 8"/>
          <p:cNvSpPr txBox="1">
            <a:spLocks noGrp="1"/>
          </p:cNvSpPr>
          <p:nvPr>
            <p:ph type="title"/>
          </p:nvPr>
        </p:nvSpPr>
        <p:spPr>
          <a:xfrm>
            <a:off x="2725927" y="767029"/>
            <a:ext cx="7459345" cy="636905"/>
          </a:xfrm>
          <a:prstGeom prst="rect">
            <a:avLst/>
          </a:prstGeom>
        </p:spPr>
        <p:txBody>
          <a:bodyPr vert="horz" wrap="square" lIns="0" tIns="13970" rIns="0" bIns="0" rtlCol="0">
            <a:spAutoFit/>
          </a:bodyPr>
          <a:lstStyle/>
          <a:p>
            <a:pPr marL="12700">
              <a:lnSpc>
                <a:spcPct val="100000"/>
              </a:lnSpc>
              <a:spcBef>
                <a:spcPts val="110"/>
              </a:spcBef>
              <a:tabLst>
                <a:tab pos="688975" algn="l"/>
              </a:tabLst>
            </a:pPr>
            <a:r>
              <a:rPr sz="6000" b="0" spc="7" baseline="-1388" dirty="0">
                <a:solidFill>
                  <a:srgbClr val="FFFFFF"/>
                </a:solidFill>
                <a:latin typeface="Arial Black"/>
                <a:cs typeface="Arial Black"/>
              </a:rPr>
              <a:t>A	</a:t>
            </a:r>
            <a:r>
              <a:rPr sz="3600" spc="-20" dirty="0">
                <a:solidFill>
                  <a:srgbClr val="2D3334"/>
                </a:solidFill>
              </a:rPr>
              <a:t>IRWAY</a:t>
            </a:r>
            <a:r>
              <a:rPr sz="3600" spc="45" dirty="0">
                <a:solidFill>
                  <a:srgbClr val="2D3334"/>
                </a:solidFill>
              </a:rPr>
              <a:t> </a:t>
            </a:r>
            <a:r>
              <a:rPr sz="3600" dirty="0">
                <a:solidFill>
                  <a:srgbClr val="2D3334"/>
                </a:solidFill>
              </a:rPr>
              <a:t>CONTROL</a:t>
            </a:r>
            <a:r>
              <a:rPr sz="3600" spc="-45" dirty="0">
                <a:solidFill>
                  <a:srgbClr val="2D3334"/>
                </a:solidFill>
              </a:rPr>
              <a:t> </a:t>
            </a:r>
            <a:r>
              <a:rPr sz="3600" dirty="0">
                <a:solidFill>
                  <a:srgbClr val="2D3334"/>
                </a:solidFill>
              </a:rPr>
              <a:t>EQUIPMENT</a:t>
            </a:r>
            <a:endParaRPr sz="3600">
              <a:latin typeface="Arial Black"/>
              <a:cs typeface="Arial Black"/>
            </a:endParaRPr>
          </a:p>
        </p:txBody>
      </p:sp>
      <p:pic>
        <p:nvPicPr>
          <p:cNvPr id="9" name="object 9"/>
          <p:cNvPicPr/>
          <p:nvPr/>
        </p:nvPicPr>
        <p:blipFill>
          <a:blip r:embed="rId5" cstate="print"/>
          <a:stretch>
            <a:fillRect/>
          </a:stretch>
        </p:blipFill>
        <p:spPr>
          <a:xfrm>
            <a:off x="4344968" y="2013204"/>
            <a:ext cx="3246056" cy="1581912"/>
          </a:xfrm>
          <a:prstGeom prst="rect">
            <a:avLst/>
          </a:prstGeom>
        </p:spPr>
      </p:pic>
      <p:sp>
        <p:nvSpPr>
          <p:cNvPr id="10" name="object 10"/>
          <p:cNvSpPr txBox="1"/>
          <p:nvPr/>
        </p:nvSpPr>
        <p:spPr>
          <a:xfrm>
            <a:off x="522223" y="4261180"/>
            <a:ext cx="3449320" cy="1674495"/>
          </a:xfrm>
          <a:prstGeom prst="rect">
            <a:avLst/>
          </a:prstGeom>
        </p:spPr>
        <p:txBody>
          <a:bodyPr vert="horz" wrap="square" lIns="0" tIns="12700" rIns="0" bIns="0" rtlCol="0">
            <a:spAutoFit/>
          </a:bodyPr>
          <a:lstStyle/>
          <a:p>
            <a:pPr marL="12700">
              <a:lnSpc>
                <a:spcPts val="2735"/>
              </a:lnSpc>
              <a:spcBef>
                <a:spcPts val="100"/>
              </a:spcBef>
            </a:pPr>
            <a:r>
              <a:rPr sz="2400" b="1" spc="-10" dirty="0">
                <a:solidFill>
                  <a:srgbClr val="BB8542"/>
                </a:solidFill>
                <a:latin typeface="Arial"/>
                <a:cs typeface="Arial"/>
              </a:rPr>
              <a:t>NASOPHARYNGEAL</a:t>
            </a:r>
            <a:endParaRPr sz="2400">
              <a:latin typeface="Arial"/>
              <a:cs typeface="Arial"/>
            </a:endParaRPr>
          </a:p>
          <a:p>
            <a:pPr marL="12700">
              <a:lnSpc>
                <a:spcPts val="2735"/>
              </a:lnSpc>
            </a:pPr>
            <a:r>
              <a:rPr sz="2400" b="1" spc="-20" dirty="0">
                <a:solidFill>
                  <a:srgbClr val="BB8542"/>
                </a:solidFill>
                <a:latin typeface="Arial"/>
                <a:cs typeface="Arial"/>
              </a:rPr>
              <a:t>AIRWAY</a:t>
            </a:r>
            <a:r>
              <a:rPr sz="2400" b="1" spc="45" dirty="0">
                <a:solidFill>
                  <a:srgbClr val="BB8542"/>
                </a:solidFill>
                <a:latin typeface="Arial"/>
                <a:cs typeface="Arial"/>
              </a:rPr>
              <a:t> </a:t>
            </a:r>
            <a:r>
              <a:rPr sz="2400" b="1" spc="-20" dirty="0">
                <a:solidFill>
                  <a:srgbClr val="BB8542"/>
                </a:solidFill>
                <a:latin typeface="Arial"/>
                <a:cs typeface="Arial"/>
              </a:rPr>
              <a:t>(NPA)</a:t>
            </a:r>
            <a:endParaRPr sz="2400">
              <a:latin typeface="Arial"/>
              <a:cs typeface="Arial"/>
            </a:endParaRPr>
          </a:p>
          <a:p>
            <a:pPr marL="12700" marR="5080">
              <a:lnSpc>
                <a:spcPct val="90000"/>
              </a:lnSpc>
              <a:spcBef>
                <a:spcPts val="1025"/>
              </a:spcBef>
            </a:pPr>
            <a:r>
              <a:rPr sz="2000" spc="-10" dirty="0">
                <a:latin typeface="Arial MT"/>
                <a:cs typeface="Arial MT"/>
              </a:rPr>
              <a:t>Nonsterile</a:t>
            </a:r>
            <a:r>
              <a:rPr sz="2000" spc="25" dirty="0">
                <a:latin typeface="Arial MT"/>
                <a:cs typeface="Arial MT"/>
              </a:rPr>
              <a:t> </a:t>
            </a:r>
            <a:r>
              <a:rPr sz="2000" spc="-10" dirty="0">
                <a:latin typeface="Arial MT"/>
                <a:cs typeface="Arial MT"/>
              </a:rPr>
              <a:t>rubber</a:t>
            </a:r>
            <a:r>
              <a:rPr sz="2000" spc="10" dirty="0">
                <a:latin typeface="Arial MT"/>
                <a:cs typeface="Arial MT"/>
              </a:rPr>
              <a:t> </a:t>
            </a:r>
            <a:r>
              <a:rPr sz="2000" spc="-5" dirty="0">
                <a:latin typeface="Arial MT"/>
                <a:cs typeface="Arial MT"/>
              </a:rPr>
              <a:t>tube-shaped </a:t>
            </a:r>
            <a:r>
              <a:rPr sz="2000" spc="-540" dirty="0">
                <a:latin typeface="Arial MT"/>
                <a:cs typeface="Arial MT"/>
              </a:rPr>
              <a:t> </a:t>
            </a:r>
            <a:r>
              <a:rPr sz="2000" spc="-10" dirty="0">
                <a:latin typeface="Arial MT"/>
                <a:cs typeface="Arial MT"/>
              </a:rPr>
              <a:t>device</a:t>
            </a:r>
            <a:r>
              <a:rPr sz="2000" spc="30" dirty="0">
                <a:latin typeface="Arial MT"/>
                <a:cs typeface="Arial MT"/>
              </a:rPr>
              <a:t> </a:t>
            </a:r>
            <a:r>
              <a:rPr sz="2000" spc="-5" dirty="0">
                <a:latin typeface="Arial MT"/>
                <a:cs typeface="Arial MT"/>
              </a:rPr>
              <a:t>inserted</a:t>
            </a:r>
            <a:r>
              <a:rPr sz="2000" spc="5" dirty="0">
                <a:latin typeface="Arial MT"/>
                <a:cs typeface="Arial MT"/>
              </a:rPr>
              <a:t> </a:t>
            </a:r>
            <a:r>
              <a:rPr sz="2000" spc="-10" dirty="0">
                <a:latin typeface="Arial MT"/>
                <a:cs typeface="Arial MT"/>
              </a:rPr>
              <a:t>into</a:t>
            </a:r>
            <a:r>
              <a:rPr sz="2000" spc="25" dirty="0">
                <a:latin typeface="Arial MT"/>
                <a:cs typeface="Arial MT"/>
              </a:rPr>
              <a:t> </a:t>
            </a:r>
            <a:r>
              <a:rPr sz="2000" spc="-5" dirty="0">
                <a:latin typeface="Arial MT"/>
                <a:cs typeface="Arial MT"/>
              </a:rPr>
              <a:t>the </a:t>
            </a:r>
            <a:r>
              <a:rPr sz="2000" dirty="0">
                <a:latin typeface="Arial MT"/>
                <a:cs typeface="Arial MT"/>
              </a:rPr>
              <a:t> </a:t>
            </a:r>
            <a:r>
              <a:rPr sz="2000" spc="-15" dirty="0">
                <a:latin typeface="Arial MT"/>
                <a:cs typeface="Arial MT"/>
              </a:rPr>
              <a:t>casualty’s</a:t>
            </a:r>
            <a:r>
              <a:rPr sz="2000" spc="90" dirty="0">
                <a:latin typeface="Arial MT"/>
                <a:cs typeface="Arial MT"/>
              </a:rPr>
              <a:t> </a:t>
            </a:r>
            <a:r>
              <a:rPr sz="2000" spc="-5" dirty="0">
                <a:latin typeface="Arial MT"/>
                <a:cs typeface="Arial MT"/>
              </a:rPr>
              <a:t>nostril</a:t>
            </a:r>
            <a:endParaRPr sz="2000">
              <a:latin typeface="Arial MT"/>
              <a:cs typeface="Arial MT"/>
            </a:endParaRPr>
          </a:p>
        </p:txBody>
      </p:sp>
      <p:pic>
        <p:nvPicPr>
          <p:cNvPr id="11" name="object 11"/>
          <p:cNvPicPr/>
          <p:nvPr/>
        </p:nvPicPr>
        <p:blipFill>
          <a:blip r:embed="rId6" cstate="print"/>
          <a:stretch>
            <a:fillRect/>
          </a:stretch>
        </p:blipFill>
        <p:spPr>
          <a:xfrm>
            <a:off x="8062040" y="1815296"/>
            <a:ext cx="3587306" cy="2114920"/>
          </a:xfrm>
          <a:prstGeom prst="rect">
            <a:avLst/>
          </a:prstGeom>
        </p:spPr>
      </p:pic>
      <p:sp>
        <p:nvSpPr>
          <p:cNvPr id="12" name="object 12"/>
          <p:cNvSpPr txBox="1">
            <a:spLocks noGrp="1"/>
          </p:cNvSpPr>
          <p:nvPr>
            <p:ph type="sldNum" sz="quarter" idx="7"/>
          </p:nvPr>
        </p:nvSpPr>
        <p:spPr>
          <a:prstGeom prst="rect">
            <a:avLst/>
          </a:prstGeom>
        </p:spPr>
        <p:txBody>
          <a:bodyPr vert="horz" wrap="square" lIns="0" tIns="0" rIns="0" bIns="0" rtlCol="0">
            <a:spAutoFit/>
          </a:bodyPr>
          <a:lstStyle/>
          <a:p>
            <a:pPr marL="12700">
              <a:lnSpc>
                <a:spcPts val="1435"/>
              </a:lnSpc>
              <a:tabLst>
                <a:tab pos="2207260" algn="l"/>
              </a:tabLst>
            </a:pPr>
            <a:r>
              <a:rPr spc="-5" dirty="0"/>
              <a:t>#TCCC-CPP-PPT-02</a:t>
            </a:r>
            <a:r>
              <a:rPr spc="15" dirty="0"/>
              <a:t> </a:t>
            </a:r>
            <a:r>
              <a:rPr spc="-5" dirty="0"/>
              <a:t>08</a:t>
            </a:r>
            <a:r>
              <a:rPr spc="20" dirty="0"/>
              <a:t> </a:t>
            </a:r>
            <a:r>
              <a:rPr dirty="0"/>
              <a:t>AUG </a:t>
            </a:r>
            <a:r>
              <a:rPr spc="-5" dirty="0"/>
              <a:t>23	</a:t>
            </a:r>
            <a:fld id="{81D60167-4931-47E6-BA6A-407CBD079E47}" type="slidenum">
              <a:rPr sz="1200" spc="-5" dirty="0">
                <a:solidFill>
                  <a:srgbClr val="000000"/>
                </a:solidFill>
              </a:rPr>
              <a:t>14</a:t>
            </a:fld>
            <a:endParaRPr sz="12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301997" y="290830"/>
            <a:ext cx="3587750" cy="329565"/>
          </a:xfrm>
          <a:prstGeom prst="rect">
            <a:avLst/>
          </a:prstGeom>
        </p:spPr>
        <p:txBody>
          <a:bodyPr vert="horz" wrap="square" lIns="0" tIns="11430" rIns="0" bIns="0" rtlCol="0">
            <a:spAutoFit/>
          </a:bodyPr>
          <a:lstStyle/>
          <a:p>
            <a:pPr marL="12700">
              <a:lnSpc>
                <a:spcPct val="100000"/>
              </a:lnSpc>
              <a:spcBef>
                <a:spcPts val="90"/>
              </a:spcBef>
            </a:pPr>
            <a:r>
              <a:rPr sz="2000" b="1" dirty="0">
                <a:solidFill>
                  <a:srgbClr val="756F6F"/>
                </a:solidFill>
                <a:latin typeface="Arial"/>
                <a:cs typeface="Arial"/>
              </a:rPr>
              <a:t>Module</a:t>
            </a:r>
            <a:r>
              <a:rPr sz="2000" b="1" spc="-60" dirty="0">
                <a:solidFill>
                  <a:srgbClr val="756F6F"/>
                </a:solidFill>
                <a:latin typeface="Arial"/>
                <a:cs typeface="Arial"/>
              </a:rPr>
              <a:t> </a:t>
            </a:r>
            <a:r>
              <a:rPr sz="2000" b="1" spc="-5" dirty="0">
                <a:solidFill>
                  <a:srgbClr val="756F6F"/>
                </a:solidFill>
                <a:latin typeface="Arial"/>
                <a:cs typeface="Arial"/>
              </a:rPr>
              <a:t>2:</a:t>
            </a:r>
            <a:r>
              <a:rPr sz="2000" b="1" spc="-50" dirty="0">
                <a:solidFill>
                  <a:srgbClr val="756F6F"/>
                </a:solidFill>
                <a:latin typeface="Arial"/>
                <a:cs typeface="Arial"/>
              </a:rPr>
              <a:t> </a:t>
            </a:r>
            <a:r>
              <a:rPr sz="2000" b="1" dirty="0">
                <a:solidFill>
                  <a:srgbClr val="756F6F"/>
                </a:solidFill>
                <a:latin typeface="Arial"/>
                <a:cs typeface="Arial"/>
              </a:rPr>
              <a:t>Medical</a:t>
            </a:r>
            <a:r>
              <a:rPr sz="2000" b="1" spc="-35" dirty="0">
                <a:solidFill>
                  <a:srgbClr val="756F6F"/>
                </a:solidFill>
                <a:latin typeface="Arial"/>
                <a:cs typeface="Arial"/>
              </a:rPr>
              <a:t> </a:t>
            </a:r>
            <a:r>
              <a:rPr sz="2000" b="1" spc="-5" dirty="0">
                <a:solidFill>
                  <a:srgbClr val="756F6F"/>
                </a:solidFill>
                <a:latin typeface="Arial"/>
                <a:cs typeface="Arial"/>
              </a:rPr>
              <a:t>Equipment</a:t>
            </a:r>
            <a:endParaRPr sz="2000">
              <a:latin typeface="Arial"/>
              <a:cs typeface="Arial"/>
            </a:endParaRPr>
          </a:p>
        </p:txBody>
      </p:sp>
      <p:pic>
        <p:nvPicPr>
          <p:cNvPr id="3" name="object 3"/>
          <p:cNvPicPr/>
          <p:nvPr/>
        </p:nvPicPr>
        <p:blipFill>
          <a:blip r:embed="rId3" cstate="print"/>
          <a:stretch>
            <a:fillRect/>
          </a:stretch>
        </p:blipFill>
        <p:spPr>
          <a:xfrm>
            <a:off x="307847" y="256031"/>
            <a:ext cx="1173480" cy="655320"/>
          </a:xfrm>
          <a:prstGeom prst="rect">
            <a:avLst/>
          </a:prstGeom>
        </p:spPr>
      </p:pic>
      <p:pic>
        <p:nvPicPr>
          <p:cNvPr id="4" name="object 4"/>
          <p:cNvPicPr/>
          <p:nvPr/>
        </p:nvPicPr>
        <p:blipFill>
          <a:blip r:embed="rId4" cstate="print"/>
          <a:stretch>
            <a:fillRect/>
          </a:stretch>
        </p:blipFill>
        <p:spPr>
          <a:xfrm>
            <a:off x="8337159" y="2118406"/>
            <a:ext cx="3638613" cy="1929596"/>
          </a:xfrm>
          <a:prstGeom prst="rect">
            <a:avLst/>
          </a:prstGeom>
        </p:spPr>
      </p:pic>
      <p:sp>
        <p:nvSpPr>
          <p:cNvPr id="5" name="object 5"/>
          <p:cNvSpPr txBox="1"/>
          <p:nvPr/>
        </p:nvSpPr>
        <p:spPr>
          <a:xfrm>
            <a:off x="8302243" y="4237685"/>
            <a:ext cx="3404870" cy="1674495"/>
          </a:xfrm>
          <a:prstGeom prst="rect">
            <a:avLst/>
          </a:prstGeom>
        </p:spPr>
        <p:txBody>
          <a:bodyPr vert="horz" wrap="square" lIns="0" tIns="12700" rIns="0" bIns="0" rtlCol="0">
            <a:spAutoFit/>
          </a:bodyPr>
          <a:lstStyle/>
          <a:p>
            <a:pPr marL="12700">
              <a:lnSpc>
                <a:spcPts val="2735"/>
              </a:lnSpc>
              <a:spcBef>
                <a:spcPts val="100"/>
              </a:spcBef>
            </a:pPr>
            <a:r>
              <a:rPr sz="2400" b="1" dirty="0">
                <a:solidFill>
                  <a:srgbClr val="BB8542"/>
                </a:solidFill>
                <a:latin typeface="Arial"/>
                <a:cs typeface="Arial"/>
              </a:rPr>
              <a:t>10-14</a:t>
            </a:r>
            <a:r>
              <a:rPr sz="2400" b="1" spc="-35" dirty="0">
                <a:solidFill>
                  <a:srgbClr val="BB8542"/>
                </a:solidFill>
                <a:latin typeface="Arial"/>
                <a:cs typeface="Arial"/>
              </a:rPr>
              <a:t> </a:t>
            </a:r>
            <a:r>
              <a:rPr sz="2400" b="1" spc="-20" dirty="0">
                <a:solidFill>
                  <a:srgbClr val="BB8542"/>
                </a:solidFill>
                <a:latin typeface="Arial"/>
                <a:cs typeface="Arial"/>
              </a:rPr>
              <a:t>GAUGE</a:t>
            </a:r>
            <a:r>
              <a:rPr sz="2400" b="1" spc="35" dirty="0">
                <a:solidFill>
                  <a:srgbClr val="BB8542"/>
                </a:solidFill>
                <a:latin typeface="Arial"/>
                <a:cs typeface="Arial"/>
              </a:rPr>
              <a:t> </a:t>
            </a:r>
            <a:r>
              <a:rPr sz="2400" b="1" dirty="0">
                <a:solidFill>
                  <a:srgbClr val="BB8542"/>
                </a:solidFill>
                <a:latin typeface="Arial"/>
                <a:cs typeface="Arial"/>
              </a:rPr>
              <a:t>3.25”</a:t>
            </a:r>
            <a:endParaRPr sz="2400">
              <a:latin typeface="Arial"/>
              <a:cs typeface="Arial"/>
            </a:endParaRPr>
          </a:p>
          <a:p>
            <a:pPr marL="12700">
              <a:lnSpc>
                <a:spcPts val="2735"/>
              </a:lnSpc>
            </a:pPr>
            <a:r>
              <a:rPr sz="2400" b="1" spc="-5" dirty="0">
                <a:solidFill>
                  <a:srgbClr val="BB8542"/>
                </a:solidFill>
                <a:latin typeface="Arial"/>
                <a:cs typeface="Arial"/>
              </a:rPr>
              <a:t>NEEDLE</a:t>
            </a:r>
            <a:r>
              <a:rPr sz="2400" b="1" spc="-40" dirty="0">
                <a:solidFill>
                  <a:srgbClr val="BB8542"/>
                </a:solidFill>
                <a:latin typeface="Arial"/>
                <a:cs typeface="Arial"/>
              </a:rPr>
              <a:t> </a:t>
            </a:r>
            <a:r>
              <a:rPr sz="2400" b="1" spc="-15" dirty="0">
                <a:solidFill>
                  <a:srgbClr val="BB8542"/>
                </a:solidFill>
                <a:latin typeface="Arial"/>
                <a:cs typeface="Arial"/>
              </a:rPr>
              <a:t>CATHETER</a:t>
            </a:r>
            <a:endParaRPr sz="2400">
              <a:latin typeface="Arial"/>
              <a:cs typeface="Arial"/>
            </a:endParaRPr>
          </a:p>
          <a:p>
            <a:pPr marL="12700" marR="5080">
              <a:lnSpc>
                <a:spcPts val="2160"/>
              </a:lnSpc>
              <a:spcBef>
                <a:spcPts val="1060"/>
              </a:spcBef>
            </a:pPr>
            <a:r>
              <a:rPr sz="2000" spc="-10" dirty="0">
                <a:latin typeface="Arial MT"/>
                <a:cs typeface="Arial MT"/>
              </a:rPr>
              <a:t>Catheter-over-needle</a:t>
            </a:r>
            <a:r>
              <a:rPr sz="2000" spc="80" dirty="0">
                <a:latin typeface="Arial MT"/>
                <a:cs typeface="Arial MT"/>
              </a:rPr>
              <a:t> </a:t>
            </a:r>
            <a:r>
              <a:rPr sz="2000" spc="-10" dirty="0">
                <a:latin typeface="Arial MT"/>
                <a:cs typeface="Arial MT"/>
              </a:rPr>
              <a:t>device </a:t>
            </a:r>
            <a:r>
              <a:rPr sz="2000" spc="-5" dirty="0">
                <a:latin typeface="Arial MT"/>
                <a:cs typeface="Arial MT"/>
              </a:rPr>
              <a:t> inserted</a:t>
            </a:r>
            <a:r>
              <a:rPr sz="2000" dirty="0">
                <a:latin typeface="Arial MT"/>
                <a:cs typeface="Arial MT"/>
              </a:rPr>
              <a:t> </a:t>
            </a:r>
            <a:r>
              <a:rPr sz="2000" spc="-10" dirty="0">
                <a:latin typeface="Arial MT"/>
                <a:cs typeface="Arial MT"/>
              </a:rPr>
              <a:t>into</a:t>
            </a:r>
            <a:r>
              <a:rPr sz="2000" spc="20" dirty="0">
                <a:latin typeface="Arial MT"/>
                <a:cs typeface="Arial MT"/>
              </a:rPr>
              <a:t> </a:t>
            </a:r>
            <a:r>
              <a:rPr sz="2000" spc="-5" dirty="0">
                <a:latin typeface="Arial MT"/>
                <a:cs typeface="Arial MT"/>
              </a:rPr>
              <a:t>the</a:t>
            </a:r>
            <a:r>
              <a:rPr sz="2000" spc="-20" dirty="0">
                <a:latin typeface="Arial MT"/>
                <a:cs typeface="Arial MT"/>
              </a:rPr>
              <a:t> </a:t>
            </a:r>
            <a:r>
              <a:rPr sz="2000" spc="-5" dirty="0">
                <a:latin typeface="Arial MT"/>
                <a:cs typeface="Arial MT"/>
              </a:rPr>
              <a:t>chest</a:t>
            </a:r>
            <a:r>
              <a:rPr sz="2000" spc="-10" dirty="0">
                <a:latin typeface="Arial MT"/>
                <a:cs typeface="Arial MT"/>
              </a:rPr>
              <a:t> </a:t>
            </a:r>
            <a:r>
              <a:rPr sz="2000" spc="-5" dirty="0">
                <a:latin typeface="Arial MT"/>
                <a:cs typeface="Arial MT"/>
              </a:rPr>
              <a:t>to</a:t>
            </a:r>
            <a:r>
              <a:rPr sz="2000" spc="-10" dirty="0">
                <a:latin typeface="Arial MT"/>
                <a:cs typeface="Arial MT"/>
              </a:rPr>
              <a:t> </a:t>
            </a:r>
            <a:r>
              <a:rPr sz="2000" b="1" spc="-10" dirty="0">
                <a:latin typeface="Arial"/>
                <a:cs typeface="Arial"/>
              </a:rPr>
              <a:t>treat </a:t>
            </a:r>
            <a:r>
              <a:rPr sz="2000" b="1" spc="-540" dirty="0">
                <a:latin typeface="Arial"/>
                <a:cs typeface="Arial"/>
              </a:rPr>
              <a:t> </a:t>
            </a:r>
            <a:r>
              <a:rPr sz="2000" b="1" spc="-5" dirty="0">
                <a:latin typeface="Arial"/>
                <a:cs typeface="Arial"/>
              </a:rPr>
              <a:t>tension pneumothorax</a:t>
            </a:r>
            <a:endParaRPr sz="2000">
              <a:latin typeface="Arial"/>
              <a:cs typeface="Arial"/>
            </a:endParaRPr>
          </a:p>
        </p:txBody>
      </p:sp>
      <p:grpSp>
        <p:nvGrpSpPr>
          <p:cNvPr id="6" name="object 6"/>
          <p:cNvGrpSpPr/>
          <p:nvPr/>
        </p:nvGrpSpPr>
        <p:grpSpPr>
          <a:xfrm>
            <a:off x="4669833" y="1975686"/>
            <a:ext cx="3121025" cy="2072639"/>
            <a:chOff x="4669833" y="1975686"/>
            <a:chExt cx="3121025" cy="2072639"/>
          </a:xfrm>
        </p:grpSpPr>
        <p:pic>
          <p:nvPicPr>
            <p:cNvPr id="7" name="object 7"/>
            <p:cNvPicPr/>
            <p:nvPr/>
          </p:nvPicPr>
          <p:blipFill>
            <a:blip r:embed="rId5" cstate="print"/>
            <a:stretch>
              <a:fillRect/>
            </a:stretch>
          </p:blipFill>
          <p:spPr>
            <a:xfrm>
              <a:off x="4669833" y="1975686"/>
              <a:ext cx="1484548" cy="1485831"/>
            </a:xfrm>
            <a:prstGeom prst="rect">
              <a:avLst/>
            </a:prstGeom>
          </p:spPr>
        </p:pic>
        <p:pic>
          <p:nvPicPr>
            <p:cNvPr id="8" name="object 8"/>
            <p:cNvPicPr/>
            <p:nvPr/>
          </p:nvPicPr>
          <p:blipFill>
            <a:blip r:embed="rId6" cstate="print"/>
            <a:stretch>
              <a:fillRect/>
            </a:stretch>
          </p:blipFill>
          <p:spPr>
            <a:xfrm>
              <a:off x="5903976" y="2161031"/>
              <a:ext cx="1886712" cy="1886712"/>
            </a:xfrm>
            <a:prstGeom prst="rect">
              <a:avLst/>
            </a:prstGeom>
          </p:spPr>
        </p:pic>
      </p:grpSp>
      <p:sp>
        <p:nvSpPr>
          <p:cNvPr id="9" name="object 9"/>
          <p:cNvSpPr txBox="1"/>
          <p:nvPr/>
        </p:nvSpPr>
        <p:spPr>
          <a:xfrm>
            <a:off x="4589145" y="4115992"/>
            <a:ext cx="3394710" cy="2016125"/>
          </a:xfrm>
          <a:prstGeom prst="rect">
            <a:avLst/>
          </a:prstGeom>
        </p:spPr>
        <p:txBody>
          <a:bodyPr vert="horz" wrap="square" lIns="0" tIns="134620" rIns="0" bIns="0" rtlCol="0">
            <a:spAutoFit/>
          </a:bodyPr>
          <a:lstStyle/>
          <a:p>
            <a:pPr marL="12700">
              <a:lnSpc>
                <a:spcPct val="100000"/>
              </a:lnSpc>
              <a:spcBef>
                <a:spcPts val="1060"/>
              </a:spcBef>
            </a:pPr>
            <a:r>
              <a:rPr sz="2400" b="1" dirty="0">
                <a:solidFill>
                  <a:srgbClr val="BB8542"/>
                </a:solidFill>
                <a:latin typeface="Arial"/>
                <a:cs typeface="Arial"/>
              </a:rPr>
              <a:t>VENTED</a:t>
            </a:r>
            <a:r>
              <a:rPr sz="2400" b="1" spc="-40" dirty="0">
                <a:solidFill>
                  <a:srgbClr val="BB8542"/>
                </a:solidFill>
                <a:latin typeface="Arial"/>
                <a:cs typeface="Arial"/>
              </a:rPr>
              <a:t> </a:t>
            </a:r>
            <a:r>
              <a:rPr sz="2400" b="1" spc="-5" dirty="0">
                <a:solidFill>
                  <a:srgbClr val="BB8542"/>
                </a:solidFill>
                <a:latin typeface="Arial"/>
                <a:cs typeface="Arial"/>
              </a:rPr>
              <a:t>CHEST</a:t>
            </a:r>
            <a:r>
              <a:rPr sz="2400" b="1" spc="-20" dirty="0">
                <a:solidFill>
                  <a:srgbClr val="BB8542"/>
                </a:solidFill>
                <a:latin typeface="Arial"/>
                <a:cs typeface="Arial"/>
              </a:rPr>
              <a:t> SEAL</a:t>
            </a:r>
            <a:endParaRPr sz="2400">
              <a:latin typeface="Arial"/>
              <a:cs typeface="Arial"/>
            </a:endParaRPr>
          </a:p>
          <a:p>
            <a:pPr marL="12700" marR="5080">
              <a:lnSpc>
                <a:spcPct val="90000"/>
              </a:lnSpc>
              <a:spcBef>
                <a:spcPts val="1025"/>
              </a:spcBef>
            </a:pPr>
            <a:r>
              <a:rPr sz="2000" spc="-10" dirty="0">
                <a:latin typeface="Arial MT"/>
                <a:cs typeface="Arial MT"/>
              </a:rPr>
              <a:t>Vented</a:t>
            </a:r>
            <a:r>
              <a:rPr sz="2000" spc="20" dirty="0">
                <a:latin typeface="Arial MT"/>
                <a:cs typeface="Arial MT"/>
              </a:rPr>
              <a:t> </a:t>
            </a:r>
            <a:r>
              <a:rPr sz="2000" spc="-10" dirty="0">
                <a:latin typeface="Arial MT"/>
                <a:cs typeface="Arial MT"/>
              </a:rPr>
              <a:t>and</a:t>
            </a:r>
            <a:r>
              <a:rPr sz="2000" spc="5" dirty="0">
                <a:latin typeface="Arial MT"/>
                <a:cs typeface="Arial MT"/>
              </a:rPr>
              <a:t> </a:t>
            </a:r>
            <a:r>
              <a:rPr sz="2000" spc="-10" dirty="0">
                <a:latin typeface="Arial MT"/>
                <a:cs typeface="Arial MT"/>
              </a:rPr>
              <a:t>adhesive</a:t>
            </a:r>
            <a:r>
              <a:rPr sz="2000" spc="50" dirty="0">
                <a:latin typeface="Arial MT"/>
                <a:cs typeface="Arial MT"/>
              </a:rPr>
              <a:t> </a:t>
            </a:r>
            <a:r>
              <a:rPr sz="2000" spc="-5" dirty="0">
                <a:latin typeface="Arial MT"/>
                <a:cs typeface="Arial MT"/>
              </a:rPr>
              <a:t>chest </a:t>
            </a:r>
            <a:r>
              <a:rPr sz="2000" dirty="0">
                <a:latin typeface="Arial MT"/>
                <a:cs typeface="Arial MT"/>
              </a:rPr>
              <a:t> </a:t>
            </a:r>
            <a:r>
              <a:rPr sz="2000" spc="-5" dirty="0">
                <a:latin typeface="Arial MT"/>
                <a:cs typeface="Arial MT"/>
              </a:rPr>
              <a:t>seal </a:t>
            </a:r>
            <a:r>
              <a:rPr sz="2000" dirty="0">
                <a:latin typeface="Arial MT"/>
                <a:cs typeface="Arial MT"/>
              </a:rPr>
              <a:t>for </a:t>
            </a:r>
            <a:r>
              <a:rPr sz="2000" spc="-5" dirty="0">
                <a:latin typeface="Arial MT"/>
                <a:cs typeface="Arial MT"/>
              </a:rPr>
              <a:t>treating </a:t>
            </a:r>
            <a:r>
              <a:rPr sz="2000" b="1" spc="-5" dirty="0">
                <a:latin typeface="Arial"/>
                <a:cs typeface="Arial"/>
              </a:rPr>
              <a:t>penetrating </a:t>
            </a:r>
            <a:r>
              <a:rPr sz="2000" b="1" dirty="0">
                <a:latin typeface="Arial"/>
                <a:cs typeface="Arial"/>
              </a:rPr>
              <a:t> </a:t>
            </a:r>
            <a:r>
              <a:rPr sz="2000" b="1" spc="-5" dirty="0">
                <a:latin typeface="Arial"/>
                <a:cs typeface="Arial"/>
              </a:rPr>
              <a:t>chest wounds, </a:t>
            </a:r>
            <a:r>
              <a:rPr sz="2000" spc="-10" dirty="0">
                <a:latin typeface="Arial MT"/>
                <a:cs typeface="Arial MT"/>
              </a:rPr>
              <a:t>if </a:t>
            </a:r>
            <a:r>
              <a:rPr sz="2000" spc="-5" dirty="0">
                <a:latin typeface="Arial MT"/>
                <a:cs typeface="Arial MT"/>
              </a:rPr>
              <a:t>a </a:t>
            </a:r>
            <a:r>
              <a:rPr sz="2000" spc="-10" dirty="0">
                <a:latin typeface="Arial MT"/>
                <a:cs typeface="Arial MT"/>
              </a:rPr>
              <a:t>vented </a:t>
            </a:r>
            <a:r>
              <a:rPr sz="2000" spc="-5" dirty="0">
                <a:latin typeface="Arial MT"/>
                <a:cs typeface="Arial MT"/>
              </a:rPr>
              <a:t> chest</a:t>
            </a:r>
            <a:r>
              <a:rPr sz="2000" spc="-10" dirty="0">
                <a:latin typeface="Arial MT"/>
                <a:cs typeface="Arial MT"/>
              </a:rPr>
              <a:t> </a:t>
            </a:r>
            <a:r>
              <a:rPr sz="2000" spc="-5" dirty="0">
                <a:latin typeface="Arial MT"/>
                <a:cs typeface="Arial MT"/>
              </a:rPr>
              <a:t>seal </a:t>
            </a:r>
            <a:r>
              <a:rPr sz="2000" spc="-10" dirty="0">
                <a:latin typeface="Arial MT"/>
                <a:cs typeface="Arial MT"/>
              </a:rPr>
              <a:t>is</a:t>
            </a:r>
            <a:r>
              <a:rPr sz="2000" spc="5" dirty="0">
                <a:latin typeface="Arial MT"/>
                <a:cs typeface="Arial MT"/>
              </a:rPr>
              <a:t> </a:t>
            </a:r>
            <a:r>
              <a:rPr sz="2000" spc="-10" dirty="0">
                <a:latin typeface="Arial MT"/>
                <a:cs typeface="Arial MT"/>
              </a:rPr>
              <a:t>not</a:t>
            </a:r>
            <a:r>
              <a:rPr sz="2000" spc="5" dirty="0">
                <a:latin typeface="Arial MT"/>
                <a:cs typeface="Arial MT"/>
              </a:rPr>
              <a:t> </a:t>
            </a:r>
            <a:r>
              <a:rPr sz="2000" spc="-15" dirty="0">
                <a:latin typeface="Arial MT"/>
                <a:cs typeface="Arial MT"/>
              </a:rPr>
              <a:t>available</a:t>
            </a:r>
            <a:r>
              <a:rPr sz="2000" spc="75" dirty="0">
                <a:latin typeface="Arial MT"/>
                <a:cs typeface="Arial MT"/>
              </a:rPr>
              <a:t> </a:t>
            </a:r>
            <a:r>
              <a:rPr sz="2000" spc="-5" dirty="0">
                <a:latin typeface="Arial MT"/>
                <a:cs typeface="Arial MT"/>
              </a:rPr>
              <a:t>use </a:t>
            </a:r>
            <a:r>
              <a:rPr sz="2000" spc="-540" dirty="0">
                <a:latin typeface="Arial MT"/>
                <a:cs typeface="Arial MT"/>
              </a:rPr>
              <a:t> </a:t>
            </a:r>
            <a:r>
              <a:rPr sz="2000" spc="-5" dirty="0">
                <a:latin typeface="Arial MT"/>
                <a:cs typeface="Arial MT"/>
              </a:rPr>
              <a:t>a</a:t>
            </a:r>
            <a:r>
              <a:rPr sz="2000" spc="-10" dirty="0">
                <a:latin typeface="Arial MT"/>
                <a:cs typeface="Arial MT"/>
              </a:rPr>
              <a:t> non-vented</a:t>
            </a:r>
            <a:r>
              <a:rPr sz="2000" spc="50" dirty="0">
                <a:latin typeface="Arial MT"/>
                <a:cs typeface="Arial MT"/>
              </a:rPr>
              <a:t> </a:t>
            </a:r>
            <a:r>
              <a:rPr sz="2000" spc="-5" dirty="0">
                <a:latin typeface="Arial MT"/>
                <a:cs typeface="Arial MT"/>
              </a:rPr>
              <a:t>chest</a:t>
            </a:r>
            <a:r>
              <a:rPr sz="2000" spc="-10" dirty="0">
                <a:latin typeface="Arial MT"/>
                <a:cs typeface="Arial MT"/>
              </a:rPr>
              <a:t> seal</a:t>
            </a:r>
            <a:endParaRPr sz="2000">
              <a:latin typeface="Arial MT"/>
              <a:cs typeface="Arial MT"/>
            </a:endParaRPr>
          </a:p>
        </p:txBody>
      </p:sp>
      <p:sp>
        <p:nvSpPr>
          <p:cNvPr id="10" name="object 10"/>
          <p:cNvSpPr txBox="1"/>
          <p:nvPr/>
        </p:nvSpPr>
        <p:spPr>
          <a:xfrm>
            <a:off x="389940" y="4115992"/>
            <a:ext cx="3747135" cy="1741170"/>
          </a:xfrm>
          <a:prstGeom prst="rect">
            <a:avLst/>
          </a:prstGeom>
        </p:spPr>
        <p:txBody>
          <a:bodyPr vert="horz" wrap="square" lIns="0" tIns="134620" rIns="0" bIns="0" rtlCol="0">
            <a:spAutoFit/>
          </a:bodyPr>
          <a:lstStyle/>
          <a:p>
            <a:pPr marL="12700">
              <a:lnSpc>
                <a:spcPct val="100000"/>
              </a:lnSpc>
              <a:spcBef>
                <a:spcPts val="1060"/>
              </a:spcBef>
            </a:pPr>
            <a:r>
              <a:rPr sz="2400" b="1" spc="-30" dirty="0">
                <a:solidFill>
                  <a:srgbClr val="BB8542"/>
                </a:solidFill>
                <a:latin typeface="Arial"/>
                <a:cs typeface="Arial"/>
              </a:rPr>
              <a:t>BAG</a:t>
            </a:r>
            <a:r>
              <a:rPr sz="2400" b="1" spc="55" dirty="0">
                <a:solidFill>
                  <a:srgbClr val="BB8542"/>
                </a:solidFill>
                <a:latin typeface="Arial"/>
                <a:cs typeface="Arial"/>
              </a:rPr>
              <a:t> </a:t>
            </a:r>
            <a:r>
              <a:rPr sz="2400" b="1" spc="-15" dirty="0">
                <a:solidFill>
                  <a:srgbClr val="BB8542"/>
                </a:solidFill>
                <a:latin typeface="Arial"/>
                <a:cs typeface="Arial"/>
              </a:rPr>
              <a:t>VALVE</a:t>
            </a:r>
            <a:r>
              <a:rPr sz="2400" b="1" spc="40" dirty="0">
                <a:solidFill>
                  <a:srgbClr val="BB8542"/>
                </a:solidFill>
                <a:latin typeface="Arial"/>
                <a:cs typeface="Arial"/>
              </a:rPr>
              <a:t> </a:t>
            </a:r>
            <a:r>
              <a:rPr sz="2400" b="1" spc="-25" dirty="0">
                <a:solidFill>
                  <a:srgbClr val="BB8542"/>
                </a:solidFill>
                <a:latin typeface="Arial"/>
                <a:cs typeface="Arial"/>
              </a:rPr>
              <a:t>MASK</a:t>
            </a:r>
            <a:r>
              <a:rPr sz="2400" b="1" spc="50" dirty="0">
                <a:solidFill>
                  <a:srgbClr val="BB8542"/>
                </a:solidFill>
                <a:latin typeface="Arial"/>
                <a:cs typeface="Arial"/>
              </a:rPr>
              <a:t> </a:t>
            </a:r>
            <a:r>
              <a:rPr sz="2400" b="1" spc="-5" dirty="0">
                <a:solidFill>
                  <a:srgbClr val="BB8542"/>
                </a:solidFill>
                <a:latin typeface="Arial"/>
                <a:cs typeface="Arial"/>
              </a:rPr>
              <a:t>(BVM)</a:t>
            </a:r>
            <a:endParaRPr sz="2400">
              <a:latin typeface="Arial"/>
              <a:cs typeface="Arial"/>
            </a:endParaRPr>
          </a:p>
          <a:p>
            <a:pPr marL="12700" marR="342900">
              <a:lnSpc>
                <a:spcPct val="90000"/>
              </a:lnSpc>
              <a:spcBef>
                <a:spcPts val="1025"/>
              </a:spcBef>
            </a:pPr>
            <a:r>
              <a:rPr sz="2000" spc="-10" dirty="0">
                <a:latin typeface="Arial MT"/>
                <a:cs typeface="Arial MT"/>
              </a:rPr>
              <a:t>Provides</a:t>
            </a:r>
            <a:r>
              <a:rPr sz="2000" spc="40" dirty="0">
                <a:latin typeface="Arial MT"/>
                <a:cs typeface="Arial MT"/>
              </a:rPr>
              <a:t> </a:t>
            </a:r>
            <a:r>
              <a:rPr sz="2000" spc="-10" dirty="0">
                <a:latin typeface="Arial MT"/>
                <a:cs typeface="Arial MT"/>
              </a:rPr>
              <a:t>positive</a:t>
            </a:r>
            <a:r>
              <a:rPr sz="2000" spc="50" dirty="0">
                <a:latin typeface="Arial MT"/>
                <a:cs typeface="Arial MT"/>
              </a:rPr>
              <a:t> </a:t>
            </a:r>
            <a:r>
              <a:rPr sz="2000" spc="-5" dirty="0">
                <a:latin typeface="Arial MT"/>
                <a:cs typeface="Arial MT"/>
              </a:rPr>
              <a:t>pressure </a:t>
            </a:r>
            <a:r>
              <a:rPr sz="2000" dirty="0">
                <a:latin typeface="Arial MT"/>
                <a:cs typeface="Arial MT"/>
              </a:rPr>
              <a:t> </a:t>
            </a:r>
            <a:r>
              <a:rPr sz="2000" spc="-10" dirty="0">
                <a:latin typeface="Arial MT"/>
                <a:cs typeface="Arial MT"/>
              </a:rPr>
              <a:t>ventilations</a:t>
            </a:r>
            <a:r>
              <a:rPr sz="2000" spc="80" dirty="0">
                <a:latin typeface="Arial MT"/>
                <a:cs typeface="Arial MT"/>
              </a:rPr>
              <a:t> </a:t>
            </a:r>
            <a:r>
              <a:rPr sz="2000" spc="-5" dirty="0">
                <a:latin typeface="Arial MT"/>
                <a:cs typeface="Arial MT"/>
              </a:rPr>
              <a:t>to</a:t>
            </a:r>
            <a:r>
              <a:rPr sz="2000" spc="-20" dirty="0">
                <a:latin typeface="Arial MT"/>
                <a:cs typeface="Arial MT"/>
              </a:rPr>
              <a:t> </a:t>
            </a:r>
            <a:r>
              <a:rPr sz="2000" spc="-5" dirty="0">
                <a:latin typeface="Arial MT"/>
                <a:cs typeface="Arial MT"/>
              </a:rPr>
              <a:t>a</a:t>
            </a:r>
            <a:r>
              <a:rPr sz="2000" dirty="0">
                <a:latin typeface="Arial MT"/>
                <a:cs typeface="Arial MT"/>
              </a:rPr>
              <a:t> </a:t>
            </a:r>
            <a:r>
              <a:rPr sz="2000" spc="-10" dirty="0">
                <a:latin typeface="Arial MT"/>
                <a:cs typeface="Arial MT"/>
              </a:rPr>
              <a:t>patient</a:t>
            </a:r>
            <a:r>
              <a:rPr sz="2000" spc="5" dirty="0">
                <a:latin typeface="Arial MT"/>
                <a:cs typeface="Arial MT"/>
              </a:rPr>
              <a:t> </a:t>
            </a:r>
            <a:r>
              <a:rPr sz="2000" spc="-15" dirty="0">
                <a:latin typeface="Arial MT"/>
                <a:cs typeface="Arial MT"/>
              </a:rPr>
              <a:t>who</a:t>
            </a:r>
            <a:r>
              <a:rPr sz="2000" spc="45" dirty="0">
                <a:latin typeface="Arial MT"/>
                <a:cs typeface="Arial MT"/>
              </a:rPr>
              <a:t> </a:t>
            </a:r>
            <a:r>
              <a:rPr sz="2000" spc="-10" dirty="0">
                <a:latin typeface="Arial MT"/>
                <a:cs typeface="Arial MT"/>
              </a:rPr>
              <a:t>is </a:t>
            </a:r>
            <a:r>
              <a:rPr sz="2000" spc="-540" dirty="0">
                <a:latin typeface="Arial MT"/>
                <a:cs typeface="Arial MT"/>
              </a:rPr>
              <a:t> </a:t>
            </a:r>
            <a:r>
              <a:rPr sz="2000" spc="-10" dirty="0">
                <a:latin typeface="Arial MT"/>
                <a:cs typeface="Arial MT"/>
              </a:rPr>
              <a:t>inadequately</a:t>
            </a:r>
            <a:r>
              <a:rPr sz="2000" spc="65" dirty="0">
                <a:latin typeface="Arial MT"/>
                <a:cs typeface="Arial MT"/>
              </a:rPr>
              <a:t> </a:t>
            </a:r>
            <a:r>
              <a:rPr sz="2000" spc="-10" dirty="0">
                <a:latin typeface="Arial MT"/>
                <a:cs typeface="Arial MT"/>
              </a:rPr>
              <a:t>breathing</a:t>
            </a:r>
            <a:r>
              <a:rPr sz="2000" spc="25" dirty="0">
                <a:latin typeface="Arial MT"/>
                <a:cs typeface="Arial MT"/>
              </a:rPr>
              <a:t> </a:t>
            </a:r>
            <a:r>
              <a:rPr sz="2000" spc="-5" dirty="0">
                <a:latin typeface="Arial MT"/>
                <a:cs typeface="Arial MT"/>
              </a:rPr>
              <a:t>or</a:t>
            </a:r>
            <a:r>
              <a:rPr sz="2000" spc="-10" dirty="0">
                <a:latin typeface="Arial MT"/>
                <a:cs typeface="Arial MT"/>
              </a:rPr>
              <a:t> </a:t>
            </a:r>
            <a:r>
              <a:rPr sz="2000" spc="-5" dirty="0">
                <a:latin typeface="Arial MT"/>
                <a:cs typeface="Arial MT"/>
              </a:rPr>
              <a:t>not </a:t>
            </a:r>
            <a:r>
              <a:rPr sz="2000" dirty="0">
                <a:latin typeface="Arial MT"/>
                <a:cs typeface="Arial MT"/>
              </a:rPr>
              <a:t> </a:t>
            </a:r>
            <a:r>
              <a:rPr sz="2000" spc="-10" dirty="0">
                <a:latin typeface="Arial MT"/>
                <a:cs typeface="Arial MT"/>
              </a:rPr>
              <a:t>breathing</a:t>
            </a:r>
            <a:r>
              <a:rPr sz="2000" spc="25" dirty="0">
                <a:latin typeface="Arial MT"/>
                <a:cs typeface="Arial MT"/>
              </a:rPr>
              <a:t> </a:t>
            </a:r>
            <a:r>
              <a:rPr sz="2000" spc="-5" dirty="0">
                <a:latin typeface="Arial MT"/>
                <a:cs typeface="Arial MT"/>
              </a:rPr>
              <a:t>at</a:t>
            </a:r>
            <a:r>
              <a:rPr sz="2000" spc="10" dirty="0">
                <a:latin typeface="Arial MT"/>
                <a:cs typeface="Arial MT"/>
              </a:rPr>
              <a:t> </a:t>
            </a:r>
            <a:r>
              <a:rPr sz="2000" spc="-10" dirty="0">
                <a:latin typeface="Arial MT"/>
                <a:cs typeface="Arial MT"/>
              </a:rPr>
              <a:t>all</a:t>
            </a:r>
            <a:endParaRPr sz="2000">
              <a:latin typeface="Arial MT"/>
              <a:cs typeface="Arial MT"/>
            </a:endParaRPr>
          </a:p>
        </p:txBody>
      </p:sp>
      <p:pic>
        <p:nvPicPr>
          <p:cNvPr id="11" name="object 11"/>
          <p:cNvPicPr/>
          <p:nvPr/>
        </p:nvPicPr>
        <p:blipFill>
          <a:blip r:embed="rId7" cstate="print"/>
          <a:stretch>
            <a:fillRect/>
          </a:stretch>
        </p:blipFill>
        <p:spPr>
          <a:xfrm>
            <a:off x="343343" y="1724465"/>
            <a:ext cx="3959223" cy="2233915"/>
          </a:xfrm>
          <a:prstGeom prst="rect">
            <a:avLst/>
          </a:prstGeom>
        </p:spPr>
      </p:pic>
      <p:sp>
        <p:nvSpPr>
          <p:cNvPr id="12" name="object 12"/>
          <p:cNvSpPr/>
          <p:nvPr/>
        </p:nvSpPr>
        <p:spPr>
          <a:xfrm>
            <a:off x="1706879" y="707136"/>
            <a:ext cx="844550" cy="844550"/>
          </a:xfrm>
          <a:custGeom>
            <a:avLst/>
            <a:gdLst/>
            <a:ahLst/>
            <a:cxnLst/>
            <a:rect l="l" t="t" r="r" b="b"/>
            <a:pathLst>
              <a:path w="844550" h="844550">
                <a:moveTo>
                  <a:pt x="422147" y="0"/>
                </a:moveTo>
                <a:lnTo>
                  <a:pt x="372911" y="2839"/>
                </a:lnTo>
                <a:lnTo>
                  <a:pt x="325345" y="11147"/>
                </a:lnTo>
                <a:lnTo>
                  <a:pt x="279764" y="24607"/>
                </a:lnTo>
                <a:lnTo>
                  <a:pt x="236486" y="42903"/>
                </a:lnTo>
                <a:lnTo>
                  <a:pt x="195827" y="65716"/>
                </a:lnTo>
                <a:lnTo>
                  <a:pt x="158105" y="92732"/>
                </a:lnTo>
                <a:lnTo>
                  <a:pt x="123634" y="123634"/>
                </a:lnTo>
                <a:lnTo>
                  <a:pt x="92732" y="158105"/>
                </a:lnTo>
                <a:lnTo>
                  <a:pt x="65716" y="195827"/>
                </a:lnTo>
                <a:lnTo>
                  <a:pt x="42903" y="236486"/>
                </a:lnTo>
                <a:lnTo>
                  <a:pt x="24607" y="279764"/>
                </a:lnTo>
                <a:lnTo>
                  <a:pt x="11147" y="325345"/>
                </a:lnTo>
                <a:lnTo>
                  <a:pt x="2839" y="372911"/>
                </a:lnTo>
                <a:lnTo>
                  <a:pt x="0" y="422148"/>
                </a:lnTo>
                <a:lnTo>
                  <a:pt x="2839" y="471384"/>
                </a:lnTo>
                <a:lnTo>
                  <a:pt x="11147" y="518950"/>
                </a:lnTo>
                <a:lnTo>
                  <a:pt x="24607" y="564531"/>
                </a:lnTo>
                <a:lnTo>
                  <a:pt x="42903" y="607809"/>
                </a:lnTo>
                <a:lnTo>
                  <a:pt x="65716" y="648468"/>
                </a:lnTo>
                <a:lnTo>
                  <a:pt x="92732" y="686190"/>
                </a:lnTo>
                <a:lnTo>
                  <a:pt x="123634" y="720661"/>
                </a:lnTo>
                <a:lnTo>
                  <a:pt x="158105" y="751563"/>
                </a:lnTo>
                <a:lnTo>
                  <a:pt x="195827" y="778579"/>
                </a:lnTo>
                <a:lnTo>
                  <a:pt x="236486" y="801392"/>
                </a:lnTo>
                <a:lnTo>
                  <a:pt x="279764" y="819688"/>
                </a:lnTo>
                <a:lnTo>
                  <a:pt x="325345" y="833148"/>
                </a:lnTo>
                <a:lnTo>
                  <a:pt x="372911" y="841456"/>
                </a:lnTo>
                <a:lnTo>
                  <a:pt x="422147" y="844296"/>
                </a:lnTo>
                <a:lnTo>
                  <a:pt x="471384" y="841456"/>
                </a:lnTo>
                <a:lnTo>
                  <a:pt x="518950" y="833148"/>
                </a:lnTo>
                <a:lnTo>
                  <a:pt x="564531" y="819688"/>
                </a:lnTo>
                <a:lnTo>
                  <a:pt x="607809" y="801392"/>
                </a:lnTo>
                <a:lnTo>
                  <a:pt x="648468" y="778579"/>
                </a:lnTo>
                <a:lnTo>
                  <a:pt x="686190" y="751563"/>
                </a:lnTo>
                <a:lnTo>
                  <a:pt x="720661" y="720661"/>
                </a:lnTo>
                <a:lnTo>
                  <a:pt x="751563" y="686190"/>
                </a:lnTo>
                <a:lnTo>
                  <a:pt x="778579" y="648468"/>
                </a:lnTo>
                <a:lnTo>
                  <a:pt x="801392" y="607809"/>
                </a:lnTo>
                <a:lnTo>
                  <a:pt x="819688" y="564531"/>
                </a:lnTo>
                <a:lnTo>
                  <a:pt x="833148" y="518950"/>
                </a:lnTo>
                <a:lnTo>
                  <a:pt x="841456" y="471384"/>
                </a:lnTo>
                <a:lnTo>
                  <a:pt x="844295" y="422148"/>
                </a:lnTo>
                <a:lnTo>
                  <a:pt x="841456" y="372911"/>
                </a:lnTo>
                <a:lnTo>
                  <a:pt x="833148" y="325345"/>
                </a:lnTo>
                <a:lnTo>
                  <a:pt x="819688" y="279764"/>
                </a:lnTo>
                <a:lnTo>
                  <a:pt x="801392" y="236486"/>
                </a:lnTo>
                <a:lnTo>
                  <a:pt x="778579" y="195827"/>
                </a:lnTo>
                <a:lnTo>
                  <a:pt x="751563" y="158105"/>
                </a:lnTo>
                <a:lnTo>
                  <a:pt x="720661" y="123634"/>
                </a:lnTo>
                <a:lnTo>
                  <a:pt x="686190" y="92732"/>
                </a:lnTo>
                <a:lnTo>
                  <a:pt x="648468" y="65716"/>
                </a:lnTo>
                <a:lnTo>
                  <a:pt x="607809" y="42903"/>
                </a:lnTo>
                <a:lnTo>
                  <a:pt x="564531" y="24607"/>
                </a:lnTo>
                <a:lnTo>
                  <a:pt x="518950" y="11147"/>
                </a:lnTo>
                <a:lnTo>
                  <a:pt x="471384" y="2839"/>
                </a:lnTo>
                <a:lnTo>
                  <a:pt x="422147" y="0"/>
                </a:lnTo>
                <a:close/>
              </a:path>
            </a:pathLst>
          </a:custGeom>
          <a:solidFill>
            <a:srgbClr val="788667"/>
          </a:solidFill>
        </p:spPr>
        <p:txBody>
          <a:bodyPr wrap="square" lIns="0" tIns="0" rIns="0" bIns="0" rtlCol="0"/>
          <a:lstStyle/>
          <a:p>
            <a:endParaRPr/>
          </a:p>
        </p:txBody>
      </p:sp>
      <p:sp>
        <p:nvSpPr>
          <p:cNvPr id="13" name="object 13"/>
          <p:cNvSpPr txBox="1">
            <a:spLocks noGrp="1"/>
          </p:cNvSpPr>
          <p:nvPr>
            <p:ph type="title"/>
          </p:nvPr>
        </p:nvSpPr>
        <p:spPr>
          <a:xfrm>
            <a:off x="1917319" y="767029"/>
            <a:ext cx="8686800" cy="636905"/>
          </a:xfrm>
          <a:prstGeom prst="rect">
            <a:avLst/>
          </a:prstGeom>
        </p:spPr>
        <p:txBody>
          <a:bodyPr vert="horz" wrap="square" lIns="0" tIns="13970" rIns="0" bIns="0" rtlCol="0">
            <a:spAutoFit/>
          </a:bodyPr>
          <a:lstStyle/>
          <a:p>
            <a:pPr marL="12700">
              <a:lnSpc>
                <a:spcPct val="100000"/>
              </a:lnSpc>
              <a:spcBef>
                <a:spcPts val="110"/>
              </a:spcBef>
              <a:tabLst>
                <a:tab pos="698500" algn="l"/>
              </a:tabLst>
            </a:pPr>
            <a:r>
              <a:rPr sz="6000" b="0" spc="7" baseline="-1388" dirty="0">
                <a:solidFill>
                  <a:srgbClr val="FFFFFF"/>
                </a:solidFill>
                <a:latin typeface="Arial Black"/>
                <a:cs typeface="Arial Black"/>
              </a:rPr>
              <a:t>R	</a:t>
            </a:r>
            <a:r>
              <a:rPr sz="3600" spc="-10" dirty="0">
                <a:solidFill>
                  <a:srgbClr val="2D3334"/>
                </a:solidFill>
              </a:rPr>
              <a:t>ESPIRATION</a:t>
            </a:r>
            <a:r>
              <a:rPr sz="3600" spc="25" dirty="0">
                <a:solidFill>
                  <a:srgbClr val="2D3334"/>
                </a:solidFill>
              </a:rPr>
              <a:t> </a:t>
            </a:r>
            <a:r>
              <a:rPr sz="3600" dirty="0">
                <a:solidFill>
                  <a:srgbClr val="2D3334"/>
                </a:solidFill>
              </a:rPr>
              <a:t>SUPPORT</a:t>
            </a:r>
            <a:r>
              <a:rPr sz="3600" spc="-40" dirty="0">
                <a:solidFill>
                  <a:srgbClr val="2D3334"/>
                </a:solidFill>
              </a:rPr>
              <a:t> </a:t>
            </a:r>
            <a:r>
              <a:rPr sz="3600" dirty="0">
                <a:solidFill>
                  <a:srgbClr val="2D3334"/>
                </a:solidFill>
              </a:rPr>
              <a:t>EQUIPMENT</a:t>
            </a:r>
            <a:endParaRPr sz="3600">
              <a:latin typeface="Arial Black"/>
              <a:cs typeface="Arial Black"/>
            </a:endParaRPr>
          </a:p>
        </p:txBody>
      </p:sp>
      <p:sp>
        <p:nvSpPr>
          <p:cNvPr id="14" name="object 14"/>
          <p:cNvSpPr txBox="1">
            <a:spLocks noGrp="1"/>
          </p:cNvSpPr>
          <p:nvPr>
            <p:ph type="sldNum" sz="quarter" idx="7"/>
          </p:nvPr>
        </p:nvSpPr>
        <p:spPr>
          <a:prstGeom prst="rect">
            <a:avLst/>
          </a:prstGeom>
        </p:spPr>
        <p:txBody>
          <a:bodyPr vert="horz" wrap="square" lIns="0" tIns="0" rIns="0" bIns="0" rtlCol="0">
            <a:spAutoFit/>
          </a:bodyPr>
          <a:lstStyle/>
          <a:p>
            <a:pPr marL="12700">
              <a:lnSpc>
                <a:spcPts val="1435"/>
              </a:lnSpc>
              <a:tabLst>
                <a:tab pos="2207260" algn="l"/>
              </a:tabLst>
            </a:pPr>
            <a:r>
              <a:rPr spc="-5" dirty="0"/>
              <a:t>#TCCC-CPP-PPT-02</a:t>
            </a:r>
            <a:r>
              <a:rPr spc="15" dirty="0"/>
              <a:t> </a:t>
            </a:r>
            <a:r>
              <a:rPr spc="-5" dirty="0"/>
              <a:t>08</a:t>
            </a:r>
            <a:r>
              <a:rPr spc="20" dirty="0"/>
              <a:t> </a:t>
            </a:r>
            <a:r>
              <a:rPr dirty="0"/>
              <a:t>AUG </a:t>
            </a:r>
            <a:r>
              <a:rPr spc="-5" dirty="0"/>
              <a:t>23	</a:t>
            </a:r>
            <a:fld id="{81D60167-4931-47E6-BA6A-407CBD079E47}" type="slidenum">
              <a:rPr sz="1200" spc="-5" dirty="0">
                <a:solidFill>
                  <a:srgbClr val="000000"/>
                </a:solidFill>
              </a:rPr>
              <a:t>15</a:t>
            </a:fld>
            <a:endParaRPr sz="12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301997" y="290830"/>
            <a:ext cx="3587750" cy="329565"/>
          </a:xfrm>
          <a:prstGeom prst="rect">
            <a:avLst/>
          </a:prstGeom>
        </p:spPr>
        <p:txBody>
          <a:bodyPr vert="horz" wrap="square" lIns="0" tIns="11430" rIns="0" bIns="0" rtlCol="0">
            <a:spAutoFit/>
          </a:bodyPr>
          <a:lstStyle/>
          <a:p>
            <a:pPr marL="12700">
              <a:lnSpc>
                <a:spcPct val="100000"/>
              </a:lnSpc>
              <a:spcBef>
                <a:spcPts val="90"/>
              </a:spcBef>
            </a:pPr>
            <a:r>
              <a:rPr sz="2000" b="1" dirty="0">
                <a:solidFill>
                  <a:srgbClr val="756F6F"/>
                </a:solidFill>
                <a:latin typeface="Arial"/>
                <a:cs typeface="Arial"/>
              </a:rPr>
              <a:t>Module</a:t>
            </a:r>
            <a:r>
              <a:rPr sz="2000" b="1" spc="-60" dirty="0">
                <a:solidFill>
                  <a:srgbClr val="756F6F"/>
                </a:solidFill>
                <a:latin typeface="Arial"/>
                <a:cs typeface="Arial"/>
              </a:rPr>
              <a:t> </a:t>
            </a:r>
            <a:r>
              <a:rPr sz="2000" b="1" spc="-5" dirty="0">
                <a:solidFill>
                  <a:srgbClr val="756F6F"/>
                </a:solidFill>
                <a:latin typeface="Arial"/>
                <a:cs typeface="Arial"/>
              </a:rPr>
              <a:t>2:</a:t>
            </a:r>
            <a:r>
              <a:rPr sz="2000" b="1" spc="-50" dirty="0">
                <a:solidFill>
                  <a:srgbClr val="756F6F"/>
                </a:solidFill>
                <a:latin typeface="Arial"/>
                <a:cs typeface="Arial"/>
              </a:rPr>
              <a:t> </a:t>
            </a:r>
            <a:r>
              <a:rPr sz="2000" b="1" dirty="0">
                <a:solidFill>
                  <a:srgbClr val="756F6F"/>
                </a:solidFill>
                <a:latin typeface="Arial"/>
                <a:cs typeface="Arial"/>
              </a:rPr>
              <a:t>Medical</a:t>
            </a:r>
            <a:r>
              <a:rPr sz="2000" b="1" spc="-35" dirty="0">
                <a:solidFill>
                  <a:srgbClr val="756F6F"/>
                </a:solidFill>
                <a:latin typeface="Arial"/>
                <a:cs typeface="Arial"/>
              </a:rPr>
              <a:t> </a:t>
            </a:r>
            <a:r>
              <a:rPr sz="2000" b="1" spc="-5" dirty="0">
                <a:solidFill>
                  <a:srgbClr val="756F6F"/>
                </a:solidFill>
                <a:latin typeface="Arial"/>
                <a:cs typeface="Arial"/>
              </a:rPr>
              <a:t>Equipment</a:t>
            </a:r>
            <a:endParaRPr sz="2000">
              <a:latin typeface="Arial"/>
              <a:cs typeface="Arial"/>
            </a:endParaRPr>
          </a:p>
        </p:txBody>
      </p:sp>
      <p:pic>
        <p:nvPicPr>
          <p:cNvPr id="3" name="object 3"/>
          <p:cNvPicPr/>
          <p:nvPr/>
        </p:nvPicPr>
        <p:blipFill>
          <a:blip r:embed="rId3" cstate="print"/>
          <a:stretch>
            <a:fillRect/>
          </a:stretch>
        </p:blipFill>
        <p:spPr>
          <a:xfrm>
            <a:off x="307847" y="256031"/>
            <a:ext cx="1173480" cy="655320"/>
          </a:xfrm>
          <a:prstGeom prst="rect">
            <a:avLst/>
          </a:prstGeom>
        </p:spPr>
      </p:pic>
      <p:sp>
        <p:nvSpPr>
          <p:cNvPr id="4" name="object 4"/>
          <p:cNvSpPr txBox="1"/>
          <p:nvPr/>
        </p:nvSpPr>
        <p:spPr>
          <a:xfrm>
            <a:off x="347268" y="4435805"/>
            <a:ext cx="3531235" cy="1948814"/>
          </a:xfrm>
          <a:prstGeom prst="rect">
            <a:avLst/>
          </a:prstGeom>
        </p:spPr>
        <p:txBody>
          <a:bodyPr vert="horz" wrap="square" lIns="0" tIns="12700" rIns="0" bIns="0" rtlCol="0">
            <a:spAutoFit/>
          </a:bodyPr>
          <a:lstStyle/>
          <a:p>
            <a:pPr marL="12700">
              <a:lnSpc>
                <a:spcPts val="2735"/>
              </a:lnSpc>
              <a:spcBef>
                <a:spcPts val="100"/>
              </a:spcBef>
            </a:pPr>
            <a:r>
              <a:rPr sz="2400" b="1" dirty="0">
                <a:solidFill>
                  <a:srgbClr val="BB8542"/>
                </a:solidFill>
                <a:latin typeface="Arial"/>
                <a:cs typeface="Arial"/>
              </a:rPr>
              <a:t>PELVIC</a:t>
            </a:r>
            <a:endParaRPr sz="2400">
              <a:latin typeface="Arial"/>
              <a:cs typeface="Arial"/>
            </a:endParaRPr>
          </a:p>
          <a:p>
            <a:pPr marL="12700">
              <a:lnSpc>
                <a:spcPts val="2735"/>
              </a:lnSpc>
            </a:pPr>
            <a:r>
              <a:rPr sz="2400" b="1" dirty="0">
                <a:solidFill>
                  <a:srgbClr val="BB8542"/>
                </a:solidFill>
                <a:latin typeface="Arial"/>
                <a:cs typeface="Arial"/>
              </a:rPr>
              <a:t>COMPRESSION</a:t>
            </a:r>
            <a:r>
              <a:rPr sz="2400" b="1" spc="-105" dirty="0">
                <a:solidFill>
                  <a:srgbClr val="BB8542"/>
                </a:solidFill>
                <a:latin typeface="Arial"/>
                <a:cs typeface="Arial"/>
              </a:rPr>
              <a:t> </a:t>
            </a:r>
            <a:r>
              <a:rPr sz="2400" b="1" dirty="0">
                <a:solidFill>
                  <a:srgbClr val="BB8542"/>
                </a:solidFill>
                <a:latin typeface="Arial"/>
                <a:cs typeface="Arial"/>
              </a:rPr>
              <a:t>DEVICE</a:t>
            </a:r>
            <a:endParaRPr sz="2400">
              <a:latin typeface="Arial"/>
              <a:cs typeface="Arial"/>
            </a:endParaRPr>
          </a:p>
          <a:p>
            <a:pPr marL="12700" marR="63500">
              <a:lnSpc>
                <a:spcPct val="90000"/>
              </a:lnSpc>
              <a:spcBef>
                <a:spcPts val="1025"/>
              </a:spcBef>
            </a:pPr>
            <a:r>
              <a:rPr sz="2000" spc="-10" dirty="0">
                <a:latin typeface="Arial MT"/>
                <a:cs typeface="Arial MT"/>
              </a:rPr>
              <a:t>Designed </a:t>
            </a:r>
            <a:r>
              <a:rPr sz="2000" spc="-5" dirty="0">
                <a:latin typeface="Arial MT"/>
                <a:cs typeface="Arial MT"/>
              </a:rPr>
              <a:t>to </a:t>
            </a:r>
            <a:r>
              <a:rPr sz="2000" dirty="0">
                <a:latin typeface="Arial MT"/>
                <a:cs typeface="Arial MT"/>
              </a:rPr>
              <a:t>compress </a:t>
            </a:r>
            <a:r>
              <a:rPr sz="2000" spc="-5" dirty="0">
                <a:latin typeface="Arial MT"/>
                <a:cs typeface="Arial MT"/>
              </a:rPr>
              <a:t>a </a:t>
            </a:r>
            <a:r>
              <a:rPr sz="2000" spc="-15" dirty="0">
                <a:latin typeface="Arial MT"/>
                <a:cs typeface="Arial MT"/>
              </a:rPr>
              <a:t>pelvis </a:t>
            </a:r>
            <a:r>
              <a:rPr sz="2000" spc="-545" dirty="0">
                <a:latin typeface="Arial MT"/>
                <a:cs typeface="Arial MT"/>
              </a:rPr>
              <a:t> </a:t>
            </a:r>
            <a:r>
              <a:rPr sz="2000" dirty="0">
                <a:latin typeface="Arial MT"/>
                <a:cs typeface="Arial MT"/>
              </a:rPr>
              <a:t>fracture,</a:t>
            </a:r>
            <a:r>
              <a:rPr sz="2000" spc="-55" dirty="0">
                <a:latin typeface="Arial MT"/>
                <a:cs typeface="Arial MT"/>
              </a:rPr>
              <a:t> </a:t>
            </a:r>
            <a:r>
              <a:rPr sz="2000" spc="-10" dirty="0">
                <a:latin typeface="Arial MT"/>
                <a:cs typeface="Arial MT"/>
              </a:rPr>
              <a:t>providing</a:t>
            </a:r>
            <a:r>
              <a:rPr sz="2000" spc="35" dirty="0">
                <a:latin typeface="Arial MT"/>
                <a:cs typeface="Arial MT"/>
              </a:rPr>
              <a:t> </a:t>
            </a:r>
            <a:r>
              <a:rPr sz="2000" spc="-10" dirty="0">
                <a:latin typeface="Arial MT"/>
                <a:cs typeface="Arial MT"/>
              </a:rPr>
              <a:t>stability</a:t>
            </a:r>
            <a:r>
              <a:rPr sz="2000" spc="35" dirty="0">
                <a:latin typeface="Arial MT"/>
                <a:cs typeface="Arial MT"/>
              </a:rPr>
              <a:t> </a:t>
            </a:r>
            <a:r>
              <a:rPr sz="2000" spc="-10" dirty="0">
                <a:latin typeface="Arial MT"/>
                <a:cs typeface="Arial MT"/>
              </a:rPr>
              <a:t>and </a:t>
            </a:r>
            <a:r>
              <a:rPr sz="2000" spc="-540" dirty="0">
                <a:latin typeface="Arial MT"/>
                <a:cs typeface="Arial MT"/>
              </a:rPr>
              <a:t> </a:t>
            </a:r>
            <a:r>
              <a:rPr sz="2000" spc="-10" dirty="0">
                <a:latin typeface="Arial MT"/>
                <a:cs typeface="Arial MT"/>
              </a:rPr>
              <a:t>preventing</a:t>
            </a:r>
            <a:r>
              <a:rPr sz="2000" spc="50" dirty="0">
                <a:latin typeface="Arial MT"/>
                <a:cs typeface="Arial MT"/>
              </a:rPr>
              <a:t> </a:t>
            </a:r>
            <a:r>
              <a:rPr sz="2000" spc="-10" dirty="0">
                <a:latin typeface="Arial MT"/>
                <a:cs typeface="Arial MT"/>
              </a:rPr>
              <a:t>ongoing </a:t>
            </a:r>
            <a:r>
              <a:rPr sz="2000" spc="-5" dirty="0">
                <a:latin typeface="Arial MT"/>
                <a:cs typeface="Arial MT"/>
              </a:rPr>
              <a:t> hemorrhage</a:t>
            </a:r>
            <a:endParaRPr sz="2000">
              <a:latin typeface="Arial MT"/>
              <a:cs typeface="Arial MT"/>
            </a:endParaRPr>
          </a:p>
        </p:txBody>
      </p:sp>
      <p:pic>
        <p:nvPicPr>
          <p:cNvPr id="5" name="object 5"/>
          <p:cNvPicPr/>
          <p:nvPr/>
        </p:nvPicPr>
        <p:blipFill>
          <a:blip r:embed="rId4" cstate="print"/>
          <a:stretch>
            <a:fillRect/>
          </a:stretch>
        </p:blipFill>
        <p:spPr>
          <a:xfrm>
            <a:off x="505968" y="2511551"/>
            <a:ext cx="3090672" cy="1130808"/>
          </a:xfrm>
          <a:prstGeom prst="rect">
            <a:avLst/>
          </a:prstGeom>
        </p:spPr>
      </p:pic>
      <p:sp>
        <p:nvSpPr>
          <p:cNvPr id="6" name="object 6"/>
          <p:cNvSpPr/>
          <p:nvPr/>
        </p:nvSpPr>
        <p:spPr>
          <a:xfrm>
            <a:off x="2852927" y="688848"/>
            <a:ext cx="844550" cy="844550"/>
          </a:xfrm>
          <a:custGeom>
            <a:avLst/>
            <a:gdLst/>
            <a:ahLst/>
            <a:cxnLst/>
            <a:rect l="l" t="t" r="r" b="b"/>
            <a:pathLst>
              <a:path w="844550" h="844550">
                <a:moveTo>
                  <a:pt x="422148" y="0"/>
                </a:moveTo>
                <a:lnTo>
                  <a:pt x="372911" y="2839"/>
                </a:lnTo>
                <a:lnTo>
                  <a:pt x="325345" y="11147"/>
                </a:lnTo>
                <a:lnTo>
                  <a:pt x="279764" y="24607"/>
                </a:lnTo>
                <a:lnTo>
                  <a:pt x="236486" y="42903"/>
                </a:lnTo>
                <a:lnTo>
                  <a:pt x="195827" y="65716"/>
                </a:lnTo>
                <a:lnTo>
                  <a:pt x="158105" y="92732"/>
                </a:lnTo>
                <a:lnTo>
                  <a:pt x="123634" y="123634"/>
                </a:lnTo>
                <a:lnTo>
                  <a:pt x="92732" y="158105"/>
                </a:lnTo>
                <a:lnTo>
                  <a:pt x="65716" y="195827"/>
                </a:lnTo>
                <a:lnTo>
                  <a:pt x="42903" y="236486"/>
                </a:lnTo>
                <a:lnTo>
                  <a:pt x="24607" y="279764"/>
                </a:lnTo>
                <a:lnTo>
                  <a:pt x="11147" y="325345"/>
                </a:lnTo>
                <a:lnTo>
                  <a:pt x="2839" y="372911"/>
                </a:lnTo>
                <a:lnTo>
                  <a:pt x="0" y="422148"/>
                </a:lnTo>
                <a:lnTo>
                  <a:pt x="2839" y="471384"/>
                </a:lnTo>
                <a:lnTo>
                  <a:pt x="11147" y="518950"/>
                </a:lnTo>
                <a:lnTo>
                  <a:pt x="24607" y="564531"/>
                </a:lnTo>
                <a:lnTo>
                  <a:pt x="42903" y="607809"/>
                </a:lnTo>
                <a:lnTo>
                  <a:pt x="65716" y="648468"/>
                </a:lnTo>
                <a:lnTo>
                  <a:pt x="92732" y="686190"/>
                </a:lnTo>
                <a:lnTo>
                  <a:pt x="123634" y="720661"/>
                </a:lnTo>
                <a:lnTo>
                  <a:pt x="158105" y="751563"/>
                </a:lnTo>
                <a:lnTo>
                  <a:pt x="195827" y="778579"/>
                </a:lnTo>
                <a:lnTo>
                  <a:pt x="236486" y="801392"/>
                </a:lnTo>
                <a:lnTo>
                  <a:pt x="279764" y="819688"/>
                </a:lnTo>
                <a:lnTo>
                  <a:pt x="325345" y="833148"/>
                </a:lnTo>
                <a:lnTo>
                  <a:pt x="372911" y="841456"/>
                </a:lnTo>
                <a:lnTo>
                  <a:pt x="422148" y="844296"/>
                </a:lnTo>
                <a:lnTo>
                  <a:pt x="471384" y="841456"/>
                </a:lnTo>
                <a:lnTo>
                  <a:pt x="518950" y="833148"/>
                </a:lnTo>
                <a:lnTo>
                  <a:pt x="564531" y="819688"/>
                </a:lnTo>
                <a:lnTo>
                  <a:pt x="607809" y="801392"/>
                </a:lnTo>
                <a:lnTo>
                  <a:pt x="648468" y="778579"/>
                </a:lnTo>
                <a:lnTo>
                  <a:pt x="686190" y="751563"/>
                </a:lnTo>
                <a:lnTo>
                  <a:pt x="720661" y="720661"/>
                </a:lnTo>
                <a:lnTo>
                  <a:pt x="751563" y="686190"/>
                </a:lnTo>
                <a:lnTo>
                  <a:pt x="778579" y="648468"/>
                </a:lnTo>
                <a:lnTo>
                  <a:pt x="801392" y="607809"/>
                </a:lnTo>
                <a:lnTo>
                  <a:pt x="819688" y="564531"/>
                </a:lnTo>
                <a:lnTo>
                  <a:pt x="833148" y="518950"/>
                </a:lnTo>
                <a:lnTo>
                  <a:pt x="841456" y="471384"/>
                </a:lnTo>
                <a:lnTo>
                  <a:pt x="844296" y="422148"/>
                </a:lnTo>
                <a:lnTo>
                  <a:pt x="841456" y="372911"/>
                </a:lnTo>
                <a:lnTo>
                  <a:pt x="833148" y="325345"/>
                </a:lnTo>
                <a:lnTo>
                  <a:pt x="819688" y="279764"/>
                </a:lnTo>
                <a:lnTo>
                  <a:pt x="801392" y="236486"/>
                </a:lnTo>
                <a:lnTo>
                  <a:pt x="778579" y="195827"/>
                </a:lnTo>
                <a:lnTo>
                  <a:pt x="751563" y="158105"/>
                </a:lnTo>
                <a:lnTo>
                  <a:pt x="720661" y="123634"/>
                </a:lnTo>
                <a:lnTo>
                  <a:pt x="686190" y="92732"/>
                </a:lnTo>
                <a:lnTo>
                  <a:pt x="648468" y="65716"/>
                </a:lnTo>
                <a:lnTo>
                  <a:pt x="607809" y="42903"/>
                </a:lnTo>
                <a:lnTo>
                  <a:pt x="564531" y="24607"/>
                </a:lnTo>
                <a:lnTo>
                  <a:pt x="518950" y="11147"/>
                </a:lnTo>
                <a:lnTo>
                  <a:pt x="471384" y="2839"/>
                </a:lnTo>
                <a:lnTo>
                  <a:pt x="422148" y="0"/>
                </a:lnTo>
                <a:close/>
              </a:path>
            </a:pathLst>
          </a:custGeom>
          <a:solidFill>
            <a:srgbClr val="788667"/>
          </a:solidFill>
        </p:spPr>
        <p:txBody>
          <a:bodyPr wrap="square" lIns="0" tIns="0" rIns="0" bIns="0" rtlCol="0"/>
          <a:lstStyle/>
          <a:p>
            <a:endParaRPr/>
          </a:p>
        </p:txBody>
      </p:sp>
      <p:sp>
        <p:nvSpPr>
          <p:cNvPr id="7" name="object 7"/>
          <p:cNvSpPr txBox="1">
            <a:spLocks noGrp="1"/>
          </p:cNvSpPr>
          <p:nvPr>
            <p:ph type="title"/>
          </p:nvPr>
        </p:nvSpPr>
        <p:spPr>
          <a:xfrm>
            <a:off x="3064001" y="767029"/>
            <a:ext cx="6327775" cy="636905"/>
          </a:xfrm>
          <a:prstGeom prst="rect">
            <a:avLst/>
          </a:prstGeom>
        </p:spPr>
        <p:txBody>
          <a:bodyPr vert="horz" wrap="square" lIns="0" tIns="13970" rIns="0" bIns="0" rtlCol="0">
            <a:spAutoFit/>
          </a:bodyPr>
          <a:lstStyle/>
          <a:p>
            <a:pPr marL="12700">
              <a:lnSpc>
                <a:spcPct val="100000"/>
              </a:lnSpc>
              <a:spcBef>
                <a:spcPts val="110"/>
              </a:spcBef>
            </a:pPr>
            <a:r>
              <a:rPr sz="4000" b="0" spc="5" dirty="0">
                <a:solidFill>
                  <a:srgbClr val="FFFFFF"/>
                </a:solidFill>
                <a:latin typeface="Arial Black"/>
                <a:cs typeface="Arial Black"/>
              </a:rPr>
              <a:t>C</a:t>
            </a:r>
            <a:r>
              <a:rPr sz="4000" b="0" spc="500" dirty="0">
                <a:solidFill>
                  <a:srgbClr val="FFFFFF"/>
                </a:solidFill>
                <a:latin typeface="Arial Black"/>
                <a:cs typeface="Arial Black"/>
              </a:rPr>
              <a:t> </a:t>
            </a:r>
            <a:r>
              <a:rPr sz="3600" spc="-10" dirty="0">
                <a:solidFill>
                  <a:srgbClr val="2D3334"/>
                </a:solidFill>
              </a:rPr>
              <a:t>IRCULATION</a:t>
            </a:r>
            <a:r>
              <a:rPr sz="3600" spc="65" dirty="0">
                <a:solidFill>
                  <a:srgbClr val="2D3334"/>
                </a:solidFill>
              </a:rPr>
              <a:t> </a:t>
            </a:r>
            <a:r>
              <a:rPr sz="3600" dirty="0">
                <a:solidFill>
                  <a:srgbClr val="2D3334"/>
                </a:solidFill>
              </a:rPr>
              <a:t>EQUIPMENT</a:t>
            </a:r>
            <a:endParaRPr sz="3600">
              <a:latin typeface="Arial Black"/>
              <a:cs typeface="Arial Black"/>
            </a:endParaRPr>
          </a:p>
        </p:txBody>
      </p:sp>
      <p:sp>
        <p:nvSpPr>
          <p:cNvPr id="8" name="object 8"/>
          <p:cNvSpPr txBox="1"/>
          <p:nvPr/>
        </p:nvSpPr>
        <p:spPr>
          <a:xfrm>
            <a:off x="4307840" y="4435805"/>
            <a:ext cx="3279140" cy="1400175"/>
          </a:xfrm>
          <a:prstGeom prst="rect">
            <a:avLst/>
          </a:prstGeom>
        </p:spPr>
        <p:txBody>
          <a:bodyPr vert="horz" wrap="square" lIns="0" tIns="12700" rIns="0" bIns="0" rtlCol="0">
            <a:spAutoFit/>
          </a:bodyPr>
          <a:lstStyle/>
          <a:p>
            <a:pPr marL="12700">
              <a:lnSpc>
                <a:spcPts val="2735"/>
              </a:lnSpc>
              <a:spcBef>
                <a:spcPts val="100"/>
              </a:spcBef>
            </a:pPr>
            <a:r>
              <a:rPr sz="2400" b="1" spc="-10" dirty="0">
                <a:solidFill>
                  <a:srgbClr val="BB8542"/>
                </a:solidFill>
                <a:latin typeface="Arial"/>
                <a:cs typeface="Arial"/>
              </a:rPr>
              <a:t>INTRAVENOUS</a:t>
            </a:r>
            <a:r>
              <a:rPr sz="2400" b="1" spc="55" dirty="0">
                <a:solidFill>
                  <a:srgbClr val="BB8542"/>
                </a:solidFill>
                <a:latin typeface="Arial"/>
                <a:cs typeface="Arial"/>
              </a:rPr>
              <a:t> </a:t>
            </a:r>
            <a:r>
              <a:rPr sz="2400" b="1" dirty="0">
                <a:solidFill>
                  <a:srgbClr val="BB8542"/>
                </a:solidFill>
                <a:latin typeface="Arial"/>
                <a:cs typeface="Arial"/>
              </a:rPr>
              <a:t>(IV)</a:t>
            </a:r>
            <a:endParaRPr sz="2400">
              <a:latin typeface="Arial"/>
              <a:cs typeface="Arial"/>
            </a:endParaRPr>
          </a:p>
          <a:p>
            <a:pPr marL="12700">
              <a:lnSpc>
                <a:spcPts val="2735"/>
              </a:lnSpc>
            </a:pPr>
            <a:r>
              <a:rPr sz="2400" b="1" spc="-15" dirty="0">
                <a:solidFill>
                  <a:srgbClr val="BB8542"/>
                </a:solidFill>
                <a:latin typeface="Arial"/>
                <a:cs typeface="Arial"/>
              </a:rPr>
              <a:t>ACCESS</a:t>
            </a:r>
            <a:r>
              <a:rPr sz="2400" b="1" spc="40" dirty="0">
                <a:solidFill>
                  <a:srgbClr val="BB8542"/>
                </a:solidFill>
                <a:latin typeface="Arial"/>
                <a:cs typeface="Arial"/>
              </a:rPr>
              <a:t> </a:t>
            </a:r>
            <a:r>
              <a:rPr sz="2400" b="1" dirty="0">
                <a:solidFill>
                  <a:srgbClr val="BB8542"/>
                </a:solidFill>
                <a:latin typeface="Arial"/>
                <a:cs typeface="Arial"/>
              </a:rPr>
              <a:t>KIT</a:t>
            </a:r>
            <a:endParaRPr sz="2400">
              <a:latin typeface="Arial"/>
              <a:cs typeface="Arial"/>
            </a:endParaRPr>
          </a:p>
          <a:p>
            <a:pPr marL="12700">
              <a:lnSpc>
                <a:spcPts val="2280"/>
              </a:lnSpc>
              <a:spcBef>
                <a:spcPts val="785"/>
              </a:spcBef>
            </a:pPr>
            <a:r>
              <a:rPr sz="2000" spc="5" dirty="0">
                <a:latin typeface="Arial MT"/>
                <a:cs typeface="Arial MT"/>
              </a:rPr>
              <a:t>The</a:t>
            </a:r>
            <a:r>
              <a:rPr sz="2000" spc="-15" dirty="0">
                <a:latin typeface="Arial MT"/>
                <a:cs typeface="Arial MT"/>
              </a:rPr>
              <a:t> </a:t>
            </a:r>
            <a:r>
              <a:rPr sz="2000" spc="-5" dirty="0">
                <a:latin typeface="Arial MT"/>
                <a:cs typeface="Arial MT"/>
              </a:rPr>
              <a:t>necessary</a:t>
            </a:r>
            <a:r>
              <a:rPr sz="2000" spc="-20" dirty="0">
                <a:latin typeface="Arial MT"/>
                <a:cs typeface="Arial MT"/>
              </a:rPr>
              <a:t> </a:t>
            </a:r>
            <a:r>
              <a:rPr sz="2000" spc="-10" dirty="0">
                <a:latin typeface="Arial MT"/>
                <a:cs typeface="Arial MT"/>
              </a:rPr>
              <a:t>supplies</a:t>
            </a:r>
            <a:r>
              <a:rPr sz="2000" spc="50" dirty="0">
                <a:latin typeface="Arial MT"/>
                <a:cs typeface="Arial MT"/>
              </a:rPr>
              <a:t> </a:t>
            </a:r>
            <a:r>
              <a:rPr sz="2000" spc="-5" dirty="0">
                <a:latin typeface="Arial MT"/>
                <a:cs typeface="Arial MT"/>
              </a:rPr>
              <a:t>to</a:t>
            </a:r>
            <a:endParaRPr sz="2000">
              <a:latin typeface="Arial MT"/>
              <a:cs typeface="Arial MT"/>
            </a:endParaRPr>
          </a:p>
          <a:p>
            <a:pPr marL="12700">
              <a:lnSpc>
                <a:spcPts val="2280"/>
              </a:lnSpc>
            </a:pPr>
            <a:r>
              <a:rPr sz="2000" spc="-5" dirty="0">
                <a:latin typeface="Arial MT"/>
                <a:cs typeface="Arial MT"/>
              </a:rPr>
              <a:t>establish</a:t>
            </a:r>
            <a:r>
              <a:rPr sz="2000" spc="20" dirty="0">
                <a:latin typeface="Arial MT"/>
                <a:cs typeface="Arial MT"/>
              </a:rPr>
              <a:t> </a:t>
            </a:r>
            <a:r>
              <a:rPr sz="2000" spc="-10" dirty="0">
                <a:latin typeface="Arial MT"/>
                <a:cs typeface="Arial MT"/>
              </a:rPr>
              <a:t>intravenous</a:t>
            </a:r>
            <a:r>
              <a:rPr sz="2000" spc="60" dirty="0">
                <a:latin typeface="Arial MT"/>
                <a:cs typeface="Arial MT"/>
              </a:rPr>
              <a:t> </a:t>
            </a:r>
            <a:r>
              <a:rPr sz="2000" dirty="0">
                <a:latin typeface="Arial MT"/>
                <a:cs typeface="Arial MT"/>
              </a:rPr>
              <a:t>access</a:t>
            </a:r>
            <a:endParaRPr sz="2000">
              <a:latin typeface="Arial MT"/>
              <a:cs typeface="Arial MT"/>
            </a:endParaRPr>
          </a:p>
        </p:txBody>
      </p:sp>
      <p:grpSp>
        <p:nvGrpSpPr>
          <p:cNvPr id="9" name="object 9"/>
          <p:cNvGrpSpPr/>
          <p:nvPr/>
        </p:nvGrpSpPr>
        <p:grpSpPr>
          <a:xfrm>
            <a:off x="8371992" y="2189335"/>
            <a:ext cx="3195320" cy="2023110"/>
            <a:chOff x="8371992" y="2189335"/>
            <a:chExt cx="3195320" cy="2023110"/>
          </a:xfrm>
        </p:grpSpPr>
        <p:pic>
          <p:nvPicPr>
            <p:cNvPr id="10" name="object 10"/>
            <p:cNvPicPr/>
            <p:nvPr/>
          </p:nvPicPr>
          <p:blipFill>
            <a:blip r:embed="rId5" cstate="print"/>
            <a:stretch>
              <a:fillRect/>
            </a:stretch>
          </p:blipFill>
          <p:spPr>
            <a:xfrm>
              <a:off x="8371992" y="2189335"/>
              <a:ext cx="2212949" cy="1267614"/>
            </a:xfrm>
            <a:prstGeom prst="rect">
              <a:avLst/>
            </a:prstGeom>
          </p:spPr>
        </p:pic>
        <p:pic>
          <p:nvPicPr>
            <p:cNvPr id="11" name="object 11"/>
            <p:cNvPicPr/>
            <p:nvPr/>
          </p:nvPicPr>
          <p:blipFill>
            <a:blip r:embed="rId6" cstate="print"/>
            <a:stretch>
              <a:fillRect/>
            </a:stretch>
          </p:blipFill>
          <p:spPr>
            <a:xfrm>
              <a:off x="9317736" y="2868168"/>
              <a:ext cx="2249424" cy="1344167"/>
            </a:xfrm>
            <a:prstGeom prst="rect">
              <a:avLst/>
            </a:prstGeom>
          </p:spPr>
        </p:pic>
      </p:grpSp>
      <p:sp>
        <p:nvSpPr>
          <p:cNvPr id="12" name="object 12"/>
          <p:cNvSpPr txBox="1"/>
          <p:nvPr/>
        </p:nvSpPr>
        <p:spPr>
          <a:xfrm>
            <a:off x="8227314" y="4435805"/>
            <a:ext cx="3281679" cy="1674495"/>
          </a:xfrm>
          <a:prstGeom prst="rect">
            <a:avLst/>
          </a:prstGeom>
        </p:spPr>
        <p:txBody>
          <a:bodyPr vert="horz" wrap="square" lIns="0" tIns="12700" rIns="0" bIns="0" rtlCol="0">
            <a:spAutoFit/>
          </a:bodyPr>
          <a:lstStyle/>
          <a:p>
            <a:pPr marL="12700">
              <a:lnSpc>
                <a:spcPts val="2735"/>
              </a:lnSpc>
              <a:spcBef>
                <a:spcPts val="100"/>
              </a:spcBef>
            </a:pPr>
            <a:r>
              <a:rPr sz="2400" b="1" spc="-10" dirty="0">
                <a:solidFill>
                  <a:srgbClr val="BB8542"/>
                </a:solidFill>
                <a:latin typeface="Arial"/>
                <a:cs typeface="Arial"/>
              </a:rPr>
              <a:t>INTRAOSSEOUS</a:t>
            </a:r>
            <a:r>
              <a:rPr sz="2400" b="1" spc="35" dirty="0">
                <a:solidFill>
                  <a:srgbClr val="BB8542"/>
                </a:solidFill>
                <a:latin typeface="Arial"/>
                <a:cs typeface="Arial"/>
              </a:rPr>
              <a:t> </a:t>
            </a:r>
            <a:r>
              <a:rPr sz="2400" b="1" spc="-5" dirty="0">
                <a:solidFill>
                  <a:srgbClr val="BB8542"/>
                </a:solidFill>
                <a:latin typeface="Arial"/>
                <a:cs typeface="Arial"/>
              </a:rPr>
              <a:t>(IO)</a:t>
            </a:r>
            <a:endParaRPr sz="2400">
              <a:latin typeface="Arial"/>
              <a:cs typeface="Arial"/>
            </a:endParaRPr>
          </a:p>
          <a:p>
            <a:pPr marL="12700">
              <a:lnSpc>
                <a:spcPts val="2735"/>
              </a:lnSpc>
            </a:pPr>
            <a:r>
              <a:rPr sz="2400" b="1" spc="-20" dirty="0">
                <a:solidFill>
                  <a:srgbClr val="BB8542"/>
                </a:solidFill>
                <a:latin typeface="Arial"/>
                <a:cs typeface="Arial"/>
              </a:rPr>
              <a:t>ACCESS</a:t>
            </a:r>
            <a:r>
              <a:rPr sz="2400" b="1" spc="60" dirty="0">
                <a:solidFill>
                  <a:srgbClr val="BB8542"/>
                </a:solidFill>
                <a:latin typeface="Arial"/>
                <a:cs typeface="Arial"/>
              </a:rPr>
              <a:t> </a:t>
            </a:r>
            <a:r>
              <a:rPr sz="2400" b="1" spc="-5" dirty="0">
                <a:solidFill>
                  <a:srgbClr val="BB8542"/>
                </a:solidFill>
                <a:latin typeface="Arial"/>
                <a:cs typeface="Arial"/>
              </a:rPr>
              <a:t>EQUIPMENT</a:t>
            </a:r>
            <a:endParaRPr sz="2400">
              <a:latin typeface="Arial"/>
              <a:cs typeface="Arial"/>
            </a:endParaRPr>
          </a:p>
          <a:p>
            <a:pPr marL="12700" marR="5080">
              <a:lnSpc>
                <a:spcPct val="90000"/>
              </a:lnSpc>
              <a:spcBef>
                <a:spcPts val="1025"/>
              </a:spcBef>
            </a:pPr>
            <a:r>
              <a:rPr sz="2000" spc="-5" dirty="0">
                <a:latin typeface="Arial MT"/>
                <a:cs typeface="Arial MT"/>
              </a:rPr>
              <a:t>Equipment</a:t>
            </a:r>
            <a:r>
              <a:rPr sz="2000" spc="5" dirty="0">
                <a:latin typeface="Arial MT"/>
                <a:cs typeface="Arial MT"/>
              </a:rPr>
              <a:t> </a:t>
            </a:r>
            <a:r>
              <a:rPr sz="2000" spc="-5" dirty="0">
                <a:latin typeface="Arial MT"/>
                <a:cs typeface="Arial MT"/>
              </a:rPr>
              <a:t>necessary</a:t>
            </a:r>
            <a:r>
              <a:rPr sz="2000" dirty="0">
                <a:latin typeface="Arial MT"/>
                <a:cs typeface="Arial MT"/>
              </a:rPr>
              <a:t> </a:t>
            </a:r>
            <a:r>
              <a:rPr sz="2000" spc="-5" dirty="0">
                <a:latin typeface="Arial MT"/>
                <a:cs typeface="Arial MT"/>
              </a:rPr>
              <a:t>to </a:t>
            </a:r>
            <a:r>
              <a:rPr sz="2000" dirty="0">
                <a:latin typeface="Arial MT"/>
                <a:cs typeface="Arial MT"/>
              </a:rPr>
              <a:t> </a:t>
            </a:r>
            <a:r>
              <a:rPr sz="2000" spc="-10" dirty="0">
                <a:latin typeface="Arial MT"/>
                <a:cs typeface="Arial MT"/>
              </a:rPr>
              <a:t>establish</a:t>
            </a:r>
            <a:r>
              <a:rPr sz="2000" spc="25" dirty="0">
                <a:latin typeface="Arial MT"/>
                <a:cs typeface="Arial MT"/>
              </a:rPr>
              <a:t> </a:t>
            </a:r>
            <a:r>
              <a:rPr sz="2000" spc="-5" dirty="0">
                <a:latin typeface="Arial MT"/>
                <a:cs typeface="Arial MT"/>
              </a:rPr>
              <a:t>sternal,</a:t>
            </a:r>
            <a:r>
              <a:rPr sz="2000" spc="5" dirty="0">
                <a:latin typeface="Arial MT"/>
                <a:cs typeface="Arial MT"/>
              </a:rPr>
              <a:t> </a:t>
            </a:r>
            <a:r>
              <a:rPr sz="2000" spc="-5" dirty="0">
                <a:latin typeface="Arial MT"/>
                <a:cs typeface="Arial MT"/>
              </a:rPr>
              <a:t>humeral,</a:t>
            </a:r>
            <a:r>
              <a:rPr sz="2000" spc="-15" dirty="0">
                <a:latin typeface="Arial MT"/>
                <a:cs typeface="Arial MT"/>
              </a:rPr>
              <a:t> </a:t>
            </a:r>
            <a:r>
              <a:rPr sz="2000" spc="-10" dirty="0">
                <a:latin typeface="Arial MT"/>
                <a:cs typeface="Arial MT"/>
              </a:rPr>
              <a:t>or </a:t>
            </a:r>
            <a:r>
              <a:rPr sz="2000" spc="-540" dirty="0">
                <a:latin typeface="Arial MT"/>
                <a:cs typeface="Arial MT"/>
              </a:rPr>
              <a:t> </a:t>
            </a:r>
            <a:r>
              <a:rPr sz="2000" spc="-10" dirty="0">
                <a:latin typeface="Arial MT"/>
                <a:cs typeface="Arial MT"/>
              </a:rPr>
              <a:t>tibial</a:t>
            </a:r>
            <a:r>
              <a:rPr sz="2000" spc="40" dirty="0">
                <a:latin typeface="Arial MT"/>
                <a:cs typeface="Arial MT"/>
              </a:rPr>
              <a:t> </a:t>
            </a:r>
            <a:r>
              <a:rPr sz="2000" spc="-5" dirty="0">
                <a:latin typeface="Arial MT"/>
                <a:cs typeface="Arial MT"/>
              </a:rPr>
              <a:t>intraosseous</a:t>
            </a:r>
            <a:r>
              <a:rPr sz="2000" spc="10" dirty="0">
                <a:latin typeface="Arial MT"/>
                <a:cs typeface="Arial MT"/>
              </a:rPr>
              <a:t> </a:t>
            </a:r>
            <a:r>
              <a:rPr sz="2000" spc="-5" dirty="0">
                <a:latin typeface="Arial MT"/>
                <a:cs typeface="Arial MT"/>
              </a:rPr>
              <a:t>access</a:t>
            </a:r>
            <a:endParaRPr sz="2000">
              <a:latin typeface="Arial MT"/>
              <a:cs typeface="Arial MT"/>
            </a:endParaRPr>
          </a:p>
        </p:txBody>
      </p:sp>
      <p:pic>
        <p:nvPicPr>
          <p:cNvPr id="13" name="object 13"/>
          <p:cNvPicPr/>
          <p:nvPr/>
        </p:nvPicPr>
        <p:blipFill>
          <a:blip r:embed="rId7" cstate="print"/>
          <a:stretch>
            <a:fillRect/>
          </a:stretch>
        </p:blipFill>
        <p:spPr>
          <a:xfrm>
            <a:off x="4184903" y="1941576"/>
            <a:ext cx="3590544" cy="2545080"/>
          </a:xfrm>
          <a:prstGeom prst="rect">
            <a:avLst/>
          </a:prstGeom>
        </p:spPr>
      </p:pic>
      <p:sp>
        <p:nvSpPr>
          <p:cNvPr id="14" name="object 14"/>
          <p:cNvSpPr txBox="1">
            <a:spLocks noGrp="1"/>
          </p:cNvSpPr>
          <p:nvPr>
            <p:ph type="sldNum" sz="quarter" idx="7"/>
          </p:nvPr>
        </p:nvSpPr>
        <p:spPr>
          <a:prstGeom prst="rect">
            <a:avLst/>
          </a:prstGeom>
        </p:spPr>
        <p:txBody>
          <a:bodyPr vert="horz" wrap="square" lIns="0" tIns="0" rIns="0" bIns="0" rtlCol="0">
            <a:spAutoFit/>
          </a:bodyPr>
          <a:lstStyle/>
          <a:p>
            <a:pPr marL="12700">
              <a:lnSpc>
                <a:spcPts val="1435"/>
              </a:lnSpc>
              <a:tabLst>
                <a:tab pos="2207260" algn="l"/>
              </a:tabLst>
            </a:pPr>
            <a:r>
              <a:rPr spc="-5" dirty="0"/>
              <a:t>#TCCC-CPP-PPT-02</a:t>
            </a:r>
            <a:r>
              <a:rPr spc="15" dirty="0"/>
              <a:t> </a:t>
            </a:r>
            <a:r>
              <a:rPr spc="-5" dirty="0"/>
              <a:t>08</a:t>
            </a:r>
            <a:r>
              <a:rPr spc="20" dirty="0"/>
              <a:t> </a:t>
            </a:r>
            <a:r>
              <a:rPr dirty="0"/>
              <a:t>AUG </a:t>
            </a:r>
            <a:r>
              <a:rPr spc="-5" dirty="0"/>
              <a:t>23	</a:t>
            </a:r>
            <a:fld id="{81D60167-4931-47E6-BA6A-407CBD079E47}" type="slidenum">
              <a:rPr sz="1200" spc="-5" dirty="0">
                <a:solidFill>
                  <a:srgbClr val="000000"/>
                </a:solidFill>
              </a:rPr>
              <a:t>16</a:t>
            </a:fld>
            <a:endParaRPr sz="12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301997" y="290830"/>
            <a:ext cx="3587750" cy="329565"/>
          </a:xfrm>
          <a:prstGeom prst="rect">
            <a:avLst/>
          </a:prstGeom>
        </p:spPr>
        <p:txBody>
          <a:bodyPr vert="horz" wrap="square" lIns="0" tIns="11430" rIns="0" bIns="0" rtlCol="0">
            <a:spAutoFit/>
          </a:bodyPr>
          <a:lstStyle/>
          <a:p>
            <a:pPr marL="12700">
              <a:lnSpc>
                <a:spcPct val="100000"/>
              </a:lnSpc>
              <a:spcBef>
                <a:spcPts val="90"/>
              </a:spcBef>
            </a:pPr>
            <a:r>
              <a:rPr sz="2000" b="1" dirty="0">
                <a:solidFill>
                  <a:srgbClr val="756F6F"/>
                </a:solidFill>
                <a:latin typeface="Arial"/>
                <a:cs typeface="Arial"/>
              </a:rPr>
              <a:t>Module</a:t>
            </a:r>
            <a:r>
              <a:rPr sz="2000" b="1" spc="-60" dirty="0">
                <a:solidFill>
                  <a:srgbClr val="756F6F"/>
                </a:solidFill>
                <a:latin typeface="Arial"/>
                <a:cs typeface="Arial"/>
              </a:rPr>
              <a:t> </a:t>
            </a:r>
            <a:r>
              <a:rPr sz="2000" b="1" spc="-5" dirty="0">
                <a:solidFill>
                  <a:srgbClr val="756F6F"/>
                </a:solidFill>
                <a:latin typeface="Arial"/>
                <a:cs typeface="Arial"/>
              </a:rPr>
              <a:t>2:</a:t>
            </a:r>
            <a:r>
              <a:rPr sz="2000" b="1" spc="-50" dirty="0">
                <a:solidFill>
                  <a:srgbClr val="756F6F"/>
                </a:solidFill>
                <a:latin typeface="Arial"/>
                <a:cs typeface="Arial"/>
              </a:rPr>
              <a:t> </a:t>
            </a:r>
            <a:r>
              <a:rPr sz="2000" b="1" dirty="0">
                <a:solidFill>
                  <a:srgbClr val="756F6F"/>
                </a:solidFill>
                <a:latin typeface="Arial"/>
                <a:cs typeface="Arial"/>
              </a:rPr>
              <a:t>Medical</a:t>
            </a:r>
            <a:r>
              <a:rPr sz="2000" b="1" spc="-35" dirty="0">
                <a:solidFill>
                  <a:srgbClr val="756F6F"/>
                </a:solidFill>
                <a:latin typeface="Arial"/>
                <a:cs typeface="Arial"/>
              </a:rPr>
              <a:t> </a:t>
            </a:r>
            <a:r>
              <a:rPr sz="2000" b="1" spc="-5" dirty="0">
                <a:solidFill>
                  <a:srgbClr val="756F6F"/>
                </a:solidFill>
                <a:latin typeface="Arial"/>
                <a:cs typeface="Arial"/>
              </a:rPr>
              <a:t>Equipment</a:t>
            </a:r>
            <a:endParaRPr sz="2000">
              <a:latin typeface="Arial"/>
              <a:cs typeface="Arial"/>
            </a:endParaRPr>
          </a:p>
        </p:txBody>
      </p:sp>
      <p:pic>
        <p:nvPicPr>
          <p:cNvPr id="3" name="object 3"/>
          <p:cNvPicPr/>
          <p:nvPr/>
        </p:nvPicPr>
        <p:blipFill>
          <a:blip r:embed="rId3" cstate="print"/>
          <a:stretch>
            <a:fillRect/>
          </a:stretch>
        </p:blipFill>
        <p:spPr>
          <a:xfrm>
            <a:off x="307847" y="256031"/>
            <a:ext cx="1173480" cy="655320"/>
          </a:xfrm>
          <a:prstGeom prst="rect">
            <a:avLst/>
          </a:prstGeom>
        </p:spPr>
      </p:pic>
      <p:sp>
        <p:nvSpPr>
          <p:cNvPr id="4" name="object 4"/>
          <p:cNvSpPr txBox="1"/>
          <p:nvPr/>
        </p:nvSpPr>
        <p:spPr>
          <a:xfrm>
            <a:off x="8142478" y="4269435"/>
            <a:ext cx="3437254" cy="1674495"/>
          </a:xfrm>
          <a:prstGeom prst="rect">
            <a:avLst/>
          </a:prstGeom>
        </p:spPr>
        <p:txBody>
          <a:bodyPr vert="horz" wrap="square" lIns="0" tIns="12700" rIns="0" bIns="0" rtlCol="0">
            <a:spAutoFit/>
          </a:bodyPr>
          <a:lstStyle/>
          <a:p>
            <a:pPr marL="12700" algn="just">
              <a:lnSpc>
                <a:spcPts val="2735"/>
              </a:lnSpc>
              <a:spcBef>
                <a:spcPts val="100"/>
              </a:spcBef>
            </a:pPr>
            <a:r>
              <a:rPr sz="2400" b="1" dirty="0">
                <a:solidFill>
                  <a:srgbClr val="BB8542"/>
                </a:solidFill>
                <a:latin typeface="Arial"/>
                <a:cs typeface="Arial"/>
              </a:rPr>
              <a:t>BLOOD</a:t>
            </a:r>
            <a:r>
              <a:rPr sz="2400" b="1" spc="-20" dirty="0">
                <a:solidFill>
                  <a:srgbClr val="BB8542"/>
                </a:solidFill>
                <a:latin typeface="Arial"/>
                <a:cs typeface="Arial"/>
              </a:rPr>
              <a:t> </a:t>
            </a:r>
            <a:r>
              <a:rPr sz="2400" b="1" spc="-5" dirty="0">
                <a:solidFill>
                  <a:srgbClr val="BB8542"/>
                </a:solidFill>
                <a:latin typeface="Arial"/>
                <a:cs typeface="Arial"/>
              </a:rPr>
              <a:t>PRODUCTS,</a:t>
            </a:r>
            <a:r>
              <a:rPr sz="2400" b="1" spc="-30" dirty="0">
                <a:solidFill>
                  <a:srgbClr val="BB8542"/>
                </a:solidFill>
                <a:latin typeface="Arial"/>
                <a:cs typeface="Arial"/>
              </a:rPr>
              <a:t> </a:t>
            </a:r>
            <a:r>
              <a:rPr sz="2400" b="1" dirty="0">
                <a:solidFill>
                  <a:srgbClr val="BB8542"/>
                </a:solidFill>
                <a:latin typeface="Arial"/>
                <a:cs typeface="Arial"/>
              </a:rPr>
              <a:t>IV</a:t>
            </a:r>
            <a:endParaRPr sz="2400">
              <a:latin typeface="Arial"/>
              <a:cs typeface="Arial"/>
            </a:endParaRPr>
          </a:p>
          <a:p>
            <a:pPr marL="12700" algn="just">
              <a:lnSpc>
                <a:spcPts val="2735"/>
              </a:lnSpc>
            </a:pPr>
            <a:r>
              <a:rPr sz="2400" b="1" spc="-5" dirty="0">
                <a:solidFill>
                  <a:srgbClr val="BB8542"/>
                </a:solidFill>
                <a:latin typeface="Arial"/>
                <a:cs typeface="Arial"/>
              </a:rPr>
              <a:t>FLUIDS,</a:t>
            </a:r>
            <a:r>
              <a:rPr sz="2400" b="1" spc="-30" dirty="0">
                <a:solidFill>
                  <a:srgbClr val="BB8542"/>
                </a:solidFill>
                <a:latin typeface="Arial"/>
                <a:cs typeface="Arial"/>
              </a:rPr>
              <a:t> AND</a:t>
            </a:r>
            <a:r>
              <a:rPr sz="2400" b="1" spc="75" dirty="0">
                <a:solidFill>
                  <a:srgbClr val="BB8542"/>
                </a:solidFill>
                <a:latin typeface="Arial"/>
                <a:cs typeface="Arial"/>
              </a:rPr>
              <a:t> </a:t>
            </a:r>
            <a:r>
              <a:rPr sz="2400" b="1" spc="-15" dirty="0">
                <a:solidFill>
                  <a:srgbClr val="BB8542"/>
                </a:solidFill>
                <a:latin typeface="Arial"/>
                <a:cs typeface="Arial"/>
              </a:rPr>
              <a:t>CALCIUM</a:t>
            </a:r>
            <a:endParaRPr sz="2400">
              <a:latin typeface="Arial"/>
              <a:cs typeface="Arial"/>
            </a:endParaRPr>
          </a:p>
          <a:p>
            <a:pPr marL="12700" marR="20320" algn="just">
              <a:lnSpc>
                <a:spcPct val="90100"/>
              </a:lnSpc>
              <a:spcBef>
                <a:spcPts val="1019"/>
              </a:spcBef>
            </a:pPr>
            <a:r>
              <a:rPr sz="2000" spc="-10" dirty="0">
                <a:latin typeface="Arial MT"/>
                <a:cs typeface="Arial MT"/>
              </a:rPr>
              <a:t>Blood </a:t>
            </a:r>
            <a:r>
              <a:rPr sz="2000" spc="-5" dirty="0">
                <a:latin typeface="Arial MT"/>
                <a:cs typeface="Arial MT"/>
              </a:rPr>
              <a:t>products </a:t>
            </a:r>
            <a:r>
              <a:rPr sz="2000" spc="-10" dirty="0">
                <a:latin typeface="Arial MT"/>
                <a:cs typeface="Arial MT"/>
              </a:rPr>
              <a:t>and </a:t>
            </a:r>
            <a:r>
              <a:rPr sz="2000" spc="-5" dirty="0">
                <a:latin typeface="Arial MT"/>
                <a:cs typeface="Arial MT"/>
              </a:rPr>
              <a:t>fluids – to </a:t>
            </a:r>
            <a:r>
              <a:rPr sz="2000" spc="-545" dirty="0">
                <a:latin typeface="Arial MT"/>
                <a:cs typeface="Arial MT"/>
              </a:rPr>
              <a:t> </a:t>
            </a:r>
            <a:r>
              <a:rPr sz="2000" spc="-10" dirty="0">
                <a:latin typeface="Arial MT"/>
                <a:cs typeface="Arial MT"/>
              </a:rPr>
              <a:t>replace </a:t>
            </a:r>
            <a:r>
              <a:rPr sz="2000" spc="-5" dirty="0">
                <a:latin typeface="Arial MT"/>
                <a:cs typeface="Arial MT"/>
              </a:rPr>
              <a:t>casualty losses </a:t>
            </a:r>
            <a:r>
              <a:rPr sz="2000" spc="-10" dirty="0">
                <a:latin typeface="Arial MT"/>
                <a:cs typeface="Arial MT"/>
              </a:rPr>
              <a:t>due </a:t>
            </a:r>
            <a:r>
              <a:rPr sz="2000" spc="-5" dirty="0">
                <a:latin typeface="Arial MT"/>
                <a:cs typeface="Arial MT"/>
              </a:rPr>
              <a:t>to </a:t>
            </a:r>
            <a:r>
              <a:rPr sz="2000" spc="-545" dirty="0">
                <a:latin typeface="Arial MT"/>
                <a:cs typeface="Arial MT"/>
              </a:rPr>
              <a:t> </a:t>
            </a:r>
            <a:r>
              <a:rPr sz="2000" spc="-5" dirty="0">
                <a:latin typeface="Arial MT"/>
                <a:cs typeface="Arial MT"/>
              </a:rPr>
              <a:t>hemorrhage</a:t>
            </a:r>
            <a:endParaRPr sz="2000">
              <a:latin typeface="Arial MT"/>
              <a:cs typeface="Arial MT"/>
            </a:endParaRPr>
          </a:p>
        </p:txBody>
      </p:sp>
      <p:sp>
        <p:nvSpPr>
          <p:cNvPr id="5" name="object 5"/>
          <p:cNvSpPr/>
          <p:nvPr/>
        </p:nvSpPr>
        <p:spPr>
          <a:xfrm>
            <a:off x="2087879" y="701040"/>
            <a:ext cx="844550" cy="844550"/>
          </a:xfrm>
          <a:custGeom>
            <a:avLst/>
            <a:gdLst/>
            <a:ahLst/>
            <a:cxnLst/>
            <a:rect l="l" t="t" r="r" b="b"/>
            <a:pathLst>
              <a:path w="844550" h="844550">
                <a:moveTo>
                  <a:pt x="422147" y="0"/>
                </a:moveTo>
                <a:lnTo>
                  <a:pt x="372911" y="2839"/>
                </a:lnTo>
                <a:lnTo>
                  <a:pt x="325345" y="11147"/>
                </a:lnTo>
                <a:lnTo>
                  <a:pt x="279764" y="24607"/>
                </a:lnTo>
                <a:lnTo>
                  <a:pt x="236486" y="42903"/>
                </a:lnTo>
                <a:lnTo>
                  <a:pt x="195827" y="65716"/>
                </a:lnTo>
                <a:lnTo>
                  <a:pt x="158105" y="92732"/>
                </a:lnTo>
                <a:lnTo>
                  <a:pt x="123634" y="123634"/>
                </a:lnTo>
                <a:lnTo>
                  <a:pt x="92732" y="158105"/>
                </a:lnTo>
                <a:lnTo>
                  <a:pt x="65716" y="195827"/>
                </a:lnTo>
                <a:lnTo>
                  <a:pt x="42903" y="236486"/>
                </a:lnTo>
                <a:lnTo>
                  <a:pt x="24607" y="279764"/>
                </a:lnTo>
                <a:lnTo>
                  <a:pt x="11147" y="325345"/>
                </a:lnTo>
                <a:lnTo>
                  <a:pt x="2839" y="372911"/>
                </a:lnTo>
                <a:lnTo>
                  <a:pt x="0" y="422148"/>
                </a:lnTo>
                <a:lnTo>
                  <a:pt x="2839" y="471384"/>
                </a:lnTo>
                <a:lnTo>
                  <a:pt x="11147" y="518950"/>
                </a:lnTo>
                <a:lnTo>
                  <a:pt x="24607" y="564531"/>
                </a:lnTo>
                <a:lnTo>
                  <a:pt x="42903" y="607809"/>
                </a:lnTo>
                <a:lnTo>
                  <a:pt x="65716" y="648468"/>
                </a:lnTo>
                <a:lnTo>
                  <a:pt x="92732" y="686190"/>
                </a:lnTo>
                <a:lnTo>
                  <a:pt x="123634" y="720661"/>
                </a:lnTo>
                <a:lnTo>
                  <a:pt x="158105" y="751563"/>
                </a:lnTo>
                <a:lnTo>
                  <a:pt x="195827" y="778579"/>
                </a:lnTo>
                <a:lnTo>
                  <a:pt x="236486" y="801392"/>
                </a:lnTo>
                <a:lnTo>
                  <a:pt x="279764" y="819688"/>
                </a:lnTo>
                <a:lnTo>
                  <a:pt x="325345" y="833148"/>
                </a:lnTo>
                <a:lnTo>
                  <a:pt x="372911" y="841456"/>
                </a:lnTo>
                <a:lnTo>
                  <a:pt x="422147" y="844296"/>
                </a:lnTo>
                <a:lnTo>
                  <a:pt x="471384" y="841456"/>
                </a:lnTo>
                <a:lnTo>
                  <a:pt x="518950" y="833148"/>
                </a:lnTo>
                <a:lnTo>
                  <a:pt x="564531" y="819688"/>
                </a:lnTo>
                <a:lnTo>
                  <a:pt x="607809" y="801392"/>
                </a:lnTo>
                <a:lnTo>
                  <a:pt x="648468" y="778579"/>
                </a:lnTo>
                <a:lnTo>
                  <a:pt x="686190" y="751563"/>
                </a:lnTo>
                <a:lnTo>
                  <a:pt x="720661" y="720661"/>
                </a:lnTo>
                <a:lnTo>
                  <a:pt x="751563" y="686190"/>
                </a:lnTo>
                <a:lnTo>
                  <a:pt x="778579" y="648468"/>
                </a:lnTo>
                <a:lnTo>
                  <a:pt x="801392" y="607809"/>
                </a:lnTo>
                <a:lnTo>
                  <a:pt x="819688" y="564531"/>
                </a:lnTo>
                <a:lnTo>
                  <a:pt x="833148" y="518950"/>
                </a:lnTo>
                <a:lnTo>
                  <a:pt x="841456" y="471384"/>
                </a:lnTo>
                <a:lnTo>
                  <a:pt x="844295" y="422148"/>
                </a:lnTo>
                <a:lnTo>
                  <a:pt x="841456" y="372911"/>
                </a:lnTo>
                <a:lnTo>
                  <a:pt x="833148" y="325345"/>
                </a:lnTo>
                <a:lnTo>
                  <a:pt x="819688" y="279764"/>
                </a:lnTo>
                <a:lnTo>
                  <a:pt x="801392" y="236486"/>
                </a:lnTo>
                <a:lnTo>
                  <a:pt x="778579" y="195827"/>
                </a:lnTo>
                <a:lnTo>
                  <a:pt x="751563" y="158105"/>
                </a:lnTo>
                <a:lnTo>
                  <a:pt x="720661" y="123634"/>
                </a:lnTo>
                <a:lnTo>
                  <a:pt x="686190" y="92732"/>
                </a:lnTo>
                <a:lnTo>
                  <a:pt x="648468" y="65716"/>
                </a:lnTo>
                <a:lnTo>
                  <a:pt x="607809" y="42903"/>
                </a:lnTo>
                <a:lnTo>
                  <a:pt x="564531" y="24607"/>
                </a:lnTo>
                <a:lnTo>
                  <a:pt x="518950" y="11147"/>
                </a:lnTo>
                <a:lnTo>
                  <a:pt x="471384" y="2839"/>
                </a:lnTo>
                <a:lnTo>
                  <a:pt x="422147" y="0"/>
                </a:lnTo>
                <a:close/>
              </a:path>
            </a:pathLst>
          </a:custGeom>
          <a:solidFill>
            <a:srgbClr val="788667"/>
          </a:solidFill>
        </p:spPr>
        <p:txBody>
          <a:bodyPr wrap="square" lIns="0" tIns="0" rIns="0" bIns="0" rtlCol="0"/>
          <a:lstStyle/>
          <a:p>
            <a:endParaRPr/>
          </a:p>
        </p:txBody>
      </p:sp>
      <p:sp>
        <p:nvSpPr>
          <p:cNvPr id="6" name="object 6"/>
          <p:cNvSpPr txBox="1">
            <a:spLocks noGrp="1"/>
          </p:cNvSpPr>
          <p:nvPr>
            <p:ph type="title"/>
          </p:nvPr>
        </p:nvSpPr>
        <p:spPr>
          <a:xfrm>
            <a:off x="2297938" y="774649"/>
            <a:ext cx="7861934" cy="636905"/>
          </a:xfrm>
          <a:prstGeom prst="rect">
            <a:avLst/>
          </a:prstGeom>
        </p:spPr>
        <p:txBody>
          <a:bodyPr vert="horz" wrap="square" lIns="0" tIns="13970" rIns="0" bIns="0" rtlCol="0">
            <a:spAutoFit/>
          </a:bodyPr>
          <a:lstStyle/>
          <a:p>
            <a:pPr marL="12700">
              <a:lnSpc>
                <a:spcPct val="100000"/>
              </a:lnSpc>
              <a:spcBef>
                <a:spcPts val="110"/>
              </a:spcBef>
            </a:pPr>
            <a:r>
              <a:rPr sz="4000" b="0" spc="5" dirty="0">
                <a:solidFill>
                  <a:srgbClr val="FFFFFF"/>
                </a:solidFill>
                <a:latin typeface="Arial Black"/>
                <a:cs typeface="Arial Black"/>
              </a:rPr>
              <a:t>C</a:t>
            </a:r>
            <a:r>
              <a:rPr sz="4000" b="0" spc="565" dirty="0">
                <a:solidFill>
                  <a:srgbClr val="FFFFFF"/>
                </a:solidFill>
                <a:latin typeface="Arial Black"/>
                <a:cs typeface="Arial Black"/>
              </a:rPr>
              <a:t> </a:t>
            </a:r>
            <a:r>
              <a:rPr sz="3600" spc="-10" dirty="0">
                <a:solidFill>
                  <a:srgbClr val="2D3334"/>
                </a:solidFill>
              </a:rPr>
              <a:t>IRCULATION</a:t>
            </a:r>
            <a:r>
              <a:rPr sz="3600" spc="80" dirty="0">
                <a:solidFill>
                  <a:srgbClr val="2D3334"/>
                </a:solidFill>
              </a:rPr>
              <a:t> </a:t>
            </a:r>
            <a:r>
              <a:rPr sz="3600" dirty="0">
                <a:solidFill>
                  <a:srgbClr val="2D3334"/>
                </a:solidFill>
              </a:rPr>
              <a:t>EQUIPMENT</a:t>
            </a:r>
            <a:r>
              <a:rPr sz="3600" spc="-10" dirty="0">
                <a:solidFill>
                  <a:srgbClr val="2D3334"/>
                </a:solidFill>
              </a:rPr>
              <a:t> </a:t>
            </a:r>
            <a:r>
              <a:rPr sz="3600" dirty="0">
                <a:solidFill>
                  <a:srgbClr val="2D3334"/>
                </a:solidFill>
              </a:rPr>
              <a:t>(cont.)</a:t>
            </a:r>
            <a:endParaRPr sz="3600">
              <a:latin typeface="Arial Black"/>
              <a:cs typeface="Arial Black"/>
            </a:endParaRPr>
          </a:p>
        </p:txBody>
      </p:sp>
      <p:grpSp>
        <p:nvGrpSpPr>
          <p:cNvPr id="7" name="object 7"/>
          <p:cNvGrpSpPr/>
          <p:nvPr/>
        </p:nvGrpSpPr>
        <p:grpSpPr>
          <a:xfrm>
            <a:off x="7674864" y="1548383"/>
            <a:ext cx="2898775" cy="2731135"/>
            <a:chOff x="7674864" y="1548383"/>
            <a:chExt cx="2898775" cy="2731135"/>
          </a:xfrm>
        </p:grpSpPr>
        <p:pic>
          <p:nvPicPr>
            <p:cNvPr id="8" name="object 8"/>
            <p:cNvPicPr/>
            <p:nvPr/>
          </p:nvPicPr>
          <p:blipFill>
            <a:blip r:embed="rId4" cstate="print"/>
            <a:stretch>
              <a:fillRect/>
            </a:stretch>
          </p:blipFill>
          <p:spPr>
            <a:xfrm>
              <a:off x="8004157" y="1866987"/>
              <a:ext cx="2569261" cy="2057205"/>
            </a:xfrm>
            <a:prstGeom prst="rect">
              <a:avLst/>
            </a:prstGeom>
          </p:spPr>
        </p:pic>
        <p:pic>
          <p:nvPicPr>
            <p:cNvPr id="9" name="object 9"/>
            <p:cNvPicPr/>
            <p:nvPr/>
          </p:nvPicPr>
          <p:blipFill>
            <a:blip r:embed="rId5" cstate="print"/>
            <a:stretch>
              <a:fillRect/>
            </a:stretch>
          </p:blipFill>
          <p:spPr>
            <a:xfrm>
              <a:off x="7674864" y="1548383"/>
              <a:ext cx="1831848" cy="2731008"/>
            </a:xfrm>
            <a:prstGeom prst="rect">
              <a:avLst/>
            </a:prstGeom>
          </p:spPr>
        </p:pic>
      </p:grpSp>
      <p:pic>
        <p:nvPicPr>
          <p:cNvPr id="10" name="object 10"/>
          <p:cNvPicPr/>
          <p:nvPr/>
        </p:nvPicPr>
        <p:blipFill>
          <a:blip r:embed="rId6" cstate="print"/>
          <a:stretch>
            <a:fillRect/>
          </a:stretch>
        </p:blipFill>
        <p:spPr>
          <a:xfrm>
            <a:off x="868181" y="1859196"/>
            <a:ext cx="3077917" cy="2061046"/>
          </a:xfrm>
          <a:prstGeom prst="rect">
            <a:avLst/>
          </a:prstGeom>
        </p:spPr>
      </p:pic>
      <p:sp>
        <p:nvSpPr>
          <p:cNvPr id="11" name="object 11"/>
          <p:cNvSpPr txBox="1"/>
          <p:nvPr/>
        </p:nvSpPr>
        <p:spPr>
          <a:xfrm>
            <a:off x="817270" y="4198288"/>
            <a:ext cx="2856865" cy="1192530"/>
          </a:xfrm>
          <a:prstGeom prst="rect">
            <a:avLst/>
          </a:prstGeom>
        </p:spPr>
        <p:txBody>
          <a:bodyPr vert="horz" wrap="square" lIns="0" tIns="134620" rIns="0" bIns="0" rtlCol="0">
            <a:spAutoFit/>
          </a:bodyPr>
          <a:lstStyle/>
          <a:p>
            <a:pPr marL="12700">
              <a:lnSpc>
                <a:spcPct val="100000"/>
              </a:lnSpc>
              <a:spcBef>
                <a:spcPts val="1060"/>
              </a:spcBef>
            </a:pPr>
            <a:r>
              <a:rPr sz="2400" b="1" spc="-10" dirty="0">
                <a:solidFill>
                  <a:srgbClr val="BB8542"/>
                </a:solidFill>
                <a:latin typeface="Arial"/>
                <a:cs typeface="Arial"/>
              </a:rPr>
              <a:t>ELDONCARD™</a:t>
            </a:r>
            <a:endParaRPr sz="2400">
              <a:latin typeface="Arial"/>
              <a:cs typeface="Arial"/>
            </a:endParaRPr>
          </a:p>
          <a:p>
            <a:pPr marL="12700" marR="5080">
              <a:lnSpc>
                <a:spcPts val="2160"/>
              </a:lnSpc>
              <a:spcBef>
                <a:spcPts val="1060"/>
              </a:spcBef>
            </a:pPr>
            <a:r>
              <a:rPr sz="2000" spc="-10" dirty="0">
                <a:latin typeface="Arial MT"/>
                <a:cs typeface="Arial MT"/>
              </a:rPr>
              <a:t>A</a:t>
            </a:r>
            <a:r>
              <a:rPr sz="2000" dirty="0">
                <a:latin typeface="Arial MT"/>
                <a:cs typeface="Arial MT"/>
              </a:rPr>
              <a:t> </a:t>
            </a:r>
            <a:r>
              <a:rPr sz="2000" spc="-5" dirty="0">
                <a:latin typeface="Arial MT"/>
                <a:cs typeface="Arial MT"/>
              </a:rPr>
              <a:t>card</a:t>
            </a:r>
            <a:r>
              <a:rPr sz="2000" spc="-15" dirty="0">
                <a:latin typeface="Arial MT"/>
                <a:cs typeface="Arial MT"/>
              </a:rPr>
              <a:t> </a:t>
            </a:r>
            <a:r>
              <a:rPr sz="2000" spc="-5" dirty="0">
                <a:latin typeface="Arial MT"/>
                <a:cs typeface="Arial MT"/>
              </a:rPr>
              <a:t>used</a:t>
            </a:r>
            <a:r>
              <a:rPr sz="2000" spc="-20" dirty="0">
                <a:latin typeface="Arial MT"/>
                <a:cs typeface="Arial MT"/>
              </a:rPr>
              <a:t> </a:t>
            </a:r>
            <a:r>
              <a:rPr sz="2000" spc="-5" dirty="0">
                <a:latin typeface="Arial MT"/>
                <a:cs typeface="Arial MT"/>
              </a:rPr>
              <a:t>to</a:t>
            </a:r>
            <a:r>
              <a:rPr sz="2000" spc="-20" dirty="0">
                <a:latin typeface="Arial MT"/>
                <a:cs typeface="Arial MT"/>
              </a:rPr>
              <a:t> </a:t>
            </a:r>
            <a:r>
              <a:rPr sz="2000" spc="-5" dirty="0">
                <a:latin typeface="Arial MT"/>
                <a:cs typeface="Arial MT"/>
              </a:rPr>
              <a:t>determine </a:t>
            </a:r>
            <a:r>
              <a:rPr sz="2000" spc="-540" dirty="0">
                <a:latin typeface="Arial MT"/>
                <a:cs typeface="Arial MT"/>
              </a:rPr>
              <a:t> </a:t>
            </a:r>
            <a:r>
              <a:rPr sz="2000" spc="-10" dirty="0">
                <a:latin typeface="Arial MT"/>
                <a:cs typeface="Arial MT"/>
              </a:rPr>
              <a:t>blood</a:t>
            </a:r>
            <a:r>
              <a:rPr sz="2000" spc="30" dirty="0">
                <a:latin typeface="Arial MT"/>
                <a:cs typeface="Arial MT"/>
              </a:rPr>
              <a:t> </a:t>
            </a:r>
            <a:r>
              <a:rPr sz="2000" spc="-25" dirty="0">
                <a:latin typeface="Arial MT"/>
                <a:cs typeface="Arial MT"/>
              </a:rPr>
              <a:t>type</a:t>
            </a:r>
            <a:endParaRPr sz="2000">
              <a:latin typeface="Arial MT"/>
              <a:cs typeface="Arial MT"/>
            </a:endParaRPr>
          </a:p>
        </p:txBody>
      </p:sp>
      <p:pic>
        <p:nvPicPr>
          <p:cNvPr id="12" name="object 12"/>
          <p:cNvPicPr/>
          <p:nvPr/>
        </p:nvPicPr>
        <p:blipFill>
          <a:blip r:embed="rId7" cstate="print"/>
          <a:stretch>
            <a:fillRect/>
          </a:stretch>
        </p:blipFill>
        <p:spPr>
          <a:xfrm>
            <a:off x="5382464" y="2099334"/>
            <a:ext cx="979245" cy="2062709"/>
          </a:xfrm>
          <a:prstGeom prst="rect">
            <a:avLst/>
          </a:prstGeom>
        </p:spPr>
      </p:pic>
      <p:sp>
        <p:nvSpPr>
          <p:cNvPr id="13" name="object 13"/>
          <p:cNvSpPr txBox="1"/>
          <p:nvPr/>
        </p:nvSpPr>
        <p:spPr>
          <a:xfrm>
            <a:off x="4613909" y="4193009"/>
            <a:ext cx="2928620" cy="1465580"/>
          </a:xfrm>
          <a:prstGeom prst="rect">
            <a:avLst/>
          </a:prstGeom>
        </p:spPr>
        <p:txBody>
          <a:bodyPr vert="horz" wrap="square" lIns="0" tIns="133350" rIns="0" bIns="0" rtlCol="0">
            <a:spAutoFit/>
          </a:bodyPr>
          <a:lstStyle/>
          <a:p>
            <a:pPr marL="12700">
              <a:lnSpc>
                <a:spcPct val="100000"/>
              </a:lnSpc>
              <a:spcBef>
                <a:spcPts val="1050"/>
              </a:spcBef>
            </a:pPr>
            <a:r>
              <a:rPr sz="2400" b="1" dirty="0">
                <a:solidFill>
                  <a:srgbClr val="BB8542"/>
                </a:solidFill>
                <a:latin typeface="Arial"/>
                <a:cs typeface="Arial"/>
              </a:rPr>
              <a:t>TXA</a:t>
            </a:r>
            <a:endParaRPr sz="2400">
              <a:latin typeface="Arial"/>
              <a:cs typeface="Arial"/>
            </a:endParaRPr>
          </a:p>
          <a:p>
            <a:pPr marL="12700" marR="5080">
              <a:lnSpc>
                <a:spcPts val="2160"/>
              </a:lnSpc>
              <a:spcBef>
                <a:spcPts val="1055"/>
              </a:spcBef>
            </a:pPr>
            <a:r>
              <a:rPr sz="2000" dirty="0">
                <a:latin typeface="Arial MT"/>
                <a:cs typeface="Arial MT"/>
              </a:rPr>
              <a:t>Tranexamic</a:t>
            </a:r>
            <a:r>
              <a:rPr sz="2000" spc="-60" dirty="0">
                <a:latin typeface="Arial MT"/>
                <a:cs typeface="Arial MT"/>
              </a:rPr>
              <a:t> </a:t>
            </a:r>
            <a:r>
              <a:rPr sz="2000" spc="-5" dirty="0">
                <a:latin typeface="Arial MT"/>
                <a:cs typeface="Arial MT"/>
              </a:rPr>
              <a:t>acid</a:t>
            </a:r>
            <a:r>
              <a:rPr sz="2000" spc="5" dirty="0">
                <a:latin typeface="Arial MT"/>
                <a:cs typeface="Arial MT"/>
              </a:rPr>
              <a:t> </a:t>
            </a:r>
            <a:r>
              <a:rPr sz="2000" spc="-5" dirty="0">
                <a:latin typeface="Arial MT"/>
                <a:cs typeface="Arial MT"/>
              </a:rPr>
              <a:t>–</a:t>
            </a:r>
            <a:r>
              <a:rPr sz="2000" spc="5" dirty="0">
                <a:latin typeface="Arial MT"/>
                <a:cs typeface="Arial MT"/>
              </a:rPr>
              <a:t> </a:t>
            </a:r>
            <a:r>
              <a:rPr sz="2000" spc="-5" dirty="0">
                <a:latin typeface="Arial MT"/>
                <a:cs typeface="Arial MT"/>
              </a:rPr>
              <a:t>to</a:t>
            </a:r>
            <a:r>
              <a:rPr sz="2000" spc="-25" dirty="0">
                <a:latin typeface="Arial MT"/>
                <a:cs typeface="Arial MT"/>
              </a:rPr>
              <a:t> </a:t>
            </a:r>
            <a:r>
              <a:rPr sz="2000" spc="-15" dirty="0">
                <a:latin typeface="Arial MT"/>
                <a:cs typeface="Arial MT"/>
              </a:rPr>
              <a:t>help </a:t>
            </a:r>
            <a:r>
              <a:rPr sz="2000" spc="-540" dirty="0">
                <a:latin typeface="Arial MT"/>
                <a:cs typeface="Arial MT"/>
              </a:rPr>
              <a:t> </a:t>
            </a:r>
            <a:r>
              <a:rPr sz="2000" spc="-5" dirty="0">
                <a:latin typeface="Arial MT"/>
                <a:cs typeface="Arial MT"/>
              </a:rPr>
              <a:t>the</a:t>
            </a:r>
            <a:r>
              <a:rPr sz="2000" dirty="0">
                <a:latin typeface="Arial MT"/>
                <a:cs typeface="Arial MT"/>
              </a:rPr>
              <a:t> </a:t>
            </a:r>
            <a:r>
              <a:rPr sz="2000" spc="-15" dirty="0">
                <a:latin typeface="Arial MT"/>
                <a:cs typeface="Arial MT"/>
              </a:rPr>
              <a:t>casualty’s</a:t>
            </a:r>
            <a:r>
              <a:rPr sz="2000" spc="90" dirty="0">
                <a:latin typeface="Arial MT"/>
                <a:cs typeface="Arial MT"/>
              </a:rPr>
              <a:t> </a:t>
            </a:r>
            <a:r>
              <a:rPr sz="2000" spc="-15" dirty="0">
                <a:latin typeface="Arial MT"/>
                <a:cs typeface="Arial MT"/>
              </a:rPr>
              <a:t>blood </a:t>
            </a:r>
            <a:r>
              <a:rPr sz="2000" spc="-10" dirty="0">
                <a:latin typeface="Arial MT"/>
                <a:cs typeface="Arial MT"/>
              </a:rPr>
              <a:t> clotting</a:t>
            </a:r>
            <a:r>
              <a:rPr sz="2000" spc="25" dirty="0">
                <a:latin typeface="Arial MT"/>
                <a:cs typeface="Arial MT"/>
              </a:rPr>
              <a:t> </a:t>
            </a:r>
            <a:r>
              <a:rPr sz="2000" spc="-5" dirty="0">
                <a:latin typeface="Arial MT"/>
                <a:cs typeface="Arial MT"/>
              </a:rPr>
              <a:t>process</a:t>
            </a:r>
            <a:endParaRPr sz="2000">
              <a:latin typeface="Arial MT"/>
              <a:cs typeface="Arial MT"/>
            </a:endParaRPr>
          </a:p>
        </p:txBody>
      </p:sp>
      <p:pic>
        <p:nvPicPr>
          <p:cNvPr id="14" name="object 14"/>
          <p:cNvPicPr/>
          <p:nvPr/>
        </p:nvPicPr>
        <p:blipFill>
          <a:blip r:embed="rId8" cstate="print"/>
          <a:stretch>
            <a:fillRect/>
          </a:stretch>
        </p:blipFill>
        <p:spPr>
          <a:xfrm>
            <a:off x="10634471" y="1962911"/>
            <a:ext cx="755903" cy="1563624"/>
          </a:xfrm>
          <a:prstGeom prst="rect">
            <a:avLst/>
          </a:prstGeom>
        </p:spPr>
      </p:pic>
      <p:sp>
        <p:nvSpPr>
          <p:cNvPr id="15" name="object 15"/>
          <p:cNvSpPr txBox="1">
            <a:spLocks noGrp="1"/>
          </p:cNvSpPr>
          <p:nvPr>
            <p:ph type="sldNum" sz="quarter" idx="7"/>
          </p:nvPr>
        </p:nvSpPr>
        <p:spPr>
          <a:prstGeom prst="rect">
            <a:avLst/>
          </a:prstGeom>
        </p:spPr>
        <p:txBody>
          <a:bodyPr vert="horz" wrap="square" lIns="0" tIns="0" rIns="0" bIns="0" rtlCol="0">
            <a:spAutoFit/>
          </a:bodyPr>
          <a:lstStyle/>
          <a:p>
            <a:pPr marL="12700">
              <a:lnSpc>
                <a:spcPts val="1435"/>
              </a:lnSpc>
              <a:tabLst>
                <a:tab pos="2207260" algn="l"/>
              </a:tabLst>
            </a:pPr>
            <a:r>
              <a:rPr spc="-5" dirty="0"/>
              <a:t>#TCCC-CPP-PPT-02</a:t>
            </a:r>
            <a:r>
              <a:rPr spc="15" dirty="0"/>
              <a:t> </a:t>
            </a:r>
            <a:r>
              <a:rPr spc="-5" dirty="0"/>
              <a:t>08</a:t>
            </a:r>
            <a:r>
              <a:rPr spc="20" dirty="0"/>
              <a:t> </a:t>
            </a:r>
            <a:r>
              <a:rPr dirty="0"/>
              <a:t>AUG </a:t>
            </a:r>
            <a:r>
              <a:rPr spc="-5" dirty="0"/>
              <a:t>23	</a:t>
            </a:r>
            <a:fld id="{81D60167-4931-47E6-BA6A-407CBD079E47}" type="slidenum">
              <a:rPr sz="1200" spc="-5" dirty="0">
                <a:solidFill>
                  <a:srgbClr val="000000"/>
                </a:solidFill>
              </a:rPr>
              <a:t>17</a:t>
            </a:fld>
            <a:endParaRPr sz="12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301997" y="290830"/>
            <a:ext cx="3587750" cy="329565"/>
          </a:xfrm>
          <a:prstGeom prst="rect">
            <a:avLst/>
          </a:prstGeom>
        </p:spPr>
        <p:txBody>
          <a:bodyPr vert="horz" wrap="square" lIns="0" tIns="11430" rIns="0" bIns="0" rtlCol="0">
            <a:spAutoFit/>
          </a:bodyPr>
          <a:lstStyle/>
          <a:p>
            <a:pPr marL="12700">
              <a:lnSpc>
                <a:spcPct val="100000"/>
              </a:lnSpc>
              <a:spcBef>
                <a:spcPts val="90"/>
              </a:spcBef>
            </a:pPr>
            <a:r>
              <a:rPr sz="2000" b="1" dirty="0">
                <a:solidFill>
                  <a:srgbClr val="756F6F"/>
                </a:solidFill>
                <a:latin typeface="Arial"/>
                <a:cs typeface="Arial"/>
              </a:rPr>
              <a:t>Module</a:t>
            </a:r>
            <a:r>
              <a:rPr sz="2000" b="1" spc="-60" dirty="0">
                <a:solidFill>
                  <a:srgbClr val="756F6F"/>
                </a:solidFill>
                <a:latin typeface="Arial"/>
                <a:cs typeface="Arial"/>
              </a:rPr>
              <a:t> </a:t>
            </a:r>
            <a:r>
              <a:rPr sz="2000" b="1" spc="-5" dirty="0">
                <a:solidFill>
                  <a:srgbClr val="756F6F"/>
                </a:solidFill>
                <a:latin typeface="Arial"/>
                <a:cs typeface="Arial"/>
              </a:rPr>
              <a:t>2:</a:t>
            </a:r>
            <a:r>
              <a:rPr sz="2000" b="1" spc="-50" dirty="0">
                <a:solidFill>
                  <a:srgbClr val="756F6F"/>
                </a:solidFill>
                <a:latin typeface="Arial"/>
                <a:cs typeface="Arial"/>
              </a:rPr>
              <a:t> </a:t>
            </a:r>
            <a:r>
              <a:rPr sz="2000" b="1" dirty="0">
                <a:solidFill>
                  <a:srgbClr val="756F6F"/>
                </a:solidFill>
                <a:latin typeface="Arial"/>
                <a:cs typeface="Arial"/>
              </a:rPr>
              <a:t>Medical</a:t>
            </a:r>
            <a:r>
              <a:rPr sz="2000" b="1" spc="-35" dirty="0">
                <a:solidFill>
                  <a:srgbClr val="756F6F"/>
                </a:solidFill>
                <a:latin typeface="Arial"/>
                <a:cs typeface="Arial"/>
              </a:rPr>
              <a:t> </a:t>
            </a:r>
            <a:r>
              <a:rPr sz="2000" b="1" spc="-5" dirty="0">
                <a:solidFill>
                  <a:srgbClr val="756F6F"/>
                </a:solidFill>
                <a:latin typeface="Arial"/>
                <a:cs typeface="Arial"/>
              </a:rPr>
              <a:t>Equipment</a:t>
            </a:r>
            <a:endParaRPr sz="2000">
              <a:latin typeface="Arial"/>
              <a:cs typeface="Arial"/>
            </a:endParaRPr>
          </a:p>
        </p:txBody>
      </p:sp>
      <p:pic>
        <p:nvPicPr>
          <p:cNvPr id="3" name="object 3"/>
          <p:cNvPicPr/>
          <p:nvPr/>
        </p:nvPicPr>
        <p:blipFill>
          <a:blip r:embed="rId3" cstate="print"/>
          <a:stretch>
            <a:fillRect/>
          </a:stretch>
        </p:blipFill>
        <p:spPr>
          <a:xfrm>
            <a:off x="307847" y="256031"/>
            <a:ext cx="1173480" cy="655320"/>
          </a:xfrm>
          <a:prstGeom prst="rect">
            <a:avLst/>
          </a:prstGeom>
        </p:spPr>
      </p:pic>
      <p:grpSp>
        <p:nvGrpSpPr>
          <p:cNvPr id="4" name="object 4"/>
          <p:cNvGrpSpPr/>
          <p:nvPr/>
        </p:nvGrpSpPr>
        <p:grpSpPr>
          <a:xfrm>
            <a:off x="435863" y="5748528"/>
            <a:ext cx="7790815" cy="802005"/>
            <a:chOff x="435863" y="5748528"/>
            <a:chExt cx="7790815" cy="802005"/>
          </a:xfrm>
        </p:grpSpPr>
        <p:sp>
          <p:nvSpPr>
            <p:cNvPr id="5" name="object 5"/>
            <p:cNvSpPr/>
            <p:nvPr/>
          </p:nvSpPr>
          <p:spPr>
            <a:xfrm>
              <a:off x="435863" y="5748528"/>
              <a:ext cx="7790815" cy="802005"/>
            </a:xfrm>
            <a:custGeom>
              <a:avLst/>
              <a:gdLst/>
              <a:ahLst/>
              <a:cxnLst/>
              <a:rect l="l" t="t" r="r" b="b"/>
              <a:pathLst>
                <a:path w="7790815" h="802004">
                  <a:moveTo>
                    <a:pt x="7698612" y="0"/>
                  </a:moveTo>
                  <a:lnTo>
                    <a:pt x="92036" y="0"/>
                  </a:lnTo>
                  <a:lnTo>
                    <a:pt x="56208" y="7231"/>
                  </a:lnTo>
                  <a:lnTo>
                    <a:pt x="26954" y="26954"/>
                  </a:lnTo>
                  <a:lnTo>
                    <a:pt x="7231" y="56208"/>
                  </a:lnTo>
                  <a:lnTo>
                    <a:pt x="0" y="92036"/>
                  </a:lnTo>
                  <a:lnTo>
                    <a:pt x="0" y="709587"/>
                  </a:lnTo>
                  <a:lnTo>
                    <a:pt x="7231" y="745415"/>
                  </a:lnTo>
                  <a:lnTo>
                    <a:pt x="26954" y="774669"/>
                  </a:lnTo>
                  <a:lnTo>
                    <a:pt x="56208" y="794392"/>
                  </a:lnTo>
                  <a:lnTo>
                    <a:pt x="92036" y="801624"/>
                  </a:lnTo>
                  <a:lnTo>
                    <a:pt x="7698612" y="801624"/>
                  </a:lnTo>
                  <a:lnTo>
                    <a:pt x="7734484" y="794392"/>
                  </a:lnTo>
                  <a:lnTo>
                    <a:pt x="7763748" y="774669"/>
                  </a:lnTo>
                  <a:lnTo>
                    <a:pt x="7783462" y="745415"/>
                  </a:lnTo>
                  <a:lnTo>
                    <a:pt x="7790687" y="709587"/>
                  </a:lnTo>
                  <a:lnTo>
                    <a:pt x="7790687" y="92036"/>
                  </a:lnTo>
                  <a:lnTo>
                    <a:pt x="7783462" y="56208"/>
                  </a:lnTo>
                  <a:lnTo>
                    <a:pt x="7763748" y="26954"/>
                  </a:lnTo>
                  <a:lnTo>
                    <a:pt x="7734484" y="7231"/>
                  </a:lnTo>
                  <a:lnTo>
                    <a:pt x="7698612" y="0"/>
                  </a:lnTo>
                  <a:close/>
                </a:path>
              </a:pathLst>
            </a:custGeom>
            <a:solidFill>
              <a:srgbClr val="FFF4D2"/>
            </a:solidFill>
          </p:spPr>
          <p:txBody>
            <a:bodyPr wrap="square" lIns="0" tIns="0" rIns="0" bIns="0" rtlCol="0"/>
            <a:lstStyle/>
            <a:p>
              <a:endParaRPr/>
            </a:p>
          </p:txBody>
        </p:sp>
        <p:pic>
          <p:nvPicPr>
            <p:cNvPr id="6" name="object 6"/>
            <p:cNvPicPr/>
            <p:nvPr/>
          </p:nvPicPr>
          <p:blipFill>
            <a:blip r:embed="rId4" cstate="print"/>
            <a:stretch>
              <a:fillRect/>
            </a:stretch>
          </p:blipFill>
          <p:spPr>
            <a:xfrm>
              <a:off x="621792" y="5916168"/>
              <a:ext cx="545592" cy="445008"/>
            </a:xfrm>
            <a:prstGeom prst="rect">
              <a:avLst/>
            </a:prstGeom>
          </p:spPr>
        </p:pic>
      </p:grpSp>
      <p:sp>
        <p:nvSpPr>
          <p:cNvPr id="7" name="object 7"/>
          <p:cNvSpPr txBox="1"/>
          <p:nvPr/>
        </p:nvSpPr>
        <p:spPr>
          <a:xfrm>
            <a:off x="423468" y="3843020"/>
            <a:ext cx="4879975" cy="1398905"/>
          </a:xfrm>
          <a:prstGeom prst="rect">
            <a:avLst/>
          </a:prstGeom>
        </p:spPr>
        <p:txBody>
          <a:bodyPr vert="horz" wrap="square" lIns="0" tIns="12700" rIns="0" bIns="0" rtlCol="0">
            <a:spAutoFit/>
          </a:bodyPr>
          <a:lstStyle/>
          <a:p>
            <a:pPr marL="334645" algn="ctr">
              <a:lnSpc>
                <a:spcPts val="2155"/>
              </a:lnSpc>
              <a:spcBef>
                <a:spcPts val="100"/>
              </a:spcBef>
              <a:tabLst>
                <a:tab pos="2773045" algn="l"/>
              </a:tabLst>
            </a:pPr>
            <a:r>
              <a:rPr sz="1800" i="1" dirty="0">
                <a:solidFill>
                  <a:srgbClr val="2D3334"/>
                </a:solidFill>
                <a:latin typeface="Arial"/>
                <a:cs typeface="Arial"/>
              </a:rPr>
              <a:t>ACTIVE	PASSIVE</a:t>
            </a:r>
            <a:endParaRPr sz="1800">
              <a:latin typeface="Arial"/>
              <a:cs typeface="Arial"/>
            </a:endParaRPr>
          </a:p>
          <a:p>
            <a:pPr marL="12700">
              <a:lnSpc>
                <a:spcPts val="2735"/>
              </a:lnSpc>
            </a:pPr>
            <a:r>
              <a:rPr sz="2400" b="1" spc="-10" dirty="0">
                <a:solidFill>
                  <a:srgbClr val="BB8542"/>
                </a:solidFill>
                <a:latin typeface="Arial"/>
                <a:cs typeface="Arial"/>
              </a:rPr>
              <a:t>ACTIVE/PASSIVE</a:t>
            </a:r>
            <a:r>
              <a:rPr sz="2400" b="1" spc="35" dirty="0">
                <a:solidFill>
                  <a:srgbClr val="BB8542"/>
                </a:solidFill>
                <a:latin typeface="Arial"/>
                <a:cs typeface="Arial"/>
              </a:rPr>
              <a:t> </a:t>
            </a:r>
            <a:r>
              <a:rPr sz="2400" b="1" spc="-5" dirty="0">
                <a:solidFill>
                  <a:srgbClr val="BB8542"/>
                </a:solidFill>
                <a:latin typeface="Arial"/>
                <a:cs typeface="Arial"/>
              </a:rPr>
              <a:t>HYPOTHERMIA</a:t>
            </a:r>
            <a:endParaRPr sz="2400">
              <a:latin typeface="Arial"/>
              <a:cs typeface="Arial"/>
            </a:endParaRPr>
          </a:p>
          <a:p>
            <a:pPr marL="12700">
              <a:lnSpc>
                <a:spcPts val="2740"/>
              </a:lnSpc>
            </a:pPr>
            <a:r>
              <a:rPr sz="2400" b="1" spc="-10" dirty="0">
                <a:solidFill>
                  <a:srgbClr val="BB8542"/>
                </a:solidFill>
                <a:latin typeface="Arial"/>
                <a:cs typeface="Arial"/>
              </a:rPr>
              <a:t>KITS/BLANKETS</a:t>
            </a:r>
            <a:endParaRPr sz="2400">
              <a:latin typeface="Arial"/>
              <a:cs typeface="Arial"/>
            </a:endParaRPr>
          </a:p>
          <a:p>
            <a:pPr marL="12700">
              <a:lnSpc>
                <a:spcPct val="100000"/>
              </a:lnSpc>
              <a:spcBef>
                <a:spcPts val="780"/>
              </a:spcBef>
            </a:pPr>
            <a:r>
              <a:rPr sz="2000" spc="-5" dirty="0">
                <a:latin typeface="Arial MT"/>
                <a:cs typeface="Arial MT"/>
              </a:rPr>
              <a:t>Used</a:t>
            </a:r>
            <a:r>
              <a:rPr sz="2000" dirty="0">
                <a:latin typeface="Arial MT"/>
                <a:cs typeface="Arial MT"/>
              </a:rPr>
              <a:t> </a:t>
            </a:r>
            <a:r>
              <a:rPr sz="2000" spc="-5" dirty="0">
                <a:latin typeface="Arial MT"/>
                <a:cs typeface="Arial MT"/>
              </a:rPr>
              <a:t>to</a:t>
            </a:r>
            <a:r>
              <a:rPr sz="2000" spc="-15" dirty="0">
                <a:latin typeface="Arial MT"/>
                <a:cs typeface="Arial MT"/>
              </a:rPr>
              <a:t> </a:t>
            </a:r>
            <a:r>
              <a:rPr sz="2000" spc="-10" dirty="0">
                <a:latin typeface="Arial MT"/>
                <a:cs typeface="Arial MT"/>
              </a:rPr>
              <a:t>prevent</a:t>
            </a:r>
            <a:r>
              <a:rPr sz="2000" spc="15" dirty="0">
                <a:latin typeface="Arial MT"/>
                <a:cs typeface="Arial MT"/>
              </a:rPr>
              <a:t> </a:t>
            </a:r>
            <a:r>
              <a:rPr sz="2000" spc="-10" dirty="0">
                <a:latin typeface="Arial MT"/>
                <a:cs typeface="Arial MT"/>
              </a:rPr>
              <a:t>and</a:t>
            </a:r>
            <a:r>
              <a:rPr sz="2000" spc="5" dirty="0">
                <a:latin typeface="Arial MT"/>
                <a:cs typeface="Arial MT"/>
              </a:rPr>
              <a:t> </a:t>
            </a:r>
            <a:r>
              <a:rPr sz="2000" spc="-5" dirty="0">
                <a:latin typeface="Arial MT"/>
                <a:cs typeface="Arial MT"/>
              </a:rPr>
              <a:t>manage</a:t>
            </a:r>
            <a:r>
              <a:rPr sz="2000" spc="-10" dirty="0">
                <a:latin typeface="Arial MT"/>
                <a:cs typeface="Arial MT"/>
              </a:rPr>
              <a:t> hypothermia</a:t>
            </a:r>
            <a:endParaRPr sz="2000">
              <a:latin typeface="Arial MT"/>
              <a:cs typeface="Arial MT"/>
            </a:endParaRPr>
          </a:p>
        </p:txBody>
      </p:sp>
      <p:pic>
        <p:nvPicPr>
          <p:cNvPr id="8" name="object 8"/>
          <p:cNvPicPr/>
          <p:nvPr/>
        </p:nvPicPr>
        <p:blipFill>
          <a:blip r:embed="rId5" cstate="print"/>
          <a:stretch>
            <a:fillRect/>
          </a:stretch>
        </p:blipFill>
        <p:spPr>
          <a:xfrm>
            <a:off x="7592568" y="1533144"/>
            <a:ext cx="1527048" cy="2532887"/>
          </a:xfrm>
          <a:prstGeom prst="rect">
            <a:avLst/>
          </a:prstGeom>
        </p:spPr>
      </p:pic>
      <p:sp>
        <p:nvSpPr>
          <p:cNvPr id="9" name="object 9"/>
          <p:cNvSpPr txBox="1"/>
          <p:nvPr/>
        </p:nvSpPr>
        <p:spPr>
          <a:xfrm>
            <a:off x="6141211" y="4116400"/>
            <a:ext cx="4749800" cy="1400175"/>
          </a:xfrm>
          <a:prstGeom prst="rect">
            <a:avLst/>
          </a:prstGeom>
        </p:spPr>
        <p:txBody>
          <a:bodyPr vert="horz" wrap="square" lIns="0" tIns="12700" rIns="0" bIns="0" rtlCol="0">
            <a:spAutoFit/>
          </a:bodyPr>
          <a:lstStyle/>
          <a:p>
            <a:pPr marL="12700">
              <a:lnSpc>
                <a:spcPts val="2740"/>
              </a:lnSpc>
              <a:spcBef>
                <a:spcPts val="100"/>
              </a:spcBef>
            </a:pPr>
            <a:r>
              <a:rPr sz="2400" b="1" spc="-10" dirty="0">
                <a:solidFill>
                  <a:srgbClr val="BB8542"/>
                </a:solidFill>
                <a:latin typeface="Arial"/>
                <a:cs typeface="Arial"/>
              </a:rPr>
              <a:t>MILITARY</a:t>
            </a:r>
            <a:r>
              <a:rPr sz="2400" b="1" spc="30" dirty="0">
                <a:solidFill>
                  <a:srgbClr val="BB8542"/>
                </a:solidFill>
                <a:latin typeface="Arial"/>
                <a:cs typeface="Arial"/>
              </a:rPr>
              <a:t> </a:t>
            </a:r>
            <a:r>
              <a:rPr sz="2400" b="1" spc="-20" dirty="0">
                <a:solidFill>
                  <a:srgbClr val="BB8542"/>
                </a:solidFill>
                <a:latin typeface="Arial"/>
                <a:cs typeface="Arial"/>
              </a:rPr>
              <a:t>ACUTE</a:t>
            </a:r>
            <a:r>
              <a:rPr sz="2400" b="1" spc="75" dirty="0">
                <a:solidFill>
                  <a:srgbClr val="BB8542"/>
                </a:solidFill>
                <a:latin typeface="Arial"/>
                <a:cs typeface="Arial"/>
              </a:rPr>
              <a:t> </a:t>
            </a:r>
            <a:r>
              <a:rPr sz="2400" b="1" spc="-5" dirty="0">
                <a:solidFill>
                  <a:srgbClr val="BB8542"/>
                </a:solidFill>
                <a:latin typeface="Arial"/>
                <a:cs typeface="Arial"/>
              </a:rPr>
              <a:t>CONCUSSION</a:t>
            </a:r>
            <a:endParaRPr sz="2400">
              <a:latin typeface="Arial"/>
              <a:cs typeface="Arial"/>
            </a:endParaRPr>
          </a:p>
          <a:p>
            <a:pPr marL="12700">
              <a:lnSpc>
                <a:spcPts val="2740"/>
              </a:lnSpc>
            </a:pPr>
            <a:r>
              <a:rPr sz="2400" b="1" spc="-15" dirty="0">
                <a:solidFill>
                  <a:srgbClr val="BB8542"/>
                </a:solidFill>
                <a:latin typeface="Arial"/>
                <a:cs typeface="Arial"/>
              </a:rPr>
              <a:t>EVALUATION</a:t>
            </a:r>
            <a:r>
              <a:rPr sz="2400" b="1" spc="90" dirty="0">
                <a:solidFill>
                  <a:srgbClr val="BB8542"/>
                </a:solidFill>
                <a:latin typeface="Arial"/>
                <a:cs typeface="Arial"/>
              </a:rPr>
              <a:t> </a:t>
            </a:r>
            <a:r>
              <a:rPr sz="2400" b="1" spc="-20" dirty="0">
                <a:solidFill>
                  <a:srgbClr val="BB8542"/>
                </a:solidFill>
                <a:latin typeface="Arial"/>
                <a:cs typeface="Arial"/>
              </a:rPr>
              <a:t>(MACE</a:t>
            </a:r>
            <a:r>
              <a:rPr sz="2400" b="1" spc="50" dirty="0">
                <a:solidFill>
                  <a:srgbClr val="BB8542"/>
                </a:solidFill>
                <a:latin typeface="Arial"/>
                <a:cs typeface="Arial"/>
              </a:rPr>
              <a:t> </a:t>
            </a:r>
            <a:r>
              <a:rPr sz="2400" b="1" dirty="0">
                <a:solidFill>
                  <a:srgbClr val="BB8542"/>
                </a:solidFill>
                <a:latin typeface="Arial"/>
                <a:cs typeface="Arial"/>
              </a:rPr>
              <a:t>2)</a:t>
            </a:r>
            <a:endParaRPr sz="2400">
              <a:latin typeface="Arial"/>
              <a:cs typeface="Arial"/>
            </a:endParaRPr>
          </a:p>
          <a:p>
            <a:pPr marL="12700">
              <a:lnSpc>
                <a:spcPts val="2280"/>
              </a:lnSpc>
              <a:spcBef>
                <a:spcPts val="785"/>
              </a:spcBef>
            </a:pPr>
            <a:r>
              <a:rPr sz="2000" spc="-5" dirty="0">
                <a:latin typeface="Arial MT"/>
                <a:cs typeface="Arial MT"/>
              </a:rPr>
              <a:t>Used</a:t>
            </a:r>
            <a:r>
              <a:rPr sz="2000" dirty="0">
                <a:latin typeface="Arial MT"/>
                <a:cs typeface="Arial MT"/>
              </a:rPr>
              <a:t> </a:t>
            </a:r>
            <a:r>
              <a:rPr sz="2000" spc="-5" dirty="0">
                <a:latin typeface="Arial MT"/>
                <a:cs typeface="Arial MT"/>
              </a:rPr>
              <a:t>to</a:t>
            </a:r>
            <a:r>
              <a:rPr sz="2000" spc="-15" dirty="0">
                <a:latin typeface="Arial MT"/>
                <a:cs typeface="Arial MT"/>
              </a:rPr>
              <a:t> </a:t>
            </a:r>
            <a:r>
              <a:rPr sz="2000" spc="-10" dirty="0">
                <a:latin typeface="Arial MT"/>
                <a:cs typeface="Arial MT"/>
              </a:rPr>
              <a:t>identify</a:t>
            </a:r>
            <a:r>
              <a:rPr sz="2000" spc="35" dirty="0">
                <a:latin typeface="Arial MT"/>
                <a:cs typeface="Arial MT"/>
              </a:rPr>
              <a:t> </a:t>
            </a:r>
            <a:r>
              <a:rPr sz="2000" b="1" spc="-5" dirty="0">
                <a:latin typeface="Arial"/>
                <a:cs typeface="Arial"/>
              </a:rPr>
              <a:t>possible</a:t>
            </a:r>
            <a:r>
              <a:rPr sz="2000" b="1" spc="5" dirty="0">
                <a:latin typeface="Arial"/>
                <a:cs typeface="Arial"/>
              </a:rPr>
              <a:t> </a:t>
            </a:r>
            <a:r>
              <a:rPr sz="2000" b="1" spc="-5" dirty="0">
                <a:latin typeface="Arial"/>
                <a:cs typeface="Arial"/>
              </a:rPr>
              <a:t>traumatic</a:t>
            </a:r>
            <a:endParaRPr sz="2000">
              <a:latin typeface="Arial"/>
              <a:cs typeface="Arial"/>
            </a:endParaRPr>
          </a:p>
          <a:p>
            <a:pPr marL="12700">
              <a:lnSpc>
                <a:spcPts val="2280"/>
              </a:lnSpc>
            </a:pPr>
            <a:r>
              <a:rPr sz="2000" b="1" spc="-10" dirty="0">
                <a:latin typeface="Arial"/>
                <a:cs typeface="Arial"/>
              </a:rPr>
              <a:t>brain</a:t>
            </a:r>
            <a:r>
              <a:rPr sz="2000" b="1" spc="-5" dirty="0">
                <a:latin typeface="Arial"/>
                <a:cs typeface="Arial"/>
              </a:rPr>
              <a:t> injury</a:t>
            </a:r>
            <a:r>
              <a:rPr sz="2000" b="1" spc="-25" dirty="0">
                <a:latin typeface="Arial"/>
                <a:cs typeface="Arial"/>
              </a:rPr>
              <a:t> </a:t>
            </a:r>
            <a:r>
              <a:rPr sz="2000" dirty="0">
                <a:latin typeface="Arial MT"/>
                <a:cs typeface="Arial MT"/>
              </a:rPr>
              <a:t>(TBI)</a:t>
            </a:r>
            <a:endParaRPr sz="2000">
              <a:latin typeface="Arial MT"/>
              <a:cs typeface="Arial MT"/>
            </a:endParaRPr>
          </a:p>
        </p:txBody>
      </p:sp>
      <p:sp>
        <p:nvSpPr>
          <p:cNvPr id="10" name="object 10"/>
          <p:cNvSpPr txBox="1"/>
          <p:nvPr/>
        </p:nvSpPr>
        <p:spPr>
          <a:xfrm>
            <a:off x="1314450" y="5911697"/>
            <a:ext cx="6510020" cy="574040"/>
          </a:xfrm>
          <a:prstGeom prst="rect">
            <a:avLst/>
          </a:prstGeom>
        </p:spPr>
        <p:txBody>
          <a:bodyPr vert="horz" wrap="square" lIns="0" tIns="12700" rIns="0" bIns="0" rtlCol="0">
            <a:spAutoFit/>
          </a:bodyPr>
          <a:lstStyle/>
          <a:p>
            <a:pPr marL="12700" marR="5080">
              <a:lnSpc>
                <a:spcPct val="100000"/>
              </a:lnSpc>
              <a:spcBef>
                <a:spcPts val="100"/>
              </a:spcBef>
            </a:pPr>
            <a:r>
              <a:rPr sz="1800" b="1" spc="-5" dirty="0">
                <a:latin typeface="Arial"/>
                <a:cs typeface="Arial"/>
              </a:rPr>
              <a:t>NOTE: </a:t>
            </a:r>
            <a:r>
              <a:rPr sz="1800" spc="-5" dirty="0">
                <a:latin typeface="Arial MT"/>
                <a:cs typeface="Arial MT"/>
              </a:rPr>
              <a:t>DD </a:t>
            </a:r>
            <a:r>
              <a:rPr sz="1800" dirty="0">
                <a:latin typeface="Arial MT"/>
                <a:cs typeface="Arial MT"/>
              </a:rPr>
              <a:t>Form 1380 is also used in AVPU (alert, verbal, pain, </a:t>
            </a:r>
            <a:r>
              <a:rPr sz="1800" spc="-490" dirty="0">
                <a:latin typeface="Arial MT"/>
                <a:cs typeface="Arial MT"/>
              </a:rPr>
              <a:t> </a:t>
            </a:r>
            <a:r>
              <a:rPr sz="1800" dirty="0">
                <a:latin typeface="Arial MT"/>
                <a:cs typeface="Arial MT"/>
              </a:rPr>
              <a:t>unresponsive)</a:t>
            </a:r>
            <a:r>
              <a:rPr sz="1800" spc="-60" dirty="0">
                <a:latin typeface="Arial MT"/>
                <a:cs typeface="Arial MT"/>
              </a:rPr>
              <a:t> </a:t>
            </a:r>
            <a:r>
              <a:rPr sz="1800" dirty="0">
                <a:latin typeface="Arial MT"/>
                <a:cs typeface="Arial MT"/>
              </a:rPr>
              <a:t>assessment</a:t>
            </a:r>
            <a:r>
              <a:rPr sz="1800" spc="-55" dirty="0">
                <a:latin typeface="Arial MT"/>
                <a:cs typeface="Arial MT"/>
              </a:rPr>
              <a:t> </a:t>
            </a:r>
            <a:r>
              <a:rPr sz="1800" dirty="0">
                <a:latin typeface="Arial MT"/>
                <a:cs typeface="Arial MT"/>
              </a:rPr>
              <a:t>as</a:t>
            </a:r>
            <a:r>
              <a:rPr sz="1800" spc="5" dirty="0">
                <a:latin typeface="Arial MT"/>
                <a:cs typeface="Arial MT"/>
              </a:rPr>
              <a:t> </a:t>
            </a:r>
            <a:r>
              <a:rPr sz="1800" dirty="0">
                <a:latin typeface="Arial MT"/>
                <a:cs typeface="Arial MT"/>
              </a:rPr>
              <a:t>part</a:t>
            </a:r>
            <a:r>
              <a:rPr sz="1800" spc="-5" dirty="0">
                <a:latin typeface="Arial MT"/>
                <a:cs typeface="Arial MT"/>
              </a:rPr>
              <a:t> </a:t>
            </a:r>
            <a:r>
              <a:rPr sz="1800" dirty="0">
                <a:latin typeface="Arial MT"/>
                <a:cs typeface="Arial MT"/>
              </a:rPr>
              <a:t>of</a:t>
            </a:r>
            <a:r>
              <a:rPr sz="1800" spc="-10" dirty="0">
                <a:latin typeface="Arial MT"/>
                <a:cs typeface="Arial MT"/>
              </a:rPr>
              <a:t> </a:t>
            </a:r>
            <a:r>
              <a:rPr sz="1800" dirty="0">
                <a:latin typeface="Arial MT"/>
                <a:cs typeface="Arial MT"/>
              </a:rPr>
              <a:t>head</a:t>
            </a:r>
            <a:r>
              <a:rPr sz="1800" spc="-25" dirty="0">
                <a:latin typeface="Arial MT"/>
                <a:cs typeface="Arial MT"/>
              </a:rPr>
              <a:t> </a:t>
            </a:r>
            <a:r>
              <a:rPr sz="1800" dirty="0">
                <a:latin typeface="Arial MT"/>
                <a:cs typeface="Arial MT"/>
              </a:rPr>
              <a:t>injury</a:t>
            </a:r>
            <a:r>
              <a:rPr sz="1800" spc="-25" dirty="0">
                <a:latin typeface="Arial MT"/>
                <a:cs typeface="Arial MT"/>
              </a:rPr>
              <a:t> </a:t>
            </a:r>
            <a:r>
              <a:rPr sz="1800" dirty="0">
                <a:latin typeface="Arial MT"/>
                <a:cs typeface="Arial MT"/>
              </a:rPr>
              <a:t>documentation</a:t>
            </a:r>
            <a:endParaRPr sz="1800">
              <a:latin typeface="Arial MT"/>
              <a:cs typeface="Arial MT"/>
            </a:endParaRPr>
          </a:p>
        </p:txBody>
      </p:sp>
      <p:sp>
        <p:nvSpPr>
          <p:cNvPr id="11" name="object 11"/>
          <p:cNvSpPr/>
          <p:nvPr/>
        </p:nvSpPr>
        <p:spPr>
          <a:xfrm>
            <a:off x="1959864" y="707136"/>
            <a:ext cx="841375" cy="844550"/>
          </a:xfrm>
          <a:custGeom>
            <a:avLst/>
            <a:gdLst/>
            <a:ahLst/>
            <a:cxnLst/>
            <a:rect l="l" t="t" r="r" b="b"/>
            <a:pathLst>
              <a:path w="841375" h="844550">
                <a:moveTo>
                  <a:pt x="420624" y="0"/>
                </a:moveTo>
                <a:lnTo>
                  <a:pt x="371574" y="2839"/>
                </a:lnTo>
                <a:lnTo>
                  <a:pt x="324185" y="11147"/>
                </a:lnTo>
                <a:lnTo>
                  <a:pt x="278773" y="24607"/>
                </a:lnTo>
                <a:lnTo>
                  <a:pt x="235653" y="42903"/>
                </a:lnTo>
                <a:lnTo>
                  <a:pt x="195141" y="65716"/>
                </a:lnTo>
                <a:lnTo>
                  <a:pt x="157554" y="92732"/>
                </a:lnTo>
                <a:lnTo>
                  <a:pt x="123205" y="123634"/>
                </a:lnTo>
                <a:lnTo>
                  <a:pt x="92413" y="158105"/>
                </a:lnTo>
                <a:lnTo>
                  <a:pt x="65491" y="195827"/>
                </a:lnTo>
                <a:lnTo>
                  <a:pt x="42756" y="236486"/>
                </a:lnTo>
                <a:lnTo>
                  <a:pt x="24524" y="279764"/>
                </a:lnTo>
                <a:lnTo>
                  <a:pt x="11110" y="325345"/>
                </a:lnTo>
                <a:lnTo>
                  <a:pt x="2830" y="372911"/>
                </a:lnTo>
                <a:lnTo>
                  <a:pt x="0" y="422148"/>
                </a:lnTo>
                <a:lnTo>
                  <a:pt x="2830" y="471384"/>
                </a:lnTo>
                <a:lnTo>
                  <a:pt x="11110" y="518950"/>
                </a:lnTo>
                <a:lnTo>
                  <a:pt x="24524" y="564531"/>
                </a:lnTo>
                <a:lnTo>
                  <a:pt x="42756" y="607809"/>
                </a:lnTo>
                <a:lnTo>
                  <a:pt x="65491" y="648468"/>
                </a:lnTo>
                <a:lnTo>
                  <a:pt x="92413" y="686190"/>
                </a:lnTo>
                <a:lnTo>
                  <a:pt x="123205" y="720661"/>
                </a:lnTo>
                <a:lnTo>
                  <a:pt x="157554" y="751563"/>
                </a:lnTo>
                <a:lnTo>
                  <a:pt x="195141" y="778579"/>
                </a:lnTo>
                <a:lnTo>
                  <a:pt x="235653" y="801392"/>
                </a:lnTo>
                <a:lnTo>
                  <a:pt x="278773" y="819688"/>
                </a:lnTo>
                <a:lnTo>
                  <a:pt x="324185" y="833148"/>
                </a:lnTo>
                <a:lnTo>
                  <a:pt x="371574" y="841456"/>
                </a:lnTo>
                <a:lnTo>
                  <a:pt x="420624" y="844296"/>
                </a:lnTo>
                <a:lnTo>
                  <a:pt x="469673" y="841456"/>
                </a:lnTo>
                <a:lnTo>
                  <a:pt x="517062" y="833148"/>
                </a:lnTo>
                <a:lnTo>
                  <a:pt x="562474" y="819688"/>
                </a:lnTo>
                <a:lnTo>
                  <a:pt x="605594" y="801392"/>
                </a:lnTo>
                <a:lnTo>
                  <a:pt x="646106" y="778579"/>
                </a:lnTo>
                <a:lnTo>
                  <a:pt x="683693" y="751563"/>
                </a:lnTo>
                <a:lnTo>
                  <a:pt x="718042" y="720661"/>
                </a:lnTo>
                <a:lnTo>
                  <a:pt x="748834" y="686190"/>
                </a:lnTo>
                <a:lnTo>
                  <a:pt x="775756" y="648468"/>
                </a:lnTo>
                <a:lnTo>
                  <a:pt x="798491" y="607809"/>
                </a:lnTo>
                <a:lnTo>
                  <a:pt x="816723" y="564531"/>
                </a:lnTo>
                <a:lnTo>
                  <a:pt x="830137" y="518950"/>
                </a:lnTo>
                <a:lnTo>
                  <a:pt x="838417" y="471384"/>
                </a:lnTo>
                <a:lnTo>
                  <a:pt x="841248" y="422148"/>
                </a:lnTo>
                <a:lnTo>
                  <a:pt x="838417" y="372911"/>
                </a:lnTo>
                <a:lnTo>
                  <a:pt x="830137" y="325345"/>
                </a:lnTo>
                <a:lnTo>
                  <a:pt x="816723" y="279764"/>
                </a:lnTo>
                <a:lnTo>
                  <a:pt x="798491" y="236486"/>
                </a:lnTo>
                <a:lnTo>
                  <a:pt x="775756" y="195827"/>
                </a:lnTo>
                <a:lnTo>
                  <a:pt x="748834" y="158105"/>
                </a:lnTo>
                <a:lnTo>
                  <a:pt x="718042" y="123634"/>
                </a:lnTo>
                <a:lnTo>
                  <a:pt x="683693" y="92732"/>
                </a:lnTo>
                <a:lnTo>
                  <a:pt x="646106" y="65716"/>
                </a:lnTo>
                <a:lnTo>
                  <a:pt x="605594" y="42903"/>
                </a:lnTo>
                <a:lnTo>
                  <a:pt x="562474" y="24607"/>
                </a:lnTo>
                <a:lnTo>
                  <a:pt x="517062" y="11147"/>
                </a:lnTo>
                <a:lnTo>
                  <a:pt x="469673" y="2839"/>
                </a:lnTo>
                <a:lnTo>
                  <a:pt x="420624" y="0"/>
                </a:lnTo>
                <a:close/>
              </a:path>
            </a:pathLst>
          </a:custGeom>
          <a:solidFill>
            <a:srgbClr val="744563"/>
          </a:solidFill>
        </p:spPr>
        <p:txBody>
          <a:bodyPr wrap="square" lIns="0" tIns="0" rIns="0" bIns="0" rtlCol="0"/>
          <a:lstStyle/>
          <a:p>
            <a:endParaRPr/>
          </a:p>
        </p:txBody>
      </p:sp>
      <p:sp>
        <p:nvSpPr>
          <p:cNvPr id="12" name="object 12"/>
          <p:cNvSpPr txBox="1">
            <a:spLocks noGrp="1"/>
          </p:cNvSpPr>
          <p:nvPr>
            <p:ph type="title"/>
          </p:nvPr>
        </p:nvSpPr>
        <p:spPr>
          <a:xfrm>
            <a:off x="2156205" y="767029"/>
            <a:ext cx="8097520" cy="636905"/>
          </a:xfrm>
          <a:prstGeom prst="rect">
            <a:avLst/>
          </a:prstGeom>
        </p:spPr>
        <p:txBody>
          <a:bodyPr vert="horz" wrap="square" lIns="0" tIns="13970" rIns="0" bIns="0" rtlCol="0">
            <a:spAutoFit/>
          </a:bodyPr>
          <a:lstStyle/>
          <a:p>
            <a:pPr marL="12700">
              <a:lnSpc>
                <a:spcPct val="100000"/>
              </a:lnSpc>
              <a:spcBef>
                <a:spcPts val="110"/>
              </a:spcBef>
              <a:tabLst>
                <a:tab pos="691515" algn="l"/>
              </a:tabLst>
            </a:pPr>
            <a:r>
              <a:rPr sz="6000" b="0" spc="7" baseline="-1388" dirty="0">
                <a:solidFill>
                  <a:srgbClr val="FFFFFF"/>
                </a:solidFill>
                <a:latin typeface="Arial Black"/>
                <a:cs typeface="Arial Black"/>
              </a:rPr>
              <a:t>H	</a:t>
            </a:r>
            <a:r>
              <a:rPr sz="3600" dirty="0">
                <a:solidFill>
                  <a:srgbClr val="2D3334"/>
                </a:solidFill>
              </a:rPr>
              <a:t>YPOTHERMIA</a:t>
            </a:r>
            <a:r>
              <a:rPr sz="3600" spc="-40" dirty="0">
                <a:solidFill>
                  <a:srgbClr val="2D3334"/>
                </a:solidFill>
              </a:rPr>
              <a:t> AND</a:t>
            </a:r>
            <a:r>
              <a:rPr sz="3600" spc="95" dirty="0">
                <a:solidFill>
                  <a:srgbClr val="2D3334"/>
                </a:solidFill>
              </a:rPr>
              <a:t> </a:t>
            </a:r>
            <a:r>
              <a:rPr sz="3600" spc="-30" dirty="0">
                <a:solidFill>
                  <a:srgbClr val="2D3334"/>
                </a:solidFill>
              </a:rPr>
              <a:t>HEAD</a:t>
            </a:r>
            <a:r>
              <a:rPr sz="3600" spc="100" dirty="0">
                <a:solidFill>
                  <a:srgbClr val="2D3334"/>
                </a:solidFill>
              </a:rPr>
              <a:t> </a:t>
            </a:r>
            <a:r>
              <a:rPr sz="3600" spc="-5" dirty="0">
                <a:solidFill>
                  <a:srgbClr val="2D3334"/>
                </a:solidFill>
              </a:rPr>
              <a:t>INJURY</a:t>
            </a:r>
            <a:endParaRPr sz="3600">
              <a:latin typeface="Arial Black"/>
              <a:cs typeface="Arial Black"/>
            </a:endParaRPr>
          </a:p>
        </p:txBody>
      </p:sp>
      <p:pic>
        <p:nvPicPr>
          <p:cNvPr id="13" name="object 13"/>
          <p:cNvPicPr/>
          <p:nvPr/>
        </p:nvPicPr>
        <p:blipFill>
          <a:blip r:embed="rId6" cstate="print"/>
          <a:stretch>
            <a:fillRect/>
          </a:stretch>
        </p:blipFill>
        <p:spPr>
          <a:xfrm>
            <a:off x="609713" y="1751930"/>
            <a:ext cx="2297998" cy="1920616"/>
          </a:xfrm>
          <a:prstGeom prst="rect">
            <a:avLst/>
          </a:prstGeom>
        </p:spPr>
      </p:pic>
      <p:pic>
        <p:nvPicPr>
          <p:cNvPr id="14" name="object 14"/>
          <p:cNvPicPr/>
          <p:nvPr/>
        </p:nvPicPr>
        <p:blipFill>
          <a:blip r:embed="rId7" cstate="print"/>
          <a:stretch>
            <a:fillRect/>
          </a:stretch>
        </p:blipFill>
        <p:spPr>
          <a:xfrm>
            <a:off x="3118150" y="1735352"/>
            <a:ext cx="2301193" cy="1798685"/>
          </a:xfrm>
          <a:prstGeom prst="rect">
            <a:avLst/>
          </a:prstGeom>
        </p:spPr>
      </p:pic>
      <p:sp>
        <p:nvSpPr>
          <p:cNvPr id="15" name="object 15"/>
          <p:cNvSpPr txBox="1">
            <a:spLocks noGrp="1"/>
          </p:cNvSpPr>
          <p:nvPr>
            <p:ph type="sldNum" sz="quarter" idx="7"/>
          </p:nvPr>
        </p:nvSpPr>
        <p:spPr>
          <a:prstGeom prst="rect">
            <a:avLst/>
          </a:prstGeom>
        </p:spPr>
        <p:txBody>
          <a:bodyPr vert="horz" wrap="square" lIns="0" tIns="0" rIns="0" bIns="0" rtlCol="0">
            <a:spAutoFit/>
          </a:bodyPr>
          <a:lstStyle/>
          <a:p>
            <a:pPr marL="12700">
              <a:lnSpc>
                <a:spcPts val="1435"/>
              </a:lnSpc>
              <a:tabLst>
                <a:tab pos="2207260" algn="l"/>
              </a:tabLst>
            </a:pPr>
            <a:r>
              <a:rPr spc="-5" dirty="0"/>
              <a:t>#TCCC-CPP-PPT-02</a:t>
            </a:r>
            <a:r>
              <a:rPr spc="15" dirty="0"/>
              <a:t> </a:t>
            </a:r>
            <a:r>
              <a:rPr spc="-5" dirty="0"/>
              <a:t>08</a:t>
            </a:r>
            <a:r>
              <a:rPr spc="20" dirty="0"/>
              <a:t> </a:t>
            </a:r>
            <a:r>
              <a:rPr dirty="0"/>
              <a:t>AUG </a:t>
            </a:r>
            <a:r>
              <a:rPr spc="-5" dirty="0"/>
              <a:t>23	</a:t>
            </a:r>
            <a:fld id="{81D60167-4931-47E6-BA6A-407CBD079E47}" type="slidenum">
              <a:rPr sz="1200" spc="-5" dirty="0">
                <a:solidFill>
                  <a:srgbClr val="000000"/>
                </a:solidFill>
              </a:rPr>
              <a:t>18</a:t>
            </a:fld>
            <a:endParaRPr sz="12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301997" y="290830"/>
            <a:ext cx="3587750" cy="329565"/>
          </a:xfrm>
          <a:prstGeom prst="rect">
            <a:avLst/>
          </a:prstGeom>
        </p:spPr>
        <p:txBody>
          <a:bodyPr vert="horz" wrap="square" lIns="0" tIns="11430" rIns="0" bIns="0" rtlCol="0">
            <a:spAutoFit/>
          </a:bodyPr>
          <a:lstStyle/>
          <a:p>
            <a:pPr marL="12700">
              <a:lnSpc>
                <a:spcPct val="100000"/>
              </a:lnSpc>
              <a:spcBef>
                <a:spcPts val="90"/>
              </a:spcBef>
            </a:pPr>
            <a:r>
              <a:rPr sz="2000" b="1" dirty="0">
                <a:solidFill>
                  <a:srgbClr val="756F6F"/>
                </a:solidFill>
                <a:latin typeface="Arial"/>
                <a:cs typeface="Arial"/>
              </a:rPr>
              <a:t>Module</a:t>
            </a:r>
            <a:r>
              <a:rPr sz="2000" b="1" spc="-60" dirty="0">
                <a:solidFill>
                  <a:srgbClr val="756F6F"/>
                </a:solidFill>
                <a:latin typeface="Arial"/>
                <a:cs typeface="Arial"/>
              </a:rPr>
              <a:t> </a:t>
            </a:r>
            <a:r>
              <a:rPr sz="2000" b="1" spc="-5" dirty="0">
                <a:solidFill>
                  <a:srgbClr val="756F6F"/>
                </a:solidFill>
                <a:latin typeface="Arial"/>
                <a:cs typeface="Arial"/>
              </a:rPr>
              <a:t>2:</a:t>
            </a:r>
            <a:r>
              <a:rPr sz="2000" b="1" spc="-50" dirty="0">
                <a:solidFill>
                  <a:srgbClr val="756F6F"/>
                </a:solidFill>
                <a:latin typeface="Arial"/>
                <a:cs typeface="Arial"/>
              </a:rPr>
              <a:t> </a:t>
            </a:r>
            <a:r>
              <a:rPr sz="2000" b="1" dirty="0">
                <a:solidFill>
                  <a:srgbClr val="756F6F"/>
                </a:solidFill>
                <a:latin typeface="Arial"/>
                <a:cs typeface="Arial"/>
              </a:rPr>
              <a:t>Medical</a:t>
            </a:r>
            <a:r>
              <a:rPr sz="2000" b="1" spc="-35" dirty="0">
                <a:solidFill>
                  <a:srgbClr val="756F6F"/>
                </a:solidFill>
                <a:latin typeface="Arial"/>
                <a:cs typeface="Arial"/>
              </a:rPr>
              <a:t> </a:t>
            </a:r>
            <a:r>
              <a:rPr sz="2000" b="1" spc="-5" dirty="0">
                <a:solidFill>
                  <a:srgbClr val="756F6F"/>
                </a:solidFill>
                <a:latin typeface="Arial"/>
                <a:cs typeface="Arial"/>
              </a:rPr>
              <a:t>Equipment</a:t>
            </a:r>
            <a:endParaRPr sz="2000">
              <a:latin typeface="Arial"/>
              <a:cs typeface="Arial"/>
            </a:endParaRPr>
          </a:p>
        </p:txBody>
      </p:sp>
      <p:grpSp>
        <p:nvGrpSpPr>
          <p:cNvPr id="3" name="object 3"/>
          <p:cNvGrpSpPr/>
          <p:nvPr/>
        </p:nvGrpSpPr>
        <p:grpSpPr>
          <a:xfrm>
            <a:off x="307847" y="256031"/>
            <a:ext cx="1874520" cy="1466215"/>
            <a:chOff x="307847" y="256031"/>
            <a:chExt cx="1874520" cy="1466215"/>
          </a:xfrm>
        </p:grpSpPr>
        <p:pic>
          <p:nvPicPr>
            <p:cNvPr id="4" name="object 4"/>
            <p:cNvPicPr/>
            <p:nvPr/>
          </p:nvPicPr>
          <p:blipFill>
            <a:blip r:embed="rId3" cstate="print"/>
            <a:stretch>
              <a:fillRect/>
            </a:stretch>
          </p:blipFill>
          <p:spPr>
            <a:xfrm>
              <a:off x="307847" y="256031"/>
              <a:ext cx="1173480" cy="655320"/>
            </a:xfrm>
            <a:prstGeom prst="rect">
              <a:avLst/>
            </a:prstGeom>
          </p:spPr>
        </p:pic>
        <p:sp>
          <p:nvSpPr>
            <p:cNvPr id="5" name="object 5"/>
            <p:cNvSpPr/>
            <p:nvPr/>
          </p:nvSpPr>
          <p:spPr>
            <a:xfrm>
              <a:off x="1338072" y="877823"/>
              <a:ext cx="844550" cy="844550"/>
            </a:xfrm>
            <a:custGeom>
              <a:avLst/>
              <a:gdLst/>
              <a:ahLst/>
              <a:cxnLst/>
              <a:rect l="l" t="t" r="r" b="b"/>
              <a:pathLst>
                <a:path w="844550" h="844550">
                  <a:moveTo>
                    <a:pt x="422147" y="0"/>
                  </a:moveTo>
                  <a:lnTo>
                    <a:pt x="372911" y="2839"/>
                  </a:lnTo>
                  <a:lnTo>
                    <a:pt x="325345" y="11147"/>
                  </a:lnTo>
                  <a:lnTo>
                    <a:pt x="279764" y="24607"/>
                  </a:lnTo>
                  <a:lnTo>
                    <a:pt x="236486" y="42903"/>
                  </a:lnTo>
                  <a:lnTo>
                    <a:pt x="195827" y="65716"/>
                  </a:lnTo>
                  <a:lnTo>
                    <a:pt x="158105" y="92732"/>
                  </a:lnTo>
                  <a:lnTo>
                    <a:pt x="123634" y="123634"/>
                  </a:lnTo>
                  <a:lnTo>
                    <a:pt x="92732" y="158105"/>
                  </a:lnTo>
                  <a:lnTo>
                    <a:pt x="65716" y="195827"/>
                  </a:lnTo>
                  <a:lnTo>
                    <a:pt x="42903" y="236486"/>
                  </a:lnTo>
                  <a:lnTo>
                    <a:pt x="24607" y="279764"/>
                  </a:lnTo>
                  <a:lnTo>
                    <a:pt x="11147" y="325345"/>
                  </a:lnTo>
                  <a:lnTo>
                    <a:pt x="2839" y="372911"/>
                  </a:lnTo>
                  <a:lnTo>
                    <a:pt x="0" y="422148"/>
                  </a:lnTo>
                  <a:lnTo>
                    <a:pt x="2839" y="471384"/>
                  </a:lnTo>
                  <a:lnTo>
                    <a:pt x="11147" y="518950"/>
                  </a:lnTo>
                  <a:lnTo>
                    <a:pt x="24607" y="564531"/>
                  </a:lnTo>
                  <a:lnTo>
                    <a:pt x="42903" y="607809"/>
                  </a:lnTo>
                  <a:lnTo>
                    <a:pt x="65716" y="648468"/>
                  </a:lnTo>
                  <a:lnTo>
                    <a:pt x="92732" y="686190"/>
                  </a:lnTo>
                  <a:lnTo>
                    <a:pt x="123634" y="720661"/>
                  </a:lnTo>
                  <a:lnTo>
                    <a:pt x="158105" y="751563"/>
                  </a:lnTo>
                  <a:lnTo>
                    <a:pt x="195827" y="778579"/>
                  </a:lnTo>
                  <a:lnTo>
                    <a:pt x="236486" y="801392"/>
                  </a:lnTo>
                  <a:lnTo>
                    <a:pt x="279764" y="819688"/>
                  </a:lnTo>
                  <a:lnTo>
                    <a:pt x="325345" y="833148"/>
                  </a:lnTo>
                  <a:lnTo>
                    <a:pt x="372911" y="841456"/>
                  </a:lnTo>
                  <a:lnTo>
                    <a:pt x="422147" y="844296"/>
                  </a:lnTo>
                  <a:lnTo>
                    <a:pt x="471384" y="841456"/>
                  </a:lnTo>
                  <a:lnTo>
                    <a:pt x="518950" y="833148"/>
                  </a:lnTo>
                  <a:lnTo>
                    <a:pt x="564531" y="819688"/>
                  </a:lnTo>
                  <a:lnTo>
                    <a:pt x="607809" y="801392"/>
                  </a:lnTo>
                  <a:lnTo>
                    <a:pt x="648468" y="778579"/>
                  </a:lnTo>
                  <a:lnTo>
                    <a:pt x="686190" y="751563"/>
                  </a:lnTo>
                  <a:lnTo>
                    <a:pt x="720661" y="720661"/>
                  </a:lnTo>
                  <a:lnTo>
                    <a:pt x="751563" y="686190"/>
                  </a:lnTo>
                  <a:lnTo>
                    <a:pt x="778579" y="648468"/>
                  </a:lnTo>
                  <a:lnTo>
                    <a:pt x="801392" y="607809"/>
                  </a:lnTo>
                  <a:lnTo>
                    <a:pt x="819688" y="564531"/>
                  </a:lnTo>
                  <a:lnTo>
                    <a:pt x="833148" y="518950"/>
                  </a:lnTo>
                  <a:lnTo>
                    <a:pt x="841456" y="471384"/>
                  </a:lnTo>
                  <a:lnTo>
                    <a:pt x="844296" y="422148"/>
                  </a:lnTo>
                  <a:lnTo>
                    <a:pt x="841456" y="372911"/>
                  </a:lnTo>
                  <a:lnTo>
                    <a:pt x="833148" y="325345"/>
                  </a:lnTo>
                  <a:lnTo>
                    <a:pt x="819688" y="279764"/>
                  </a:lnTo>
                  <a:lnTo>
                    <a:pt x="801392" y="236486"/>
                  </a:lnTo>
                  <a:lnTo>
                    <a:pt x="778579" y="195827"/>
                  </a:lnTo>
                  <a:lnTo>
                    <a:pt x="751563" y="158105"/>
                  </a:lnTo>
                  <a:lnTo>
                    <a:pt x="720661" y="123634"/>
                  </a:lnTo>
                  <a:lnTo>
                    <a:pt x="686190" y="92732"/>
                  </a:lnTo>
                  <a:lnTo>
                    <a:pt x="648468" y="65716"/>
                  </a:lnTo>
                  <a:lnTo>
                    <a:pt x="607809" y="42903"/>
                  </a:lnTo>
                  <a:lnTo>
                    <a:pt x="564531" y="24607"/>
                  </a:lnTo>
                  <a:lnTo>
                    <a:pt x="518950" y="11147"/>
                  </a:lnTo>
                  <a:lnTo>
                    <a:pt x="471384" y="2839"/>
                  </a:lnTo>
                  <a:lnTo>
                    <a:pt x="422147" y="0"/>
                  </a:lnTo>
                  <a:close/>
                </a:path>
              </a:pathLst>
            </a:custGeom>
            <a:solidFill>
              <a:srgbClr val="505050"/>
            </a:solidFill>
          </p:spPr>
          <p:txBody>
            <a:bodyPr wrap="square" lIns="0" tIns="0" rIns="0" bIns="0" rtlCol="0"/>
            <a:lstStyle/>
            <a:p>
              <a:endParaRPr/>
            </a:p>
          </p:txBody>
        </p:sp>
      </p:grpSp>
      <p:pic>
        <p:nvPicPr>
          <p:cNvPr id="6" name="object 6"/>
          <p:cNvPicPr/>
          <p:nvPr/>
        </p:nvPicPr>
        <p:blipFill>
          <a:blip r:embed="rId4" cstate="print"/>
          <a:stretch>
            <a:fillRect/>
          </a:stretch>
        </p:blipFill>
        <p:spPr>
          <a:xfrm>
            <a:off x="2876888" y="3860207"/>
            <a:ext cx="614764" cy="549035"/>
          </a:xfrm>
          <a:prstGeom prst="rect">
            <a:avLst/>
          </a:prstGeom>
        </p:spPr>
      </p:pic>
      <p:pic>
        <p:nvPicPr>
          <p:cNvPr id="7" name="object 7"/>
          <p:cNvPicPr/>
          <p:nvPr/>
        </p:nvPicPr>
        <p:blipFill>
          <a:blip r:embed="rId5" cstate="print"/>
          <a:stretch>
            <a:fillRect/>
          </a:stretch>
        </p:blipFill>
        <p:spPr>
          <a:xfrm>
            <a:off x="2766850" y="2820923"/>
            <a:ext cx="753956" cy="398243"/>
          </a:xfrm>
          <a:prstGeom prst="rect">
            <a:avLst/>
          </a:prstGeom>
        </p:spPr>
      </p:pic>
      <p:grpSp>
        <p:nvGrpSpPr>
          <p:cNvPr id="8" name="object 8"/>
          <p:cNvGrpSpPr/>
          <p:nvPr/>
        </p:nvGrpSpPr>
        <p:grpSpPr>
          <a:xfrm>
            <a:off x="2810255" y="4721154"/>
            <a:ext cx="835660" cy="1073150"/>
            <a:chOff x="2810255" y="4721154"/>
            <a:chExt cx="835660" cy="1073150"/>
          </a:xfrm>
        </p:grpSpPr>
        <p:pic>
          <p:nvPicPr>
            <p:cNvPr id="9" name="object 9"/>
            <p:cNvPicPr/>
            <p:nvPr/>
          </p:nvPicPr>
          <p:blipFill>
            <a:blip r:embed="rId6" cstate="print"/>
            <a:stretch>
              <a:fillRect/>
            </a:stretch>
          </p:blipFill>
          <p:spPr>
            <a:xfrm>
              <a:off x="2937509" y="4721154"/>
              <a:ext cx="697272" cy="510370"/>
            </a:xfrm>
            <a:prstGeom prst="rect">
              <a:avLst/>
            </a:prstGeom>
          </p:spPr>
        </p:pic>
        <p:pic>
          <p:nvPicPr>
            <p:cNvPr id="10" name="object 10"/>
            <p:cNvPicPr/>
            <p:nvPr/>
          </p:nvPicPr>
          <p:blipFill>
            <a:blip r:embed="rId7" cstate="print"/>
            <a:stretch>
              <a:fillRect/>
            </a:stretch>
          </p:blipFill>
          <p:spPr>
            <a:xfrm>
              <a:off x="2810255" y="4959096"/>
              <a:ext cx="835152" cy="835152"/>
            </a:xfrm>
            <a:prstGeom prst="rect">
              <a:avLst/>
            </a:prstGeom>
          </p:spPr>
        </p:pic>
      </p:grpSp>
      <p:sp>
        <p:nvSpPr>
          <p:cNvPr id="11" name="object 11"/>
          <p:cNvSpPr txBox="1"/>
          <p:nvPr/>
        </p:nvSpPr>
        <p:spPr>
          <a:xfrm>
            <a:off x="390855" y="1984070"/>
            <a:ext cx="5586095" cy="3538854"/>
          </a:xfrm>
          <a:prstGeom prst="rect">
            <a:avLst/>
          </a:prstGeom>
        </p:spPr>
        <p:txBody>
          <a:bodyPr vert="horz" wrap="square" lIns="0" tIns="12700" rIns="0" bIns="0" rtlCol="0">
            <a:spAutoFit/>
          </a:bodyPr>
          <a:lstStyle/>
          <a:p>
            <a:pPr marL="12700">
              <a:lnSpc>
                <a:spcPct val="100000"/>
              </a:lnSpc>
              <a:spcBef>
                <a:spcPts val="100"/>
              </a:spcBef>
            </a:pPr>
            <a:r>
              <a:rPr sz="2400" b="1" spc="-15" dirty="0">
                <a:solidFill>
                  <a:srgbClr val="BB8542"/>
                </a:solidFill>
                <a:latin typeface="Arial"/>
                <a:cs typeface="Arial"/>
              </a:rPr>
              <a:t>COMBAT</a:t>
            </a:r>
            <a:r>
              <a:rPr sz="2400" b="1" spc="65" dirty="0">
                <a:solidFill>
                  <a:srgbClr val="BB8542"/>
                </a:solidFill>
                <a:latin typeface="Arial"/>
                <a:cs typeface="Arial"/>
              </a:rPr>
              <a:t> </a:t>
            </a:r>
            <a:r>
              <a:rPr sz="2400" b="1" dirty="0">
                <a:solidFill>
                  <a:srgbClr val="BB8542"/>
                </a:solidFill>
                <a:latin typeface="Arial"/>
                <a:cs typeface="Arial"/>
              </a:rPr>
              <a:t>WOUND</a:t>
            </a:r>
            <a:r>
              <a:rPr sz="2400" b="1" spc="-45" dirty="0">
                <a:solidFill>
                  <a:srgbClr val="BB8542"/>
                </a:solidFill>
                <a:latin typeface="Arial"/>
                <a:cs typeface="Arial"/>
              </a:rPr>
              <a:t> </a:t>
            </a:r>
            <a:r>
              <a:rPr sz="2400" b="1" spc="-10" dirty="0">
                <a:solidFill>
                  <a:srgbClr val="BB8542"/>
                </a:solidFill>
                <a:latin typeface="Arial"/>
                <a:cs typeface="Arial"/>
              </a:rPr>
              <a:t>MEDICATION</a:t>
            </a:r>
            <a:r>
              <a:rPr sz="2400" b="1" spc="45" dirty="0">
                <a:solidFill>
                  <a:srgbClr val="BB8542"/>
                </a:solidFill>
                <a:latin typeface="Arial"/>
                <a:cs typeface="Arial"/>
              </a:rPr>
              <a:t> </a:t>
            </a:r>
            <a:r>
              <a:rPr sz="2400" b="1" spc="-20" dirty="0">
                <a:solidFill>
                  <a:srgbClr val="BB8542"/>
                </a:solidFill>
                <a:latin typeface="Arial"/>
                <a:cs typeface="Arial"/>
              </a:rPr>
              <a:t>PACK</a:t>
            </a:r>
            <a:endParaRPr sz="2400">
              <a:latin typeface="Arial"/>
              <a:cs typeface="Arial"/>
            </a:endParaRPr>
          </a:p>
          <a:p>
            <a:pPr>
              <a:lnSpc>
                <a:spcPct val="100000"/>
              </a:lnSpc>
              <a:spcBef>
                <a:spcPts val="10"/>
              </a:spcBef>
            </a:pPr>
            <a:endParaRPr sz="2500">
              <a:latin typeface="Arial"/>
              <a:cs typeface="Arial"/>
            </a:endParaRPr>
          </a:p>
          <a:p>
            <a:pPr marL="3415665">
              <a:lnSpc>
                <a:spcPct val="100000"/>
              </a:lnSpc>
            </a:pPr>
            <a:r>
              <a:rPr sz="2000" b="1" dirty="0">
                <a:latin typeface="Arial"/>
                <a:cs typeface="Arial"/>
              </a:rPr>
              <a:t>Moxifloxacin</a:t>
            </a:r>
            <a:endParaRPr sz="2000">
              <a:latin typeface="Arial"/>
              <a:cs typeface="Arial"/>
            </a:endParaRPr>
          </a:p>
          <a:p>
            <a:pPr marL="3415665">
              <a:lnSpc>
                <a:spcPct val="100000"/>
              </a:lnSpc>
            </a:pPr>
            <a:r>
              <a:rPr sz="2000" spc="-5" dirty="0">
                <a:latin typeface="Arial MT"/>
                <a:cs typeface="Arial MT"/>
              </a:rPr>
              <a:t>400</a:t>
            </a:r>
            <a:r>
              <a:rPr sz="2000" spc="-30" dirty="0">
                <a:latin typeface="Arial MT"/>
                <a:cs typeface="Arial MT"/>
              </a:rPr>
              <a:t> </a:t>
            </a:r>
            <a:r>
              <a:rPr sz="2000" spc="15" dirty="0">
                <a:latin typeface="Arial MT"/>
                <a:cs typeface="Arial MT"/>
              </a:rPr>
              <a:t>mg</a:t>
            </a:r>
            <a:r>
              <a:rPr sz="2000" spc="-65" dirty="0">
                <a:latin typeface="Arial MT"/>
                <a:cs typeface="Arial MT"/>
              </a:rPr>
              <a:t> </a:t>
            </a:r>
            <a:r>
              <a:rPr sz="2000" spc="-10" dirty="0">
                <a:latin typeface="Arial MT"/>
                <a:cs typeface="Arial MT"/>
              </a:rPr>
              <a:t>tablet</a:t>
            </a:r>
            <a:endParaRPr sz="2000">
              <a:latin typeface="Arial MT"/>
              <a:cs typeface="Arial MT"/>
            </a:endParaRPr>
          </a:p>
          <a:p>
            <a:pPr>
              <a:lnSpc>
                <a:spcPct val="100000"/>
              </a:lnSpc>
              <a:spcBef>
                <a:spcPts val="10"/>
              </a:spcBef>
            </a:pPr>
            <a:endParaRPr sz="3250">
              <a:latin typeface="Arial MT"/>
              <a:cs typeface="Arial MT"/>
            </a:endParaRPr>
          </a:p>
          <a:p>
            <a:pPr marL="3415665">
              <a:lnSpc>
                <a:spcPct val="100000"/>
              </a:lnSpc>
            </a:pPr>
            <a:r>
              <a:rPr sz="2000" b="1" dirty="0">
                <a:latin typeface="Arial"/>
                <a:cs typeface="Arial"/>
              </a:rPr>
              <a:t>Meloxicam</a:t>
            </a:r>
            <a:endParaRPr sz="2000">
              <a:latin typeface="Arial"/>
              <a:cs typeface="Arial"/>
            </a:endParaRPr>
          </a:p>
          <a:p>
            <a:pPr marL="3415665">
              <a:lnSpc>
                <a:spcPct val="100000"/>
              </a:lnSpc>
              <a:spcBef>
                <a:spcPts val="5"/>
              </a:spcBef>
            </a:pPr>
            <a:r>
              <a:rPr sz="2000" spc="-5" dirty="0">
                <a:latin typeface="Arial MT"/>
                <a:cs typeface="Arial MT"/>
              </a:rPr>
              <a:t>15</a:t>
            </a:r>
            <a:r>
              <a:rPr sz="2000" spc="-10" dirty="0">
                <a:latin typeface="Arial MT"/>
                <a:cs typeface="Arial MT"/>
              </a:rPr>
              <a:t> </a:t>
            </a:r>
            <a:r>
              <a:rPr sz="2000" spc="15" dirty="0">
                <a:latin typeface="Arial MT"/>
                <a:cs typeface="Arial MT"/>
              </a:rPr>
              <a:t>mg</a:t>
            </a:r>
            <a:r>
              <a:rPr sz="2000" spc="-75" dirty="0">
                <a:latin typeface="Arial MT"/>
                <a:cs typeface="Arial MT"/>
              </a:rPr>
              <a:t> </a:t>
            </a:r>
            <a:r>
              <a:rPr sz="2000" spc="-10" dirty="0">
                <a:latin typeface="Arial MT"/>
                <a:cs typeface="Arial MT"/>
              </a:rPr>
              <a:t>tablet</a:t>
            </a:r>
            <a:endParaRPr sz="2000">
              <a:latin typeface="Arial MT"/>
              <a:cs typeface="Arial MT"/>
            </a:endParaRPr>
          </a:p>
          <a:p>
            <a:pPr>
              <a:lnSpc>
                <a:spcPct val="100000"/>
              </a:lnSpc>
              <a:spcBef>
                <a:spcPts val="5"/>
              </a:spcBef>
            </a:pPr>
            <a:endParaRPr sz="3250">
              <a:latin typeface="Arial MT"/>
              <a:cs typeface="Arial MT"/>
            </a:endParaRPr>
          </a:p>
          <a:p>
            <a:pPr marL="3415665">
              <a:lnSpc>
                <a:spcPct val="100000"/>
              </a:lnSpc>
              <a:spcBef>
                <a:spcPts val="5"/>
              </a:spcBef>
            </a:pPr>
            <a:r>
              <a:rPr sz="2000" b="1" spc="-10" dirty="0">
                <a:latin typeface="Arial"/>
                <a:cs typeface="Arial"/>
              </a:rPr>
              <a:t>Acetaminophen</a:t>
            </a:r>
            <a:endParaRPr sz="2000">
              <a:latin typeface="Arial"/>
              <a:cs typeface="Arial"/>
            </a:endParaRPr>
          </a:p>
          <a:p>
            <a:pPr marL="3415665">
              <a:lnSpc>
                <a:spcPct val="100000"/>
              </a:lnSpc>
            </a:pPr>
            <a:r>
              <a:rPr sz="2000" dirty="0">
                <a:latin typeface="Arial MT"/>
                <a:cs typeface="Arial MT"/>
              </a:rPr>
              <a:t>x2</a:t>
            </a:r>
            <a:r>
              <a:rPr sz="2000" spc="-50" dirty="0">
                <a:latin typeface="Arial MT"/>
                <a:cs typeface="Arial MT"/>
              </a:rPr>
              <a:t> </a:t>
            </a:r>
            <a:r>
              <a:rPr sz="2000" dirty="0">
                <a:latin typeface="Arial MT"/>
                <a:cs typeface="Arial MT"/>
              </a:rPr>
              <a:t>500mg</a:t>
            </a:r>
            <a:endParaRPr sz="2000">
              <a:latin typeface="Arial MT"/>
              <a:cs typeface="Arial MT"/>
            </a:endParaRPr>
          </a:p>
        </p:txBody>
      </p:sp>
      <p:sp>
        <p:nvSpPr>
          <p:cNvPr id="12" name="object 12"/>
          <p:cNvSpPr/>
          <p:nvPr/>
        </p:nvSpPr>
        <p:spPr>
          <a:xfrm>
            <a:off x="4081271" y="911352"/>
            <a:ext cx="844550" cy="841375"/>
          </a:xfrm>
          <a:custGeom>
            <a:avLst/>
            <a:gdLst/>
            <a:ahLst/>
            <a:cxnLst/>
            <a:rect l="l" t="t" r="r" b="b"/>
            <a:pathLst>
              <a:path w="844550" h="841375">
                <a:moveTo>
                  <a:pt x="422148" y="0"/>
                </a:moveTo>
                <a:lnTo>
                  <a:pt x="372911" y="2830"/>
                </a:lnTo>
                <a:lnTo>
                  <a:pt x="325345" y="11110"/>
                </a:lnTo>
                <a:lnTo>
                  <a:pt x="279764" y="24524"/>
                </a:lnTo>
                <a:lnTo>
                  <a:pt x="236486" y="42756"/>
                </a:lnTo>
                <a:lnTo>
                  <a:pt x="195827" y="65491"/>
                </a:lnTo>
                <a:lnTo>
                  <a:pt x="158105" y="92413"/>
                </a:lnTo>
                <a:lnTo>
                  <a:pt x="123634" y="123205"/>
                </a:lnTo>
                <a:lnTo>
                  <a:pt x="92732" y="157554"/>
                </a:lnTo>
                <a:lnTo>
                  <a:pt x="65716" y="195141"/>
                </a:lnTo>
                <a:lnTo>
                  <a:pt x="42903" y="235653"/>
                </a:lnTo>
                <a:lnTo>
                  <a:pt x="24607" y="278773"/>
                </a:lnTo>
                <a:lnTo>
                  <a:pt x="11147" y="324185"/>
                </a:lnTo>
                <a:lnTo>
                  <a:pt x="2839" y="371574"/>
                </a:lnTo>
                <a:lnTo>
                  <a:pt x="0" y="420624"/>
                </a:lnTo>
                <a:lnTo>
                  <a:pt x="2839" y="469673"/>
                </a:lnTo>
                <a:lnTo>
                  <a:pt x="11147" y="517062"/>
                </a:lnTo>
                <a:lnTo>
                  <a:pt x="24607" y="562474"/>
                </a:lnTo>
                <a:lnTo>
                  <a:pt x="42903" y="605594"/>
                </a:lnTo>
                <a:lnTo>
                  <a:pt x="65716" y="646106"/>
                </a:lnTo>
                <a:lnTo>
                  <a:pt x="92732" y="683693"/>
                </a:lnTo>
                <a:lnTo>
                  <a:pt x="123634" y="718042"/>
                </a:lnTo>
                <a:lnTo>
                  <a:pt x="158105" y="748834"/>
                </a:lnTo>
                <a:lnTo>
                  <a:pt x="195827" y="775756"/>
                </a:lnTo>
                <a:lnTo>
                  <a:pt x="236486" y="798491"/>
                </a:lnTo>
                <a:lnTo>
                  <a:pt x="279764" y="816723"/>
                </a:lnTo>
                <a:lnTo>
                  <a:pt x="325345" y="830137"/>
                </a:lnTo>
                <a:lnTo>
                  <a:pt x="372911" y="838417"/>
                </a:lnTo>
                <a:lnTo>
                  <a:pt x="422148" y="841248"/>
                </a:lnTo>
                <a:lnTo>
                  <a:pt x="471384" y="838417"/>
                </a:lnTo>
                <a:lnTo>
                  <a:pt x="518950" y="830137"/>
                </a:lnTo>
                <a:lnTo>
                  <a:pt x="564531" y="816723"/>
                </a:lnTo>
                <a:lnTo>
                  <a:pt x="607809" y="798491"/>
                </a:lnTo>
                <a:lnTo>
                  <a:pt x="648468" y="775756"/>
                </a:lnTo>
                <a:lnTo>
                  <a:pt x="686190" y="748834"/>
                </a:lnTo>
                <a:lnTo>
                  <a:pt x="720661" y="718042"/>
                </a:lnTo>
                <a:lnTo>
                  <a:pt x="751563" y="683693"/>
                </a:lnTo>
                <a:lnTo>
                  <a:pt x="778579" y="646106"/>
                </a:lnTo>
                <a:lnTo>
                  <a:pt x="801392" y="605594"/>
                </a:lnTo>
                <a:lnTo>
                  <a:pt x="819688" y="562474"/>
                </a:lnTo>
                <a:lnTo>
                  <a:pt x="833148" y="517062"/>
                </a:lnTo>
                <a:lnTo>
                  <a:pt x="841456" y="469673"/>
                </a:lnTo>
                <a:lnTo>
                  <a:pt x="844295" y="420624"/>
                </a:lnTo>
                <a:lnTo>
                  <a:pt x="841456" y="371574"/>
                </a:lnTo>
                <a:lnTo>
                  <a:pt x="833148" y="324185"/>
                </a:lnTo>
                <a:lnTo>
                  <a:pt x="819688" y="278773"/>
                </a:lnTo>
                <a:lnTo>
                  <a:pt x="801392" y="235653"/>
                </a:lnTo>
                <a:lnTo>
                  <a:pt x="778579" y="195141"/>
                </a:lnTo>
                <a:lnTo>
                  <a:pt x="751563" y="157554"/>
                </a:lnTo>
                <a:lnTo>
                  <a:pt x="720661" y="123205"/>
                </a:lnTo>
                <a:lnTo>
                  <a:pt x="686190" y="92413"/>
                </a:lnTo>
                <a:lnTo>
                  <a:pt x="648468" y="65491"/>
                </a:lnTo>
                <a:lnTo>
                  <a:pt x="607809" y="42756"/>
                </a:lnTo>
                <a:lnTo>
                  <a:pt x="564531" y="24524"/>
                </a:lnTo>
                <a:lnTo>
                  <a:pt x="518950" y="11110"/>
                </a:lnTo>
                <a:lnTo>
                  <a:pt x="471384" y="2830"/>
                </a:lnTo>
                <a:lnTo>
                  <a:pt x="422148" y="0"/>
                </a:lnTo>
                <a:close/>
              </a:path>
            </a:pathLst>
          </a:custGeom>
          <a:solidFill>
            <a:srgbClr val="505050"/>
          </a:solidFill>
        </p:spPr>
        <p:txBody>
          <a:bodyPr wrap="square" lIns="0" tIns="0" rIns="0" bIns="0" rtlCol="0"/>
          <a:lstStyle/>
          <a:p>
            <a:endParaRPr/>
          </a:p>
        </p:txBody>
      </p:sp>
      <p:sp>
        <p:nvSpPr>
          <p:cNvPr id="13" name="object 13"/>
          <p:cNvSpPr txBox="1">
            <a:spLocks noGrp="1"/>
          </p:cNvSpPr>
          <p:nvPr>
            <p:ph type="title"/>
          </p:nvPr>
        </p:nvSpPr>
        <p:spPr>
          <a:xfrm>
            <a:off x="1562480" y="938225"/>
            <a:ext cx="9011285" cy="636905"/>
          </a:xfrm>
          <a:prstGeom prst="rect">
            <a:avLst/>
          </a:prstGeom>
        </p:spPr>
        <p:txBody>
          <a:bodyPr vert="horz" wrap="square" lIns="0" tIns="13970" rIns="0" bIns="0" rtlCol="0">
            <a:spAutoFit/>
          </a:bodyPr>
          <a:lstStyle/>
          <a:p>
            <a:pPr marL="12700">
              <a:lnSpc>
                <a:spcPct val="100000"/>
              </a:lnSpc>
              <a:spcBef>
                <a:spcPts val="110"/>
              </a:spcBef>
              <a:tabLst>
                <a:tab pos="659130" algn="l"/>
                <a:tab pos="2741930" algn="l"/>
                <a:tab pos="3400425" algn="l"/>
              </a:tabLst>
            </a:pPr>
            <a:r>
              <a:rPr sz="6000" b="0" spc="7" baseline="-1388" dirty="0">
                <a:solidFill>
                  <a:srgbClr val="FFFFFF"/>
                </a:solidFill>
                <a:latin typeface="Arial Black"/>
                <a:cs typeface="Arial Black"/>
              </a:rPr>
              <a:t>P	</a:t>
            </a:r>
            <a:r>
              <a:rPr sz="3600" spc="-40" dirty="0">
                <a:solidFill>
                  <a:srgbClr val="2D3334"/>
                </a:solidFill>
              </a:rPr>
              <a:t>AIN</a:t>
            </a:r>
            <a:r>
              <a:rPr sz="3600" spc="100" dirty="0">
                <a:solidFill>
                  <a:srgbClr val="2D3334"/>
                </a:solidFill>
              </a:rPr>
              <a:t> </a:t>
            </a:r>
            <a:r>
              <a:rPr sz="3600" dirty="0">
                <a:solidFill>
                  <a:srgbClr val="2D3334"/>
                </a:solidFill>
              </a:rPr>
              <a:t>and	</a:t>
            </a:r>
            <a:r>
              <a:rPr sz="6000" b="0" spc="7" baseline="-4861" dirty="0">
                <a:solidFill>
                  <a:srgbClr val="FFFFFF"/>
                </a:solidFill>
                <a:latin typeface="Arial Black"/>
                <a:cs typeface="Arial Black"/>
              </a:rPr>
              <a:t>A	</a:t>
            </a:r>
            <a:r>
              <a:rPr sz="3600" dirty="0">
                <a:solidFill>
                  <a:srgbClr val="2D3334"/>
                </a:solidFill>
              </a:rPr>
              <a:t>NTIBIOTIC</a:t>
            </a:r>
            <a:r>
              <a:rPr sz="3600" spc="-114" dirty="0">
                <a:solidFill>
                  <a:srgbClr val="2D3334"/>
                </a:solidFill>
              </a:rPr>
              <a:t> </a:t>
            </a:r>
            <a:r>
              <a:rPr sz="3600" spc="-10" dirty="0">
                <a:solidFill>
                  <a:srgbClr val="2D3334"/>
                </a:solidFill>
              </a:rPr>
              <a:t>MEDICATIONS</a:t>
            </a:r>
            <a:endParaRPr sz="3600">
              <a:latin typeface="Arial Black"/>
              <a:cs typeface="Arial Black"/>
            </a:endParaRPr>
          </a:p>
        </p:txBody>
      </p:sp>
      <p:pic>
        <p:nvPicPr>
          <p:cNvPr id="14" name="object 14"/>
          <p:cNvPicPr/>
          <p:nvPr/>
        </p:nvPicPr>
        <p:blipFill>
          <a:blip r:embed="rId8" cstate="print"/>
          <a:stretch>
            <a:fillRect/>
          </a:stretch>
        </p:blipFill>
        <p:spPr>
          <a:xfrm>
            <a:off x="880223" y="2660350"/>
            <a:ext cx="1616737" cy="2933282"/>
          </a:xfrm>
          <a:prstGeom prst="rect">
            <a:avLst/>
          </a:prstGeom>
        </p:spPr>
      </p:pic>
      <p:pic>
        <p:nvPicPr>
          <p:cNvPr id="15" name="object 15"/>
          <p:cNvPicPr/>
          <p:nvPr/>
        </p:nvPicPr>
        <p:blipFill>
          <a:blip r:embed="rId9" cstate="print"/>
          <a:stretch>
            <a:fillRect/>
          </a:stretch>
        </p:blipFill>
        <p:spPr>
          <a:xfrm>
            <a:off x="6256706" y="3457408"/>
            <a:ext cx="616580" cy="1292048"/>
          </a:xfrm>
          <a:prstGeom prst="rect">
            <a:avLst/>
          </a:prstGeom>
        </p:spPr>
      </p:pic>
      <p:sp>
        <p:nvSpPr>
          <p:cNvPr id="16" name="object 16"/>
          <p:cNvSpPr txBox="1">
            <a:spLocks noGrp="1"/>
          </p:cNvSpPr>
          <p:nvPr>
            <p:ph sz="half" idx="3"/>
          </p:nvPr>
        </p:nvSpPr>
        <p:spPr>
          <a:prstGeom prst="rect">
            <a:avLst/>
          </a:prstGeom>
        </p:spPr>
        <p:txBody>
          <a:bodyPr vert="horz" wrap="square" lIns="0" tIns="12700" rIns="0" bIns="0" rtlCol="0">
            <a:spAutoFit/>
          </a:bodyPr>
          <a:lstStyle/>
          <a:p>
            <a:pPr marL="12700">
              <a:lnSpc>
                <a:spcPct val="100000"/>
              </a:lnSpc>
              <a:spcBef>
                <a:spcPts val="100"/>
              </a:spcBef>
            </a:pPr>
            <a:r>
              <a:rPr spc="-20" dirty="0"/>
              <a:t>PAIN</a:t>
            </a:r>
            <a:r>
              <a:rPr spc="45" dirty="0"/>
              <a:t> </a:t>
            </a:r>
            <a:r>
              <a:rPr spc="-10" dirty="0"/>
              <a:t>MEDICATIONS</a:t>
            </a:r>
          </a:p>
          <a:p>
            <a:pPr marL="12700" marR="5080">
              <a:lnSpc>
                <a:spcPct val="100000"/>
              </a:lnSpc>
              <a:spcBef>
                <a:spcPts val="25"/>
              </a:spcBef>
            </a:pPr>
            <a:r>
              <a:rPr sz="1800" b="0" dirty="0">
                <a:solidFill>
                  <a:srgbClr val="505050"/>
                </a:solidFill>
                <a:latin typeface="Arial MT"/>
                <a:cs typeface="Arial MT"/>
              </a:rPr>
              <a:t>For</a:t>
            </a:r>
            <a:r>
              <a:rPr sz="1800" b="0" spc="-20" dirty="0">
                <a:solidFill>
                  <a:srgbClr val="505050"/>
                </a:solidFill>
                <a:latin typeface="Arial MT"/>
                <a:cs typeface="Arial MT"/>
              </a:rPr>
              <a:t> </a:t>
            </a:r>
            <a:r>
              <a:rPr sz="1800" b="0" dirty="0">
                <a:solidFill>
                  <a:srgbClr val="505050"/>
                </a:solidFill>
                <a:latin typeface="Arial MT"/>
                <a:cs typeface="Arial MT"/>
              </a:rPr>
              <a:t>pain</a:t>
            </a:r>
            <a:r>
              <a:rPr sz="1800" b="0" spc="-10" dirty="0">
                <a:solidFill>
                  <a:srgbClr val="505050"/>
                </a:solidFill>
                <a:latin typeface="Arial MT"/>
                <a:cs typeface="Arial MT"/>
              </a:rPr>
              <a:t> </a:t>
            </a:r>
            <a:r>
              <a:rPr sz="1800" b="0" dirty="0">
                <a:solidFill>
                  <a:srgbClr val="505050"/>
                </a:solidFill>
                <a:latin typeface="Arial MT"/>
                <a:cs typeface="Arial MT"/>
              </a:rPr>
              <a:t>not</a:t>
            </a:r>
            <a:r>
              <a:rPr sz="1800" b="0" spc="-15" dirty="0">
                <a:solidFill>
                  <a:srgbClr val="505050"/>
                </a:solidFill>
                <a:latin typeface="Arial MT"/>
                <a:cs typeface="Arial MT"/>
              </a:rPr>
              <a:t> </a:t>
            </a:r>
            <a:r>
              <a:rPr sz="1800" b="0" dirty="0">
                <a:solidFill>
                  <a:srgbClr val="505050"/>
                </a:solidFill>
                <a:latin typeface="Arial MT"/>
                <a:cs typeface="Arial MT"/>
              </a:rPr>
              <a:t>controlled</a:t>
            </a:r>
            <a:r>
              <a:rPr sz="1800" b="0" spc="-65" dirty="0">
                <a:solidFill>
                  <a:srgbClr val="505050"/>
                </a:solidFill>
                <a:latin typeface="Arial MT"/>
                <a:cs typeface="Arial MT"/>
              </a:rPr>
              <a:t> </a:t>
            </a:r>
            <a:r>
              <a:rPr sz="1800" b="0" dirty="0">
                <a:solidFill>
                  <a:srgbClr val="505050"/>
                </a:solidFill>
                <a:latin typeface="Arial MT"/>
                <a:cs typeface="Arial MT"/>
              </a:rPr>
              <a:t>by</a:t>
            </a:r>
            <a:r>
              <a:rPr sz="1800" b="0" spc="-10" dirty="0">
                <a:solidFill>
                  <a:srgbClr val="505050"/>
                </a:solidFill>
                <a:latin typeface="Arial MT"/>
                <a:cs typeface="Arial MT"/>
              </a:rPr>
              <a:t> </a:t>
            </a:r>
            <a:r>
              <a:rPr sz="1800" b="0" dirty="0">
                <a:solidFill>
                  <a:srgbClr val="505050"/>
                </a:solidFill>
                <a:latin typeface="Arial MT"/>
                <a:cs typeface="Arial MT"/>
              </a:rPr>
              <a:t>the</a:t>
            </a:r>
            <a:r>
              <a:rPr sz="1800" b="0" spc="-10" dirty="0">
                <a:solidFill>
                  <a:srgbClr val="505050"/>
                </a:solidFill>
                <a:latin typeface="Arial MT"/>
                <a:cs typeface="Arial MT"/>
              </a:rPr>
              <a:t> </a:t>
            </a:r>
            <a:r>
              <a:rPr sz="1800" b="0" spc="5" dirty="0">
                <a:solidFill>
                  <a:srgbClr val="505050"/>
                </a:solidFill>
                <a:latin typeface="Arial MT"/>
                <a:cs typeface="Arial MT"/>
              </a:rPr>
              <a:t>CWMP,</a:t>
            </a:r>
            <a:r>
              <a:rPr sz="1800" b="0" spc="-35" dirty="0">
                <a:solidFill>
                  <a:srgbClr val="505050"/>
                </a:solidFill>
                <a:latin typeface="Arial MT"/>
                <a:cs typeface="Arial MT"/>
              </a:rPr>
              <a:t> </a:t>
            </a:r>
            <a:r>
              <a:rPr sz="1800" b="0" dirty="0">
                <a:solidFill>
                  <a:srgbClr val="505050"/>
                </a:solidFill>
                <a:latin typeface="Arial MT"/>
                <a:cs typeface="Arial MT"/>
              </a:rPr>
              <a:t>other </a:t>
            </a:r>
            <a:r>
              <a:rPr sz="1800" b="0" spc="-484" dirty="0">
                <a:solidFill>
                  <a:srgbClr val="505050"/>
                </a:solidFill>
                <a:latin typeface="Arial MT"/>
                <a:cs typeface="Arial MT"/>
              </a:rPr>
              <a:t> </a:t>
            </a:r>
            <a:r>
              <a:rPr sz="1800" b="0" dirty="0">
                <a:solidFill>
                  <a:srgbClr val="505050"/>
                </a:solidFill>
                <a:latin typeface="Arial MT"/>
                <a:cs typeface="Arial MT"/>
              </a:rPr>
              <a:t>pain medications that can be administered </a:t>
            </a:r>
            <a:r>
              <a:rPr sz="1800" b="0" spc="5" dirty="0">
                <a:solidFill>
                  <a:srgbClr val="505050"/>
                </a:solidFill>
                <a:latin typeface="Arial MT"/>
                <a:cs typeface="Arial MT"/>
              </a:rPr>
              <a:t> </a:t>
            </a:r>
            <a:r>
              <a:rPr sz="1800" b="0" dirty="0">
                <a:solidFill>
                  <a:srgbClr val="505050"/>
                </a:solidFill>
                <a:latin typeface="Arial MT"/>
                <a:cs typeface="Arial MT"/>
              </a:rPr>
              <a:t>by</a:t>
            </a:r>
            <a:r>
              <a:rPr sz="1800" b="0" spc="-15" dirty="0">
                <a:solidFill>
                  <a:srgbClr val="505050"/>
                </a:solidFill>
                <a:latin typeface="Arial MT"/>
                <a:cs typeface="Arial MT"/>
              </a:rPr>
              <a:t> </a:t>
            </a:r>
            <a:r>
              <a:rPr sz="1800" b="0" spc="5" dirty="0">
                <a:solidFill>
                  <a:srgbClr val="505050"/>
                </a:solidFill>
                <a:latin typeface="Arial MT"/>
                <a:cs typeface="Arial MT"/>
              </a:rPr>
              <a:t>many</a:t>
            </a:r>
            <a:r>
              <a:rPr sz="1800" b="0" spc="-35" dirty="0">
                <a:solidFill>
                  <a:srgbClr val="505050"/>
                </a:solidFill>
                <a:latin typeface="Arial MT"/>
                <a:cs typeface="Arial MT"/>
              </a:rPr>
              <a:t> </a:t>
            </a:r>
            <a:r>
              <a:rPr sz="1800" b="0" dirty="0">
                <a:solidFill>
                  <a:srgbClr val="505050"/>
                </a:solidFill>
                <a:latin typeface="Arial MT"/>
                <a:cs typeface="Arial MT"/>
              </a:rPr>
              <a:t>different</a:t>
            </a:r>
            <a:r>
              <a:rPr sz="1800" b="0" spc="-45" dirty="0">
                <a:solidFill>
                  <a:srgbClr val="505050"/>
                </a:solidFill>
                <a:latin typeface="Arial MT"/>
                <a:cs typeface="Arial MT"/>
              </a:rPr>
              <a:t> </a:t>
            </a:r>
            <a:r>
              <a:rPr sz="1800" b="0" dirty="0">
                <a:solidFill>
                  <a:srgbClr val="505050"/>
                </a:solidFill>
                <a:latin typeface="Arial MT"/>
                <a:cs typeface="Arial MT"/>
              </a:rPr>
              <a:t>routes</a:t>
            </a:r>
            <a:r>
              <a:rPr sz="1800" b="0" spc="-40" dirty="0">
                <a:solidFill>
                  <a:srgbClr val="505050"/>
                </a:solidFill>
                <a:latin typeface="Arial MT"/>
                <a:cs typeface="Arial MT"/>
              </a:rPr>
              <a:t> </a:t>
            </a:r>
            <a:r>
              <a:rPr sz="1800" b="0" dirty="0">
                <a:solidFill>
                  <a:srgbClr val="505050"/>
                </a:solidFill>
                <a:latin typeface="Arial MT"/>
                <a:cs typeface="Arial MT"/>
              </a:rPr>
              <a:t>are</a:t>
            </a:r>
            <a:r>
              <a:rPr sz="1800" b="0" spc="-20" dirty="0">
                <a:solidFill>
                  <a:srgbClr val="505050"/>
                </a:solidFill>
                <a:latin typeface="Arial MT"/>
                <a:cs typeface="Arial MT"/>
              </a:rPr>
              <a:t> </a:t>
            </a:r>
            <a:r>
              <a:rPr sz="1800" b="0" dirty="0">
                <a:solidFill>
                  <a:srgbClr val="505050"/>
                </a:solidFill>
                <a:latin typeface="Arial MT"/>
                <a:cs typeface="Arial MT"/>
              </a:rPr>
              <a:t>available.</a:t>
            </a:r>
            <a:endParaRPr sz="1800" dirty="0">
              <a:latin typeface="Arial MT"/>
              <a:cs typeface="Arial MT"/>
            </a:endParaRPr>
          </a:p>
          <a:p>
            <a:pPr>
              <a:lnSpc>
                <a:spcPct val="100000"/>
              </a:lnSpc>
              <a:spcBef>
                <a:spcPts val="20"/>
              </a:spcBef>
            </a:pPr>
            <a:endParaRPr sz="2800" dirty="0">
              <a:latin typeface="Arial MT"/>
              <a:cs typeface="Arial MT"/>
            </a:endParaRPr>
          </a:p>
          <a:p>
            <a:pPr marL="12700">
              <a:lnSpc>
                <a:spcPct val="100000"/>
              </a:lnSpc>
            </a:pPr>
            <a:r>
              <a:rPr spc="-10" dirty="0"/>
              <a:t>ANTIBIOTICS</a:t>
            </a:r>
          </a:p>
          <a:p>
            <a:pPr marL="12700" marR="407670">
              <a:lnSpc>
                <a:spcPct val="100000"/>
              </a:lnSpc>
              <a:spcBef>
                <a:spcPts val="25"/>
              </a:spcBef>
            </a:pPr>
            <a:r>
              <a:rPr sz="1800" b="0" dirty="0">
                <a:solidFill>
                  <a:srgbClr val="505050"/>
                </a:solidFill>
                <a:latin typeface="Arial MT"/>
                <a:cs typeface="Arial MT"/>
              </a:rPr>
              <a:t>If</a:t>
            </a:r>
            <a:r>
              <a:rPr sz="1800" b="0" spc="10" dirty="0">
                <a:solidFill>
                  <a:srgbClr val="505050"/>
                </a:solidFill>
                <a:latin typeface="Arial MT"/>
                <a:cs typeface="Arial MT"/>
              </a:rPr>
              <a:t> </a:t>
            </a:r>
            <a:r>
              <a:rPr sz="1800" b="0" dirty="0">
                <a:solidFill>
                  <a:srgbClr val="505050"/>
                </a:solidFill>
                <a:latin typeface="Arial MT"/>
                <a:cs typeface="Arial MT"/>
              </a:rPr>
              <a:t>time</a:t>
            </a:r>
            <a:r>
              <a:rPr sz="1800" b="0" spc="-30" dirty="0">
                <a:solidFill>
                  <a:srgbClr val="505050"/>
                </a:solidFill>
                <a:latin typeface="Arial MT"/>
                <a:cs typeface="Arial MT"/>
              </a:rPr>
              <a:t> </a:t>
            </a:r>
            <a:r>
              <a:rPr sz="1800" b="0" dirty="0">
                <a:solidFill>
                  <a:srgbClr val="505050"/>
                </a:solidFill>
                <a:latin typeface="Arial MT"/>
                <a:cs typeface="Arial MT"/>
              </a:rPr>
              <a:t>and</a:t>
            </a:r>
            <a:r>
              <a:rPr sz="1800" b="0" spc="-10" dirty="0">
                <a:solidFill>
                  <a:srgbClr val="505050"/>
                </a:solidFill>
                <a:latin typeface="Arial MT"/>
                <a:cs typeface="Arial MT"/>
              </a:rPr>
              <a:t> </a:t>
            </a:r>
            <a:r>
              <a:rPr sz="1800" b="0" dirty="0">
                <a:solidFill>
                  <a:srgbClr val="505050"/>
                </a:solidFill>
                <a:latin typeface="Arial MT"/>
                <a:cs typeface="Arial MT"/>
              </a:rPr>
              <a:t>situation</a:t>
            </a:r>
            <a:r>
              <a:rPr sz="1800" b="0" spc="-60" dirty="0">
                <a:solidFill>
                  <a:srgbClr val="505050"/>
                </a:solidFill>
                <a:latin typeface="Arial MT"/>
                <a:cs typeface="Arial MT"/>
              </a:rPr>
              <a:t> </a:t>
            </a:r>
            <a:r>
              <a:rPr sz="1800" b="0" spc="-5" dirty="0">
                <a:solidFill>
                  <a:srgbClr val="505050"/>
                </a:solidFill>
                <a:latin typeface="Arial MT"/>
                <a:cs typeface="Arial MT"/>
              </a:rPr>
              <a:t>allow,</a:t>
            </a:r>
            <a:r>
              <a:rPr sz="1800" b="0" spc="-10" dirty="0">
                <a:solidFill>
                  <a:srgbClr val="505050"/>
                </a:solidFill>
                <a:latin typeface="Arial MT"/>
                <a:cs typeface="Arial MT"/>
              </a:rPr>
              <a:t> </a:t>
            </a:r>
            <a:r>
              <a:rPr sz="1800" b="0" dirty="0">
                <a:solidFill>
                  <a:srgbClr val="505050"/>
                </a:solidFill>
                <a:latin typeface="Arial MT"/>
                <a:cs typeface="Arial MT"/>
              </a:rPr>
              <a:t>IV</a:t>
            </a:r>
            <a:r>
              <a:rPr sz="1800" b="0" spc="10" dirty="0">
                <a:solidFill>
                  <a:srgbClr val="505050"/>
                </a:solidFill>
                <a:latin typeface="Arial MT"/>
                <a:cs typeface="Arial MT"/>
              </a:rPr>
              <a:t> </a:t>
            </a:r>
            <a:r>
              <a:rPr sz="1800" b="0" dirty="0">
                <a:solidFill>
                  <a:srgbClr val="505050"/>
                </a:solidFill>
                <a:latin typeface="Arial MT"/>
                <a:cs typeface="Arial MT"/>
              </a:rPr>
              <a:t>antibiotics </a:t>
            </a:r>
            <a:r>
              <a:rPr sz="1800" b="0" spc="-484" dirty="0">
                <a:solidFill>
                  <a:srgbClr val="505050"/>
                </a:solidFill>
                <a:latin typeface="Arial MT"/>
                <a:cs typeface="Arial MT"/>
              </a:rPr>
              <a:t> </a:t>
            </a:r>
            <a:r>
              <a:rPr sz="1800" b="0" dirty="0">
                <a:solidFill>
                  <a:srgbClr val="505050"/>
                </a:solidFill>
                <a:latin typeface="Arial MT"/>
                <a:cs typeface="Arial MT"/>
              </a:rPr>
              <a:t>can</a:t>
            </a:r>
            <a:r>
              <a:rPr sz="1800" b="0" spc="-15" dirty="0">
                <a:solidFill>
                  <a:srgbClr val="505050"/>
                </a:solidFill>
                <a:latin typeface="Arial MT"/>
                <a:cs typeface="Arial MT"/>
              </a:rPr>
              <a:t> </a:t>
            </a:r>
            <a:r>
              <a:rPr sz="1800" b="0" dirty="0">
                <a:solidFill>
                  <a:srgbClr val="505050"/>
                </a:solidFill>
                <a:latin typeface="Arial MT"/>
                <a:cs typeface="Arial MT"/>
              </a:rPr>
              <a:t>be</a:t>
            </a:r>
            <a:r>
              <a:rPr sz="1800" b="0" spc="-15" dirty="0">
                <a:solidFill>
                  <a:srgbClr val="505050"/>
                </a:solidFill>
                <a:latin typeface="Arial MT"/>
                <a:cs typeface="Arial MT"/>
              </a:rPr>
              <a:t> </a:t>
            </a:r>
            <a:r>
              <a:rPr sz="1800" b="0" dirty="0">
                <a:solidFill>
                  <a:srgbClr val="505050"/>
                </a:solidFill>
                <a:latin typeface="Arial MT"/>
                <a:cs typeface="Arial MT"/>
              </a:rPr>
              <a:t>administered,</a:t>
            </a:r>
            <a:r>
              <a:rPr sz="1800" b="0" spc="-65" dirty="0">
                <a:solidFill>
                  <a:srgbClr val="505050"/>
                </a:solidFill>
                <a:latin typeface="Arial MT"/>
                <a:cs typeface="Arial MT"/>
              </a:rPr>
              <a:t> </a:t>
            </a:r>
            <a:r>
              <a:rPr sz="1800" b="0" dirty="0">
                <a:solidFill>
                  <a:srgbClr val="505050"/>
                </a:solidFill>
                <a:latin typeface="Arial MT"/>
                <a:cs typeface="Arial MT"/>
              </a:rPr>
              <a:t>if</a:t>
            </a:r>
            <a:r>
              <a:rPr sz="1800" b="0" spc="-20" dirty="0">
                <a:solidFill>
                  <a:srgbClr val="505050"/>
                </a:solidFill>
                <a:latin typeface="Arial MT"/>
                <a:cs typeface="Arial MT"/>
              </a:rPr>
              <a:t> </a:t>
            </a:r>
            <a:r>
              <a:rPr sz="1800" b="0" dirty="0">
                <a:solidFill>
                  <a:srgbClr val="505050"/>
                </a:solidFill>
                <a:latin typeface="Arial MT"/>
                <a:cs typeface="Arial MT"/>
              </a:rPr>
              <a:t>indicated.</a:t>
            </a:r>
            <a:endParaRPr sz="1800" dirty="0">
              <a:latin typeface="Arial MT"/>
              <a:cs typeface="Arial MT"/>
            </a:endParaRPr>
          </a:p>
          <a:p>
            <a:pPr>
              <a:lnSpc>
                <a:spcPct val="100000"/>
              </a:lnSpc>
              <a:spcBef>
                <a:spcPts val="20"/>
              </a:spcBef>
            </a:pPr>
            <a:endParaRPr sz="2750" dirty="0">
              <a:latin typeface="Arial MT"/>
              <a:cs typeface="Arial MT"/>
            </a:endParaRPr>
          </a:p>
          <a:p>
            <a:pPr marL="12700">
              <a:lnSpc>
                <a:spcPct val="100000"/>
              </a:lnSpc>
            </a:pPr>
            <a:r>
              <a:rPr dirty="0"/>
              <a:t>RSI</a:t>
            </a:r>
            <a:r>
              <a:rPr spc="-45" dirty="0"/>
              <a:t> </a:t>
            </a:r>
            <a:r>
              <a:rPr spc="-10" dirty="0"/>
              <a:t>MEDICATIONS</a:t>
            </a:r>
          </a:p>
          <a:p>
            <a:pPr marL="12700" marR="890269">
              <a:lnSpc>
                <a:spcPct val="100000"/>
              </a:lnSpc>
              <a:spcBef>
                <a:spcPts val="25"/>
              </a:spcBef>
            </a:pPr>
            <a:r>
              <a:rPr sz="1800" b="0" dirty="0">
                <a:solidFill>
                  <a:srgbClr val="505050"/>
                </a:solidFill>
                <a:latin typeface="Arial MT"/>
                <a:cs typeface="Arial MT"/>
              </a:rPr>
              <a:t>Needed</a:t>
            </a:r>
            <a:r>
              <a:rPr sz="1800" b="0" spc="-50" dirty="0">
                <a:solidFill>
                  <a:srgbClr val="505050"/>
                </a:solidFill>
                <a:latin typeface="Arial MT"/>
                <a:cs typeface="Arial MT"/>
              </a:rPr>
              <a:t> </a:t>
            </a:r>
            <a:r>
              <a:rPr sz="1800" b="0" dirty="0">
                <a:solidFill>
                  <a:srgbClr val="505050"/>
                </a:solidFill>
                <a:latin typeface="Arial MT"/>
                <a:cs typeface="Arial MT"/>
              </a:rPr>
              <a:t>to support</a:t>
            </a:r>
            <a:r>
              <a:rPr sz="1800" b="0" spc="-50" dirty="0">
                <a:solidFill>
                  <a:srgbClr val="505050"/>
                </a:solidFill>
                <a:latin typeface="Arial MT"/>
                <a:cs typeface="Arial MT"/>
              </a:rPr>
              <a:t> </a:t>
            </a:r>
            <a:r>
              <a:rPr sz="1800" b="0" dirty="0">
                <a:solidFill>
                  <a:srgbClr val="505050"/>
                </a:solidFill>
                <a:latin typeface="Arial MT"/>
                <a:cs typeface="Arial MT"/>
              </a:rPr>
              <a:t>rapid</a:t>
            </a:r>
            <a:r>
              <a:rPr sz="1800" b="0" spc="-45" dirty="0">
                <a:solidFill>
                  <a:srgbClr val="505050"/>
                </a:solidFill>
                <a:latin typeface="Arial MT"/>
                <a:cs typeface="Arial MT"/>
              </a:rPr>
              <a:t> </a:t>
            </a:r>
            <a:r>
              <a:rPr sz="1800" b="0" spc="5" dirty="0">
                <a:solidFill>
                  <a:srgbClr val="505050"/>
                </a:solidFill>
                <a:latin typeface="Arial MT"/>
                <a:cs typeface="Arial MT"/>
              </a:rPr>
              <a:t>sequence </a:t>
            </a:r>
            <a:r>
              <a:rPr sz="1800" b="0" spc="-484" dirty="0">
                <a:solidFill>
                  <a:srgbClr val="505050"/>
                </a:solidFill>
                <a:latin typeface="Arial MT"/>
                <a:cs typeface="Arial MT"/>
              </a:rPr>
              <a:t> </a:t>
            </a:r>
            <a:r>
              <a:rPr sz="1800" b="0" dirty="0">
                <a:solidFill>
                  <a:srgbClr val="505050"/>
                </a:solidFill>
                <a:latin typeface="Arial MT"/>
                <a:cs typeface="Arial MT"/>
              </a:rPr>
              <a:t>induction (RSI) and intubation for </a:t>
            </a:r>
            <a:r>
              <a:rPr sz="1800" b="0" spc="5" dirty="0">
                <a:solidFill>
                  <a:srgbClr val="505050"/>
                </a:solidFill>
                <a:latin typeface="Arial MT"/>
                <a:cs typeface="Arial MT"/>
              </a:rPr>
              <a:t> </a:t>
            </a:r>
            <a:r>
              <a:rPr sz="1800" b="0" dirty="0">
                <a:solidFill>
                  <a:srgbClr val="505050"/>
                </a:solidFill>
                <a:latin typeface="Arial MT"/>
                <a:cs typeface="Arial MT"/>
              </a:rPr>
              <a:t>advanced</a:t>
            </a:r>
            <a:r>
              <a:rPr sz="1800" b="0" spc="-50" dirty="0">
                <a:solidFill>
                  <a:srgbClr val="505050"/>
                </a:solidFill>
                <a:latin typeface="Arial MT"/>
                <a:cs typeface="Arial MT"/>
              </a:rPr>
              <a:t> </a:t>
            </a:r>
            <a:r>
              <a:rPr sz="1800" b="0" spc="-5" dirty="0">
                <a:solidFill>
                  <a:srgbClr val="505050"/>
                </a:solidFill>
                <a:latin typeface="Arial MT"/>
                <a:cs typeface="Arial MT"/>
              </a:rPr>
              <a:t>airway</a:t>
            </a:r>
            <a:r>
              <a:rPr sz="1800" b="0" spc="-25" dirty="0">
                <a:solidFill>
                  <a:srgbClr val="505050"/>
                </a:solidFill>
                <a:latin typeface="Arial MT"/>
                <a:cs typeface="Arial MT"/>
              </a:rPr>
              <a:t> </a:t>
            </a:r>
            <a:r>
              <a:rPr sz="1800" b="0" spc="5" dirty="0">
                <a:solidFill>
                  <a:srgbClr val="505050"/>
                </a:solidFill>
                <a:latin typeface="Arial MT"/>
                <a:cs typeface="Arial MT"/>
              </a:rPr>
              <a:t>management.</a:t>
            </a:r>
            <a:endParaRPr sz="1800" dirty="0">
              <a:latin typeface="Arial MT"/>
              <a:cs typeface="Arial MT"/>
            </a:endParaRPr>
          </a:p>
        </p:txBody>
      </p:sp>
      <p:pic>
        <p:nvPicPr>
          <p:cNvPr id="17" name="object 17"/>
          <p:cNvPicPr/>
          <p:nvPr/>
        </p:nvPicPr>
        <p:blipFill>
          <a:blip r:embed="rId10" cstate="print"/>
          <a:stretch>
            <a:fillRect/>
          </a:stretch>
        </p:blipFill>
        <p:spPr>
          <a:xfrm>
            <a:off x="6288840" y="4914943"/>
            <a:ext cx="621708" cy="1285420"/>
          </a:xfrm>
          <a:prstGeom prst="rect">
            <a:avLst/>
          </a:prstGeom>
        </p:spPr>
      </p:pic>
      <p:pic>
        <p:nvPicPr>
          <p:cNvPr id="18" name="object 18"/>
          <p:cNvPicPr/>
          <p:nvPr/>
        </p:nvPicPr>
        <p:blipFill>
          <a:blip r:embed="rId11" cstate="print"/>
          <a:stretch>
            <a:fillRect/>
          </a:stretch>
        </p:blipFill>
        <p:spPr>
          <a:xfrm>
            <a:off x="6265791" y="2002603"/>
            <a:ext cx="619037" cy="1289202"/>
          </a:xfrm>
          <a:prstGeom prst="rect">
            <a:avLst/>
          </a:prstGeom>
        </p:spPr>
      </p:pic>
      <p:sp>
        <p:nvSpPr>
          <p:cNvPr id="19" name="object 19"/>
          <p:cNvSpPr txBox="1">
            <a:spLocks noGrp="1"/>
          </p:cNvSpPr>
          <p:nvPr>
            <p:ph type="sldNum" sz="quarter" idx="7"/>
          </p:nvPr>
        </p:nvSpPr>
        <p:spPr>
          <a:prstGeom prst="rect">
            <a:avLst/>
          </a:prstGeom>
        </p:spPr>
        <p:txBody>
          <a:bodyPr vert="horz" wrap="square" lIns="0" tIns="0" rIns="0" bIns="0" rtlCol="0">
            <a:spAutoFit/>
          </a:bodyPr>
          <a:lstStyle/>
          <a:p>
            <a:pPr marL="12700">
              <a:lnSpc>
                <a:spcPts val="1435"/>
              </a:lnSpc>
              <a:tabLst>
                <a:tab pos="2207260" algn="l"/>
              </a:tabLst>
            </a:pPr>
            <a:r>
              <a:rPr spc="-5" dirty="0"/>
              <a:t>#TCCC-CPP-PPT-02</a:t>
            </a:r>
            <a:r>
              <a:rPr spc="15" dirty="0"/>
              <a:t> </a:t>
            </a:r>
            <a:r>
              <a:rPr spc="-5" dirty="0"/>
              <a:t>08</a:t>
            </a:r>
            <a:r>
              <a:rPr spc="20" dirty="0"/>
              <a:t> </a:t>
            </a:r>
            <a:r>
              <a:rPr dirty="0"/>
              <a:t>AUG </a:t>
            </a:r>
            <a:r>
              <a:rPr spc="-5" dirty="0"/>
              <a:t>23	</a:t>
            </a:r>
            <a:fld id="{81D60167-4931-47E6-BA6A-407CBD079E47}" type="slidenum">
              <a:rPr sz="1200" spc="-5" dirty="0">
                <a:solidFill>
                  <a:srgbClr val="000000"/>
                </a:solidFill>
              </a:rPr>
              <a:t>19</a:t>
            </a:fld>
            <a:endParaRPr sz="12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301997" y="290830"/>
            <a:ext cx="3587750" cy="329565"/>
          </a:xfrm>
          <a:prstGeom prst="rect">
            <a:avLst/>
          </a:prstGeom>
        </p:spPr>
        <p:txBody>
          <a:bodyPr vert="horz" wrap="square" lIns="0" tIns="11430" rIns="0" bIns="0" rtlCol="0">
            <a:spAutoFit/>
          </a:bodyPr>
          <a:lstStyle/>
          <a:p>
            <a:pPr marL="12700">
              <a:lnSpc>
                <a:spcPct val="100000"/>
              </a:lnSpc>
              <a:spcBef>
                <a:spcPts val="90"/>
              </a:spcBef>
            </a:pPr>
            <a:r>
              <a:rPr sz="2000" dirty="0">
                <a:solidFill>
                  <a:srgbClr val="756F6F"/>
                </a:solidFill>
              </a:rPr>
              <a:t>Module</a:t>
            </a:r>
            <a:r>
              <a:rPr sz="2000" spc="-60" dirty="0">
                <a:solidFill>
                  <a:srgbClr val="756F6F"/>
                </a:solidFill>
              </a:rPr>
              <a:t> </a:t>
            </a:r>
            <a:r>
              <a:rPr sz="2000" spc="-5" dirty="0">
                <a:solidFill>
                  <a:srgbClr val="756F6F"/>
                </a:solidFill>
              </a:rPr>
              <a:t>2:</a:t>
            </a:r>
            <a:r>
              <a:rPr sz="2000" spc="-50" dirty="0">
                <a:solidFill>
                  <a:srgbClr val="756F6F"/>
                </a:solidFill>
              </a:rPr>
              <a:t> </a:t>
            </a:r>
            <a:r>
              <a:rPr sz="2000" dirty="0">
                <a:solidFill>
                  <a:srgbClr val="756F6F"/>
                </a:solidFill>
              </a:rPr>
              <a:t>Medical</a:t>
            </a:r>
            <a:r>
              <a:rPr sz="2000" spc="-35" dirty="0">
                <a:solidFill>
                  <a:srgbClr val="756F6F"/>
                </a:solidFill>
              </a:rPr>
              <a:t> </a:t>
            </a:r>
            <a:r>
              <a:rPr sz="2000" spc="-5" dirty="0">
                <a:solidFill>
                  <a:srgbClr val="756F6F"/>
                </a:solidFill>
              </a:rPr>
              <a:t>Equipment</a:t>
            </a:r>
            <a:endParaRPr sz="2000"/>
          </a:p>
        </p:txBody>
      </p:sp>
      <p:sp>
        <p:nvSpPr>
          <p:cNvPr id="3" name="object 3"/>
          <p:cNvSpPr txBox="1"/>
          <p:nvPr/>
        </p:nvSpPr>
        <p:spPr>
          <a:xfrm>
            <a:off x="9447403" y="6572198"/>
            <a:ext cx="1983739" cy="187325"/>
          </a:xfrm>
          <a:prstGeom prst="rect">
            <a:avLst/>
          </a:prstGeom>
        </p:spPr>
        <p:txBody>
          <a:bodyPr vert="horz" wrap="square" lIns="0" tIns="13335" rIns="0" bIns="0" rtlCol="0">
            <a:spAutoFit/>
          </a:bodyPr>
          <a:lstStyle/>
          <a:p>
            <a:pPr marL="12700">
              <a:lnSpc>
                <a:spcPct val="100000"/>
              </a:lnSpc>
              <a:spcBef>
                <a:spcPts val="105"/>
              </a:spcBef>
            </a:pPr>
            <a:r>
              <a:rPr sz="1050" spc="-5" dirty="0">
                <a:solidFill>
                  <a:srgbClr val="CD9146"/>
                </a:solidFill>
                <a:latin typeface="Arial MT"/>
                <a:cs typeface="Arial MT"/>
              </a:rPr>
              <a:t>#TCCC-CPP-PPT-02 08</a:t>
            </a:r>
            <a:r>
              <a:rPr sz="1050" dirty="0">
                <a:solidFill>
                  <a:srgbClr val="CD9146"/>
                </a:solidFill>
                <a:latin typeface="Arial MT"/>
                <a:cs typeface="Arial MT"/>
              </a:rPr>
              <a:t> AUG</a:t>
            </a:r>
            <a:r>
              <a:rPr sz="1050" spc="-25" dirty="0">
                <a:solidFill>
                  <a:srgbClr val="CD9146"/>
                </a:solidFill>
                <a:latin typeface="Arial MT"/>
                <a:cs typeface="Arial MT"/>
              </a:rPr>
              <a:t> </a:t>
            </a:r>
            <a:r>
              <a:rPr sz="1050" spc="-5" dirty="0">
                <a:solidFill>
                  <a:srgbClr val="CD9146"/>
                </a:solidFill>
                <a:latin typeface="Arial MT"/>
                <a:cs typeface="Arial MT"/>
              </a:rPr>
              <a:t>23</a:t>
            </a:r>
            <a:endParaRPr sz="1050">
              <a:latin typeface="Arial MT"/>
              <a:cs typeface="Arial MT"/>
            </a:endParaRPr>
          </a:p>
        </p:txBody>
      </p:sp>
      <p:pic>
        <p:nvPicPr>
          <p:cNvPr id="4" name="object 4"/>
          <p:cNvPicPr/>
          <p:nvPr/>
        </p:nvPicPr>
        <p:blipFill>
          <a:blip r:embed="rId3" cstate="print"/>
          <a:stretch>
            <a:fillRect/>
          </a:stretch>
        </p:blipFill>
        <p:spPr>
          <a:xfrm>
            <a:off x="307847" y="256031"/>
            <a:ext cx="1173480" cy="655320"/>
          </a:xfrm>
          <a:prstGeom prst="rect">
            <a:avLst/>
          </a:prstGeom>
        </p:spPr>
      </p:pic>
      <p:sp>
        <p:nvSpPr>
          <p:cNvPr id="5" name="object 5"/>
          <p:cNvSpPr txBox="1"/>
          <p:nvPr/>
        </p:nvSpPr>
        <p:spPr>
          <a:xfrm>
            <a:off x="11670283" y="6570674"/>
            <a:ext cx="110489" cy="208915"/>
          </a:xfrm>
          <a:prstGeom prst="rect">
            <a:avLst/>
          </a:prstGeom>
        </p:spPr>
        <p:txBody>
          <a:bodyPr vert="horz" wrap="square" lIns="0" tIns="12700" rIns="0" bIns="0" rtlCol="0">
            <a:spAutoFit/>
          </a:bodyPr>
          <a:lstStyle/>
          <a:p>
            <a:pPr marL="12700">
              <a:lnSpc>
                <a:spcPct val="100000"/>
              </a:lnSpc>
              <a:spcBef>
                <a:spcPts val="100"/>
              </a:spcBef>
            </a:pPr>
            <a:r>
              <a:rPr sz="1200" dirty="0">
                <a:latin typeface="Arial MT"/>
                <a:cs typeface="Arial MT"/>
              </a:rPr>
              <a:t>2</a:t>
            </a:r>
            <a:endParaRPr sz="1200">
              <a:latin typeface="Arial MT"/>
              <a:cs typeface="Arial MT"/>
            </a:endParaRPr>
          </a:p>
        </p:txBody>
      </p:sp>
      <p:grpSp>
        <p:nvGrpSpPr>
          <p:cNvPr id="6" name="object 6"/>
          <p:cNvGrpSpPr/>
          <p:nvPr/>
        </p:nvGrpSpPr>
        <p:grpSpPr>
          <a:xfrm>
            <a:off x="963930" y="1331975"/>
            <a:ext cx="10349865" cy="4474210"/>
            <a:chOff x="963930" y="1331975"/>
            <a:chExt cx="10349865" cy="4474210"/>
          </a:xfrm>
        </p:grpSpPr>
        <p:sp>
          <p:nvSpPr>
            <p:cNvPr id="7" name="object 7"/>
            <p:cNvSpPr/>
            <p:nvPr/>
          </p:nvSpPr>
          <p:spPr>
            <a:xfrm>
              <a:off x="982980" y="1546859"/>
              <a:ext cx="10311765" cy="4239895"/>
            </a:xfrm>
            <a:custGeom>
              <a:avLst/>
              <a:gdLst/>
              <a:ahLst/>
              <a:cxnLst/>
              <a:rect l="l" t="t" r="r" b="b"/>
              <a:pathLst>
                <a:path w="10311765" h="4239895">
                  <a:moveTo>
                    <a:pt x="390651" y="0"/>
                  </a:moveTo>
                  <a:lnTo>
                    <a:pt x="390651" y="0"/>
                  </a:lnTo>
                  <a:lnTo>
                    <a:pt x="8959088" y="0"/>
                  </a:lnTo>
                  <a:lnTo>
                    <a:pt x="9013836" y="2133"/>
                  </a:lnTo>
                  <a:lnTo>
                    <a:pt x="9066857" y="8385"/>
                  </a:lnTo>
                  <a:lnTo>
                    <a:pt x="9117838" y="18532"/>
                  </a:lnTo>
                  <a:lnTo>
                    <a:pt x="9166467" y="32350"/>
                  </a:lnTo>
                  <a:lnTo>
                    <a:pt x="9212431" y="49614"/>
                  </a:lnTo>
                  <a:lnTo>
                    <a:pt x="9255418" y="70103"/>
                  </a:lnTo>
                  <a:lnTo>
                    <a:pt x="9295117" y="93591"/>
                  </a:lnTo>
                  <a:lnTo>
                    <a:pt x="9331215" y="119855"/>
                  </a:lnTo>
                  <a:lnTo>
                    <a:pt x="9363400" y="148672"/>
                  </a:lnTo>
                  <a:lnTo>
                    <a:pt x="9391360" y="179817"/>
                  </a:lnTo>
                  <a:lnTo>
                    <a:pt x="9414783" y="213067"/>
                  </a:lnTo>
                  <a:lnTo>
                    <a:pt x="9433356" y="248199"/>
                  </a:lnTo>
                  <a:lnTo>
                    <a:pt x="9446768" y="284988"/>
                  </a:lnTo>
                  <a:lnTo>
                    <a:pt x="10311384" y="2080133"/>
                  </a:lnTo>
                  <a:lnTo>
                    <a:pt x="9446768" y="3954779"/>
                  </a:lnTo>
                  <a:lnTo>
                    <a:pt x="9433356" y="3991563"/>
                  </a:lnTo>
                  <a:lnTo>
                    <a:pt x="9414783" y="4026691"/>
                  </a:lnTo>
                  <a:lnTo>
                    <a:pt x="9391360" y="4059940"/>
                  </a:lnTo>
                  <a:lnTo>
                    <a:pt x="9363400" y="4091084"/>
                  </a:lnTo>
                  <a:lnTo>
                    <a:pt x="9331215" y="4119901"/>
                  </a:lnTo>
                  <a:lnTo>
                    <a:pt x="9295117" y="4146166"/>
                  </a:lnTo>
                  <a:lnTo>
                    <a:pt x="9255418" y="4169655"/>
                  </a:lnTo>
                  <a:lnTo>
                    <a:pt x="9212431" y="4190146"/>
                  </a:lnTo>
                  <a:lnTo>
                    <a:pt x="9166467" y="4207412"/>
                  </a:lnTo>
                  <a:lnTo>
                    <a:pt x="9117838" y="4221232"/>
                  </a:lnTo>
                  <a:lnTo>
                    <a:pt x="9066857" y="4231380"/>
                  </a:lnTo>
                  <a:lnTo>
                    <a:pt x="9013836" y="4237633"/>
                  </a:lnTo>
                  <a:lnTo>
                    <a:pt x="8959088" y="4239768"/>
                  </a:lnTo>
                  <a:lnTo>
                    <a:pt x="458850" y="4239768"/>
                  </a:lnTo>
                  <a:lnTo>
                    <a:pt x="401364" y="4237367"/>
                  </a:lnTo>
                  <a:lnTo>
                    <a:pt x="346866" y="4230342"/>
                  </a:lnTo>
                  <a:lnTo>
                    <a:pt x="295561" y="4218962"/>
                  </a:lnTo>
                  <a:lnTo>
                    <a:pt x="247651" y="4203494"/>
                  </a:lnTo>
                  <a:lnTo>
                    <a:pt x="203340" y="4184207"/>
                  </a:lnTo>
                  <a:lnTo>
                    <a:pt x="162831" y="4161366"/>
                  </a:lnTo>
                  <a:lnTo>
                    <a:pt x="126326" y="4135242"/>
                  </a:lnTo>
                  <a:lnTo>
                    <a:pt x="94030" y="4106100"/>
                  </a:lnTo>
                  <a:lnTo>
                    <a:pt x="66145" y="4074210"/>
                  </a:lnTo>
                  <a:lnTo>
                    <a:pt x="42874" y="4039839"/>
                  </a:lnTo>
                  <a:lnTo>
                    <a:pt x="24421" y="4003254"/>
                  </a:lnTo>
                  <a:lnTo>
                    <a:pt x="10989" y="3964724"/>
                  </a:lnTo>
                  <a:lnTo>
                    <a:pt x="2781" y="3924516"/>
                  </a:lnTo>
                  <a:lnTo>
                    <a:pt x="0" y="3882898"/>
                  </a:lnTo>
                  <a:lnTo>
                    <a:pt x="0" y="338327"/>
                  </a:lnTo>
                  <a:lnTo>
                    <a:pt x="2075" y="293898"/>
                  </a:lnTo>
                  <a:lnTo>
                    <a:pt x="8382" y="251677"/>
                  </a:lnTo>
                  <a:lnTo>
                    <a:pt x="19036" y="211899"/>
                  </a:lnTo>
                  <a:lnTo>
                    <a:pt x="34157" y="174799"/>
                  </a:lnTo>
                  <a:lnTo>
                    <a:pt x="53861" y="140610"/>
                  </a:lnTo>
                  <a:lnTo>
                    <a:pt x="78267" y="109566"/>
                  </a:lnTo>
                  <a:lnTo>
                    <a:pt x="107492" y="81902"/>
                  </a:lnTo>
                  <a:lnTo>
                    <a:pt x="141655" y="57852"/>
                  </a:lnTo>
                  <a:lnTo>
                    <a:pt x="180873" y="37649"/>
                  </a:lnTo>
                  <a:lnTo>
                    <a:pt x="225264" y="21529"/>
                  </a:lnTo>
                  <a:lnTo>
                    <a:pt x="274945" y="9724"/>
                  </a:lnTo>
                  <a:lnTo>
                    <a:pt x="330035" y="2470"/>
                  </a:lnTo>
                  <a:lnTo>
                    <a:pt x="390651" y="0"/>
                  </a:lnTo>
                  <a:close/>
                </a:path>
              </a:pathLst>
            </a:custGeom>
            <a:ln w="38100">
              <a:solidFill>
                <a:srgbClr val="2D3334"/>
              </a:solidFill>
            </a:ln>
          </p:spPr>
          <p:txBody>
            <a:bodyPr wrap="square" lIns="0" tIns="0" rIns="0" bIns="0" rtlCol="0"/>
            <a:lstStyle/>
            <a:p>
              <a:endParaRPr/>
            </a:p>
          </p:txBody>
        </p:sp>
        <p:sp>
          <p:nvSpPr>
            <p:cNvPr id="8" name="object 8"/>
            <p:cNvSpPr/>
            <p:nvPr/>
          </p:nvSpPr>
          <p:spPr>
            <a:xfrm>
              <a:off x="4450080" y="1331975"/>
              <a:ext cx="2578735" cy="426720"/>
            </a:xfrm>
            <a:custGeom>
              <a:avLst/>
              <a:gdLst/>
              <a:ahLst/>
              <a:cxnLst/>
              <a:rect l="l" t="t" r="r" b="b"/>
              <a:pathLst>
                <a:path w="2578734" h="426719">
                  <a:moveTo>
                    <a:pt x="2578607" y="0"/>
                  </a:moveTo>
                  <a:lnTo>
                    <a:pt x="0" y="0"/>
                  </a:lnTo>
                  <a:lnTo>
                    <a:pt x="0" y="426720"/>
                  </a:lnTo>
                  <a:lnTo>
                    <a:pt x="2578607" y="426720"/>
                  </a:lnTo>
                  <a:lnTo>
                    <a:pt x="2578607" y="0"/>
                  </a:lnTo>
                  <a:close/>
                </a:path>
              </a:pathLst>
            </a:custGeom>
            <a:solidFill>
              <a:srgbClr val="FFFFFF"/>
            </a:solidFill>
          </p:spPr>
          <p:txBody>
            <a:bodyPr wrap="square" lIns="0" tIns="0" rIns="0" bIns="0" rtlCol="0"/>
            <a:lstStyle/>
            <a:p>
              <a:endParaRPr/>
            </a:p>
          </p:txBody>
        </p:sp>
      </p:grpSp>
      <p:grpSp>
        <p:nvGrpSpPr>
          <p:cNvPr id="9" name="object 9"/>
          <p:cNvGrpSpPr/>
          <p:nvPr/>
        </p:nvGrpSpPr>
        <p:grpSpPr>
          <a:xfrm>
            <a:off x="941705" y="5858128"/>
            <a:ext cx="10107930" cy="454659"/>
            <a:chOff x="941705" y="5858128"/>
            <a:chExt cx="10107930" cy="454659"/>
          </a:xfrm>
        </p:grpSpPr>
        <p:sp>
          <p:nvSpPr>
            <p:cNvPr id="10" name="object 10"/>
            <p:cNvSpPr/>
            <p:nvPr/>
          </p:nvSpPr>
          <p:spPr>
            <a:xfrm>
              <a:off x="982980" y="5899403"/>
              <a:ext cx="10025380" cy="372110"/>
            </a:xfrm>
            <a:custGeom>
              <a:avLst/>
              <a:gdLst/>
              <a:ahLst/>
              <a:cxnLst/>
              <a:rect l="l" t="t" r="r" b="b"/>
              <a:pathLst>
                <a:path w="10025380" h="372110">
                  <a:moveTo>
                    <a:pt x="9817354" y="0"/>
                  </a:moveTo>
                  <a:lnTo>
                    <a:pt x="0" y="0"/>
                  </a:lnTo>
                  <a:lnTo>
                    <a:pt x="0" y="371856"/>
                  </a:lnTo>
                  <a:lnTo>
                    <a:pt x="9817354" y="371856"/>
                  </a:lnTo>
                  <a:lnTo>
                    <a:pt x="10024872" y="185928"/>
                  </a:lnTo>
                  <a:lnTo>
                    <a:pt x="9817354" y="0"/>
                  </a:lnTo>
                  <a:close/>
                </a:path>
              </a:pathLst>
            </a:custGeom>
            <a:solidFill>
              <a:srgbClr val="D7D7D7"/>
            </a:solidFill>
          </p:spPr>
          <p:txBody>
            <a:bodyPr wrap="square" lIns="0" tIns="0" rIns="0" bIns="0" rtlCol="0"/>
            <a:lstStyle/>
            <a:p>
              <a:endParaRPr/>
            </a:p>
          </p:txBody>
        </p:sp>
        <p:sp>
          <p:nvSpPr>
            <p:cNvPr id="11" name="object 11"/>
            <p:cNvSpPr/>
            <p:nvPr/>
          </p:nvSpPr>
          <p:spPr>
            <a:xfrm>
              <a:off x="982980" y="5899403"/>
              <a:ext cx="10025380" cy="372110"/>
            </a:xfrm>
            <a:custGeom>
              <a:avLst/>
              <a:gdLst/>
              <a:ahLst/>
              <a:cxnLst/>
              <a:rect l="l" t="t" r="r" b="b"/>
              <a:pathLst>
                <a:path w="10025380" h="372110">
                  <a:moveTo>
                    <a:pt x="0" y="0"/>
                  </a:moveTo>
                  <a:lnTo>
                    <a:pt x="9817354" y="0"/>
                  </a:lnTo>
                  <a:lnTo>
                    <a:pt x="10024872" y="185928"/>
                  </a:lnTo>
                  <a:lnTo>
                    <a:pt x="9817354" y="371856"/>
                  </a:lnTo>
                  <a:lnTo>
                    <a:pt x="0" y="371856"/>
                  </a:lnTo>
                  <a:lnTo>
                    <a:pt x="0" y="0"/>
                  </a:lnTo>
                  <a:close/>
                </a:path>
              </a:pathLst>
            </a:custGeom>
            <a:ln w="82550">
              <a:solidFill>
                <a:srgbClr val="D9D9D9"/>
              </a:solidFill>
            </a:ln>
          </p:spPr>
          <p:txBody>
            <a:bodyPr wrap="square" lIns="0" tIns="0" rIns="0" bIns="0" rtlCol="0"/>
            <a:lstStyle/>
            <a:p>
              <a:endParaRPr/>
            </a:p>
          </p:txBody>
        </p:sp>
      </p:grpSp>
      <p:sp>
        <p:nvSpPr>
          <p:cNvPr id="12" name="object 12"/>
          <p:cNvSpPr txBox="1"/>
          <p:nvPr/>
        </p:nvSpPr>
        <p:spPr>
          <a:xfrm>
            <a:off x="1496313" y="964724"/>
            <a:ext cx="9197340" cy="748030"/>
          </a:xfrm>
          <a:prstGeom prst="rect">
            <a:avLst/>
          </a:prstGeom>
        </p:spPr>
        <p:txBody>
          <a:bodyPr vert="horz" wrap="square" lIns="0" tIns="47625" rIns="0" bIns="0" rtlCol="0">
            <a:spAutoFit/>
          </a:bodyPr>
          <a:lstStyle/>
          <a:p>
            <a:pPr marL="12700">
              <a:lnSpc>
                <a:spcPct val="100000"/>
              </a:lnSpc>
              <a:spcBef>
                <a:spcPts val="375"/>
              </a:spcBef>
            </a:pPr>
            <a:r>
              <a:rPr sz="1800" b="1" spc="-10" dirty="0">
                <a:solidFill>
                  <a:srgbClr val="CD9146"/>
                </a:solidFill>
                <a:latin typeface="Arial"/>
                <a:cs typeface="Arial"/>
              </a:rPr>
              <a:t>TACTICAL</a:t>
            </a:r>
            <a:r>
              <a:rPr sz="1800" b="1" spc="60" dirty="0">
                <a:solidFill>
                  <a:srgbClr val="CD9146"/>
                </a:solidFill>
                <a:latin typeface="Arial"/>
                <a:cs typeface="Arial"/>
              </a:rPr>
              <a:t> </a:t>
            </a:r>
            <a:r>
              <a:rPr sz="1800" b="1" spc="-10" dirty="0">
                <a:solidFill>
                  <a:srgbClr val="CD9146"/>
                </a:solidFill>
                <a:latin typeface="Arial"/>
                <a:cs typeface="Arial"/>
              </a:rPr>
              <a:t>COMBAT</a:t>
            </a:r>
            <a:r>
              <a:rPr sz="1800" b="1" spc="40" dirty="0">
                <a:solidFill>
                  <a:srgbClr val="CD9146"/>
                </a:solidFill>
                <a:latin typeface="Arial"/>
                <a:cs typeface="Arial"/>
              </a:rPr>
              <a:t> </a:t>
            </a:r>
            <a:r>
              <a:rPr sz="1800" b="1" spc="-10" dirty="0">
                <a:solidFill>
                  <a:srgbClr val="CD9146"/>
                </a:solidFill>
                <a:latin typeface="Arial"/>
                <a:cs typeface="Arial"/>
              </a:rPr>
              <a:t>CASUALTY</a:t>
            </a:r>
            <a:r>
              <a:rPr sz="1800" b="1" spc="55" dirty="0">
                <a:solidFill>
                  <a:srgbClr val="CD9146"/>
                </a:solidFill>
                <a:latin typeface="Arial"/>
                <a:cs typeface="Arial"/>
              </a:rPr>
              <a:t> </a:t>
            </a:r>
            <a:r>
              <a:rPr sz="1800" b="1" spc="-10" dirty="0">
                <a:solidFill>
                  <a:srgbClr val="CD9146"/>
                </a:solidFill>
                <a:latin typeface="Arial"/>
                <a:cs typeface="Arial"/>
              </a:rPr>
              <a:t>CARE</a:t>
            </a:r>
            <a:r>
              <a:rPr sz="1800" b="1" spc="35" dirty="0">
                <a:solidFill>
                  <a:srgbClr val="CD9146"/>
                </a:solidFill>
                <a:latin typeface="Arial"/>
                <a:cs typeface="Arial"/>
              </a:rPr>
              <a:t> </a:t>
            </a:r>
            <a:r>
              <a:rPr sz="1800" b="1" dirty="0">
                <a:solidFill>
                  <a:srgbClr val="CD9146"/>
                </a:solidFill>
                <a:latin typeface="Arial"/>
                <a:cs typeface="Arial"/>
              </a:rPr>
              <a:t>(TCCC)</a:t>
            </a:r>
            <a:r>
              <a:rPr sz="1800" b="1" spc="25" dirty="0">
                <a:solidFill>
                  <a:srgbClr val="CD9146"/>
                </a:solidFill>
                <a:latin typeface="Arial"/>
                <a:cs typeface="Arial"/>
              </a:rPr>
              <a:t> </a:t>
            </a:r>
            <a:r>
              <a:rPr sz="1800" b="1" spc="-10" dirty="0">
                <a:solidFill>
                  <a:srgbClr val="CD9146"/>
                </a:solidFill>
                <a:latin typeface="Arial"/>
                <a:cs typeface="Arial"/>
              </a:rPr>
              <a:t>ROLE-BASED</a:t>
            </a:r>
            <a:r>
              <a:rPr sz="1800" b="1" spc="30" dirty="0">
                <a:solidFill>
                  <a:srgbClr val="CD9146"/>
                </a:solidFill>
                <a:latin typeface="Arial"/>
                <a:cs typeface="Arial"/>
              </a:rPr>
              <a:t> </a:t>
            </a:r>
            <a:r>
              <a:rPr sz="1800" b="1" spc="-5" dirty="0">
                <a:solidFill>
                  <a:srgbClr val="CD9146"/>
                </a:solidFill>
                <a:latin typeface="Arial"/>
                <a:cs typeface="Arial"/>
              </a:rPr>
              <a:t>TRAINING</a:t>
            </a:r>
            <a:r>
              <a:rPr sz="1800" b="1" spc="45" dirty="0">
                <a:solidFill>
                  <a:srgbClr val="CD9146"/>
                </a:solidFill>
                <a:latin typeface="Arial"/>
                <a:cs typeface="Arial"/>
              </a:rPr>
              <a:t> </a:t>
            </a:r>
            <a:r>
              <a:rPr sz="1800" b="1" spc="-5" dirty="0">
                <a:solidFill>
                  <a:srgbClr val="CD9146"/>
                </a:solidFill>
                <a:latin typeface="Arial"/>
                <a:cs typeface="Arial"/>
              </a:rPr>
              <a:t>SPECTRUM</a:t>
            </a:r>
            <a:endParaRPr sz="1800">
              <a:latin typeface="Arial"/>
              <a:cs typeface="Arial"/>
            </a:endParaRPr>
          </a:p>
          <a:p>
            <a:pPr marR="706120" algn="ctr">
              <a:lnSpc>
                <a:spcPct val="100000"/>
              </a:lnSpc>
              <a:spcBef>
                <a:spcPts val="370"/>
              </a:spcBef>
            </a:pPr>
            <a:r>
              <a:rPr sz="2400" b="1" dirty="0">
                <a:latin typeface="Arial"/>
                <a:cs typeface="Arial"/>
              </a:rPr>
              <a:t>ROLE</a:t>
            </a:r>
            <a:r>
              <a:rPr sz="2400" b="1" spc="-40" dirty="0">
                <a:latin typeface="Arial"/>
                <a:cs typeface="Arial"/>
              </a:rPr>
              <a:t> </a:t>
            </a:r>
            <a:r>
              <a:rPr sz="2400" b="1" spc="-5" dirty="0">
                <a:latin typeface="Arial"/>
                <a:cs typeface="Arial"/>
              </a:rPr>
              <a:t>1</a:t>
            </a:r>
            <a:r>
              <a:rPr sz="2400" b="1" spc="-20" dirty="0">
                <a:latin typeface="Arial"/>
                <a:cs typeface="Arial"/>
              </a:rPr>
              <a:t> </a:t>
            </a:r>
            <a:r>
              <a:rPr sz="2400" b="1" spc="-25" dirty="0">
                <a:latin typeface="Arial"/>
                <a:cs typeface="Arial"/>
              </a:rPr>
              <a:t>CARE</a:t>
            </a:r>
            <a:endParaRPr sz="2400">
              <a:latin typeface="Arial"/>
              <a:cs typeface="Arial"/>
            </a:endParaRPr>
          </a:p>
        </p:txBody>
      </p:sp>
      <p:grpSp>
        <p:nvGrpSpPr>
          <p:cNvPr id="13" name="object 13"/>
          <p:cNvGrpSpPr/>
          <p:nvPr/>
        </p:nvGrpSpPr>
        <p:grpSpPr>
          <a:xfrm>
            <a:off x="2507995" y="1761744"/>
            <a:ext cx="2519045" cy="646430"/>
            <a:chOff x="2507995" y="1761744"/>
            <a:chExt cx="2519045" cy="646430"/>
          </a:xfrm>
        </p:grpSpPr>
        <p:sp>
          <p:nvSpPr>
            <p:cNvPr id="14" name="object 14"/>
            <p:cNvSpPr/>
            <p:nvPr/>
          </p:nvSpPr>
          <p:spPr>
            <a:xfrm>
              <a:off x="2520695" y="2039112"/>
              <a:ext cx="2493645" cy="317500"/>
            </a:xfrm>
            <a:custGeom>
              <a:avLst/>
              <a:gdLst/>
              <a:ahLst/>
              <a:cxnLst/>
              <a:rect l="l" t="t" r="r" b="b"/>
              <a:pathLst>
                <a:path w="2493645" h="317500">
                  <a:moveTo>
                    <a:pt x="0" y="316991"/>
                  </a:moveTo>
                  <a:lnTo>
                    <a:pt x="3499" y="270135"/>
                  </a:lnTo>
                  <a:lnTo>
                    <a:pt x="13666" y="225417"/>
                  </a:lnTo>
                  <a:lnTo>
                    <a:pt x="30000" y="183328"/>
                  </a:lnTo>
                  <a:lnTo>
                    <a:pt x="52001" y="144358"/>
                  </a:lnTo>
                  <a:lnTo>
                    <a:pt x="79169" y="108996"/>
                  </a:lnTo>
                  <a:lnTo>
                    <a:pt x="111005" y="77731"/>
                  </a:lnTo>
                  <a:lnTo>
                    <a:pt x="147009" y="51053"/>
                  </a:lnTo>
                  <a:lnTo>
                    <a:pt x="186681" y="29451"/>
                  </a:lnTo>
                  <a:lnTo>
                    <a:pt x="229521" y="13416"/>
                  </a:lnTo>
                  <a:lnTo>
                    <a:pt x="275029" y="3435"/>
                  </a:lnTo>
                  <a:lnTo>
                    <a:pt x="322706" y="0"/>
                  </a:lnTo>
                  <a:lnTo>
                    <a:pt x="2170557" y="0"/>
                  </a:lnTo>
                  <a:lnTo>
                    <a:pt x="2218234" y="3435"/>
                  </a:lnTo>
                  <a:lnTo>
                    <a:pt x="2263742" y="13416"/>
                  </a:lnTo>
                  <a:lnTo>
                    <a:pt x="2306582" y="29451"/>
                  </a:lnTo>
                  <a:lnTo>
                    <a:pt x="2346254" y="51053"/>
                  </a:lnTo>
                  <a:lnTo>
                    <a:pt x="2382258" y="77731"/>
                  </a:lnTo>
                  <a:lnTo>
                    <a:pt x="2414094" y="108996"/>
                  </a:lnTo>
                  <a:lnTo>
                    <a:pt x="2441262" y="144358"/>
                  </a:lnTo>
                  <a:lnTo>
                    <a:pt x="2463263" y="183328"/>
                  </a:lnTo>
                  <a:lnTo>
                    <a:pt x="2479597" y="225417"/>
                  </a:lnTo>
                  <a:lnTo>
                    <a:pt x="2489764" y="270135"/>
                  </a:lnTo>
                  <a:lnTo>
                    <a:pt x="2493264" y="316991"/>
                  </a:lnTo>
                </a:path>
              </a:pathLst>
            </a:custGeom>
            <a:ln w="25400">
              <a:solidFill>
                <a:srgbClr val="BEBEBE"/>
              </a:solidFill>
            </a:ln>
          </p:spPr>
          <p:txBody>
            <a:bodyPr wrap="square" lIns="0" tIns="0" rIns="0" bIns="0" rtlCol="0"/>
            <a:lstStyle/>
            <a:p>
              <a:endParaRPr/>
            </a:p>
          </p:txBody>
        </p:sp>
        <p:sp>
          <p:nvSpPr>
            <p:cNvPr id="15" name="object 15"/>
            <p:cNvSpPr/>
            <p:nvPr/>
          </p:nvSpPr>
          <p:spPr>
            <a:xfrm>
              <a:off x="2883407" y="1761744"/>
              <a:ext cx="1771014" cy="646430"/>
            </a:xfrm>
            <a:custGeom>
              <a:avLst/>
              <a:gdLst/>
              <a:ahLst/>
              <a:cxnLst/>
              <a:rect l="l" t="t" r="r" b="b"/>
              <a:pathLst>
                <a:path w="1771014" h="646430">
                  <a:moveTo>
                    <a:pt x="1770888" y="0"/>
                  </a:moveTo>
                  <a:lnTo>
                    <a:pt x="0" y="0"/>
                  </a:lnTo>
                  <a:lnTo>
                    <a:pt x="0" y="646176"/>
                  </a:lnTo>
                  <a:lnTo>
                    <a:pt x="1770888" y="646176"/>
                  </a:lnTo>
                  <a:lnTo>
                    <a:pt x="1770888" y="0"/>
                  </a:lnTo>
                  <a:close/>
                </a:path>
              </a:pathLst>
            </a:custGeom>
            <a:solidFill>
              <a:srgbClr val="FFFFFF"/>
            </a:solidFill>
          </p:spPr>
          <p:txBody>
            <a:bodyPr wrap="square" lIns="0" tIns="0" rIns="0" bIns="0" rtlCol="0"/>
            <a:lstStyle/>
            <a:p>
              <a:endParaRPr/>
            </a:p>
          </p:txBody>
        </p:sp>
      </p:grpSp>
      <p:sp>
        <p:nvSpPr>
          <p:cNvPr id="16" name="object 16"/>
          <p:cNvSpPr txBox="1"/>
          <p:nvPr/>
        </p:nvSpPr>
        <p:spPr>
          <a:xfrm>
            <a:off x="2984119" y="1789557"/>
            <a:ext cx="1570355" cy="574040"/>
          </a:xfrm>
          <a:prstGeom prst="rect">
            <a:avLst/>
          </a:prstGeom>
        </p:spPr>
        <p:txBody>
          <a:bodyPr vert="horz" wrap="square" lIns="0" tIns="12700" rIns="0" bIns="0" rtlCol="0">
            <a:spAutoFit/>
          </a:bodyPr>
          <a:lstStyle/>
          <a:p>
            <a:pPr marL="73660" marR="5080" indent="-60960">
              <a:lnSpc>
                <a:spcPct val="100000"/>
              </a:lnSpc>
              <a:spcBef>
                <a:spcPts val="100"/>
              </a:spcBef>
            </a:pPr>
            <a:r>
              <a:rPr sz="1800" b="1" dirty="0">
                <a:solidFill>
                  <a:srgbClr val="2D3334"/>
                </a:solidFill>
                <a:latin typeface="Arial"/>
                <a:cs typeface="Arial"/>
              </a:rPr>
              <a:t>N</a:t>
            </a:r>
            <a:r>
              <a:rPr sz="1800" b="1" spc="-15" dirty="0">
                <a:solidFill>
                  <a:srgbClr val="2D3334"/>
                </a:solidFill>
                <a:latin typeface="Arial"/>
                <a:cs typeface="Arial"/>
              </a:rPr>
              <a:t>O</a:t>
            </a:r>
            <a:r>
              <a:rPr sz="1800" b="1" spc="-5" dirty="0">
                <a:solidFill>
                  <a:srgbClr val="2D3334"/>
                </a:solidFill>
                <a:latin typeface="Arial"/>
                <a:cs typeface="Arial"/>
              </a:rPr>
              <a:t>N</a:t>
            </a:r>
            <a:r>
              <a:rPr sz="1800" b="1" dirty="0">
                <a:solidFill>
                  <a:srgbClr val="2D3334"/>
                </a:solidFill>
                <a:latin typeface="Arial"/>
                <a:cs typeface="Arial"/>
              </a:rPr>
              <a:t>M</a:t>
            </a:r>
            <a:r>
              <a:rPr sz="1800" b="1" spc="-5" dirty="0">
                <a:solidFill>
                  <a:srgbClr val="2D3334"/>
                </a:solidFill>
                <a:latin typeface="Arial"/>
                <a:cs typeface="Arial"/>
              </a:rPr>
              <a:t>EDIC</a:t>
            </a:r>
            <a:r>
              <a:rPr sz="1800" b="1" spc="-40" dirty="0">
                <a:solidFill>
                  <a:srgbClr val="2D3334"/>
                </a:solidFill>
                <a:latin typeface="Arial"/>
                <a:cs typeface="Arial"/>
              </a:rPr>
              <a:t>A</a:t>
            </a:r>
            <a:r>
              <a:rPr sz="1800" b="1" dirty="0">
                <a:solidFill>
                  <a:srgbClr val="2D3334"/>
                </a:solidFill>
                <a:latin typeface="Arial"/>
                <a:cs typeface="Arial"/>
              </a:rPr>
              <a:t>L  </a:t>
            </a:r>
            <a:r>
              <a:rPr sz="1800" b="1" spc="-5" dirty="0">
                <a:solidFill>
                  <a:srgbClr val="2D3334"/>
                </a:solidFill>
                <a:latin typeface="Arial"/>
                <a:cs typeface="Arial"/>
              </a:rPr>
              <a:t>PERSONNEL</a:t>
            </a:r>
            <a:endParaRPr sz="1800">
              <a:latin typeface="Arial"/>
              <a:cs typeface="Arial"/>
            </a:endParaRPr>
          </a:p>
        </p:txBody>
      </p:sp>
      <p:grpSp>
        <p:nvGrpSpPr>
          <p:cNvPr id="17" name="object 17"/>
          <p:cNvGrpSpPr/>
          <p:nvPr/>
        </p:nvGrpSpPr>
        <p:grpSpPr>
          <a:xfrm>
            <a:off x="2109216" y="1746504"/>
            <a:ext cx="7010400" cy="3440429"/>
            <a:chOff x="2109216" y="1746504"/>
            <a:chExt cx="7010400" cy="3440429"/>
          </a:xfrm>
        </p:grpSpPr>
        <p:pic>
          <p:nvPicPr>
            <p:cNvPr id="18" name="object 18"/>
            <p:cNvPicPr/>
            <p:nvPr/>
          </p:nvPicPr>
          <p:blipFill>
            <a:blip r:embed="rId4" cstate="print"/>
            <a:stretch>
              <a:fillRect/>
            </a:stretch>
          </p:blipFill>
          <p:spPr>
            <a:xfrm>
              <a:off x="7327875" y="2448049"/>
              <a:ext cx="1791177" cy="2738706"/>
            </a:xfrm>
            <a:prstGeom prst="rect">
              <a:avLst/>
            </a:prstGeom>
          </p:spPr>
        </p:pic>
        <p:pic>
          <p:nvPicPr>
            <p:cNvPr id="19" name="object 19"/>
            <p:cNvPicPr/>
            <p:nvPr/>
          </p:nvPicPr>
          <p:blipFill>
            <a:blip r:embed="rId5" cstate="print"/>
            <a:stretch>
              <a:fillRect/>
            </a:stretch>
          </p:blipFill>
          <p:spPr>
            <a:xfrm>
              <a:off x="2109216" y="2404872"/>
              <a:ext cx="1548383" cy="2365247"/>
            </a:xfrm>
            <a:prstGeom prst="rect">
              <a:avLst/>
            </a:prstGeom>
          </p:spPr>
        </p:pic>
        <p:sp>
          <p:nvSpPr>
            <p:cNvPr id="20" name="object 20"/>
            <p:cNvSpPr/>
            <p:nvPr/>
          </p:nvSpPr>
          <p:spPr>
            <a:xfrm>
              <a:off x="6224016" y="2020824"/>
              <a:ext cx="2493645" cy="317500"/>
            </a:xfrm>
            <a:custGeom>
              <a:avLst/>
              <a:gdLst/>
              <a:ahLst/>
              <a:cxnLst/>
              <a:rect l="l" t="t" r="r" b="b"/>
              <a:pathLst>
                <a:path w="2493645" h="317500">
                  <a:moveTo>
                    <a:pt x="0" y="316991"/>
                  </a:moveTo>
                  <a:lnTo>
                    <a:pt x="3499" y="270135"/>
                  </a:lnTo>
                  <a:lnTo>
                    <a:pt x="13666" y="225417"/>
                  </a:lnTo>
                  <a:lnTo>
                    <a:pt x="30000" y="183328"/>
                  </a:lnTo>
                  <a:lnTo>
                    <a:pt x="52001" y="144358"/>
                  </a:lnTo>
                  <a:lnTo>
                    <a:pt x="79169" y="108996"/>
                  </a:lnTo>
                  <a:lnTo>
                    <a:pt x="111005" y="77731"/>
                  </a:lnTo>
                  <a:lnTo>
                    <a:pt x="147009" y="51053"/>
                  </a:lnTo>
                  <a:lnTo>
                    <a:pt x="186681" y="29451"/>
                  </a:lnTo>
                  <a:lnTo>
                    <a:pt x="229521" y="13416"/>
                  </a:lnTo>
                  <a:lnTo>
                    <a:pt x="275029" y="3435"/>
                  </a:lnTo>
                  <a:lnTo>
                    <a:pt x="322707" y="0"/>
                  </a:lnTo>
                  <a:lnTo>
                    <a:pt x="2170557" y="0"/>
                  </a:lnTo>
                  <a:lnTo>
                    <a:pt x="2218234" y="3435"/>
                  </a:lnTo>
                  <a:lnTo>
                    <a:pt x="2263742" y="13416"/>
                  </a:lnTo>
                  <a:lnTo>
                    <a:pt x="2306582" y="29451"/>
                  </a:lnTo>
                  <a:lnTo>
                    <a:pt x="2346254" y="51053"/>
                  </a:lnTo>
                  <a:lnTo>
                    <a:pt x="2382258" y="77731"/>
                  </a:lnTo>
                  <a:lnTo>
                    <a:pt x="2414094" y="108996"/>
                  </a:lnTo>
                  <a:lnTo>
                    <a:pt x="2441262" y="144358"/>
                  </a:lnTo>
                  <a:lnTo>
                    <a:pt x="2463263" y="183328"/>
                  </a:lnTo>
                  <a:lnTo>
                    <a:pt x="2479597" y="225417"/>
                  </a:lnTo>
                  <a:lnTo>
                    <a:pt x="2489764" y="270135"/>
                  </a:lnTo>
                  <a:lnTo>
                    <a:pt x="2493264" y="316991"/>
                  </a:lnTo>
                </a:path>
              </a:pathLst>
            </a:custGeom>
            <a:ln w="25400">
              <a:solidFill>
                <a:srgbClr val="BEBEBE"/>
              </a:solidFill>
            </a:ln>
          </p:spPr>
          <p:txBody>
            <a:bodyPr wrap="square" lIns="0" tIns="0" rIns="0" bIns="0" rtlCol="0"/>
            <a:lstStyle/>
            <a:p>
              <a:endParaRPr/>
            </a:p>
          </p:txBody>
        </p:sp>
        <p:sp>
          <p:nvSpPr>
            <p:cNvPr id="21" name="object 21"/>
            <p:cNvSpPr/>
            <p:nvPr/>
          </p:nvSpPr>
          <p:spPr>
            <a:xfrm>
              <a:off x="6684263" y="1746504"/>
              <a:ext cx="1637030" cy="591820"/>
            </a:xfrm>
            <a:custGeom>
              <a:avLst/>
              <a:gdLst/>
              <a:ahLst/>
              <a:cxnLst/>
              <a:rect l="l" t="t" r="r" b="b"/>
              <a:pathLst>
                <a:path w="1637029" h="591819">
                  <a:moveTo>
                    <a:pt x="1636776" y="0"/>
                  </a:moveTo>
                  <a:lnTo>
                    <a:pt x="0" y="0"/>
                  </a:lnTo>
                  <a:lnTo>
                    <a:pt x="0" y="591312"/>
                  </a:lnTo>
                  <a:lnTo>
                    <a:pt x="1636776" y="591312"/>
                  </a:lnTo>
                  <a:lnTo>
                    <a:pt x="1636776" y="0"/>
                  </a:lnTo>
                  <a:close/>
                </a:path>
              </a:pathLst>
            </a:custGeom>
            <a:solidFill>
              <a:srgbClr val="FFFFFF"/>
            </a:solidFill>
          </p:spPr>
          <p:txBody>
            <a:bodyPr wrap="square" lIns="0" tIns="0" rIns="0" bIns="0" rtlCol="0"/>
            <a:lstStyle/>
            <a:p>
              <a:endParaRPr/>
            </a:p>
          </p:txBody>
        </p:sp>
      </p:grpSp>
      <p:sp>
        <p:nvSpPr>
          <p:cNvPr id="22" name="object 22"/>
          <p:cNvSpPr txBox="1"/>
          <p:nvPr/>
        </p:nvSpPr>
        <p:spPr>
          <a:xfrm>
            <a:off x="6780021" y="1747773"/>
            <a:ext cx="1445260" cy="546735"/>
          </a:xfrm>
          <a:prstGeom prst="rect">
            <a:avLst/>
          </a:prstGeom>
        </p:spPr>
        <p:txBody>
          <a:bodyPr vert="horz" wrap="square" lIns="0" tIns="43815" rIns="0" bIns="0" rtlCol="0">
            <a:spAutoFit/>
          </a:bodyPr>
          <a:lstStyle/>
          <a:p>
            <a:pPr marL="12700" marR="5080" indent="191770">
              <a:lnSpc>
                <a:spcPts val="1939"/>
              </a:lnSpc>
              <a:spcBef>
                <a:spcPts val="345"/>
              </a:spcBef>
            </a:pPr>
            <a:r>
              <a:rPr sz="1800" b="1" spc="-5" dirty="0">
                <a:solidFill>
                  <a:srgbClr val="2D3334"/>
                </a:solidFill>
                <a:latin typeface="Arial"/>
                <a:cs typeface="Arial"/>
              </a:rPr>
              <a:t>MEDICAL </a:t>
            </a:r>
            <a:r>
              <a:rPr sz="1800" b="1" dirty="0">
                <a:solidFill>
                  <a:srgbClr val="2D3334"/>
                </a:solidFill>
                <a:latin typeface="Arial"/>
                <a:cs typeface="Arial"/>
              </a:rPr>
              <a:t> </a:t>
            </a:r>
            <a:r>
              <a:rPr sz="1800" b="1" spc="-5" dirty="0">
                <a:solidFill>
                  <a:srgbClr val="2D3334"/>
                </a:solidFill>
                <a:latin typeface="Arial"/>
                <a:cs typeface="Arial"/>
              </a:rPr>
              <a:t>PER</a:t>
            </a:r>
            <a:r>
              <a:rPr sz="1800" b="1" spc="-15" dirty="0">
                <a:solidFill>
                  <a:srgbClr val="2D3334"/>
                </a:solidFill>
                <a:latin typeface="Arial"/>
                <a:cs typeface="Arial"/>
              </a:rPr>
              <a:t>S</a:t>
            </a:r>
            <a:r>
              <a:rPr sz="1800" b="1" spc="-10" dirty="0">
                <a:solidFill>
                  <a:srgbClr val="2D3334"/>
                </a:solidFill>
                <a:latin typeface="Arial"/>
                <a:cs typeface="Arial"/>
              </a:rPr>
              <a:t>O</a:t>
            </a:r>
            <a:r>
              <a:rPr sz="1800" b="1" spc="-5" dirty="0">
                <a:solidFill>
                  <a:srgbClr val="2D3334"/>
                </a:solidFill>
                <a:latin typeface="Arial"/>
                <a:cs typeface="Arial"/>
              </a:rPr>
              <a:t>N</a:t>
            </a:r>
            <a:r>
              <a:rPr sz="1800" b="1" spc="-15" dirty="0">
                <a:solidFill>
                  <a:srgbClr val="2D3334"/>
                </a:solidFill>
                <a:latin typeface="Arial"/>
                <a:cs typeface="Arial"/>
              </a:rPr>
              <a:t>N</a:t>
            </a:r>
            <a:r>
              <a:rPr sz="1800" b="1" dirty="0">
                <a:solidFill>
                  <a:srgbClr val="2D3334"/>
                </a:solidFill>
                <a:latin typeface="Arial"/>
                <a:cs typeface="Arial"/>
              </a:rPr>
              <a:t>EL</a:t>
            </a:r>
            <a:endParaRPr sz="1800">
              <a:latin typeface="Arial"/>
              <a:cs typeface="Arial"/>
            </a:endParaRPr>
          </a:p>
        </p:txBody>
      </p:sp>
      <p:sp>
        <p:nvSpPr>
          <p:cNvPr id="23" name="object 23"/>
          <p:cNvSpPr txBox="1"/>
          <p:nvPr/>
        </p:nvSpPr>
        <p:spPr>
          <a:xfrm>
            <a:off x="3854958" y="5377688"/>
            <a:ext cx="5237480" cy="853440"/>
          </a:xfrm>
          <a:prstGeom prst="rect">
            <a:avLst/>
          </a:prstGeom>
        </p:spPr>
        <p:txBody>
          <a:bodyPr vert="horz" wrap="square" lIns="0" tIns="12700" rIns="0" bIns="0" rtlCol="0">
            <a:spAutoFit/>
          </a:bodyPr>
          <a:lstStyle/>
          <a:p>
            <a:pPr marL="3482975">
              <a:lnSpc>
                <a:spcPct val="100000"/>
              </a:lnSpc>
              <a:spcBef>
                <a:spcPts val="100"/>
              </a:spcBef>
            </a:pPr>
            <a:r>
              <a:rPr sz="1800" b="1" spc="-5" dirty="0">
                <a:solidFill>
                  <a:srgbClr val="CD9146"/>
                </a:solidFill>
                <a:latin typeface="Arial"/>
                <a:cs typeface="Arial"/>
              </a:rPr>
              <a:t>YOU</a:t>
            </a:r>
            <a:r>
              <a:rPr sz="1800" b="1" spc="-30" dirty="0">
                <a:solidFill>
                  <a:srgbClr val="CD9146"/>
                </a:solidFill>
                <a:latin typeface="Arial"/>
                <a:cs typeface="Arial"/>
              </a:rPr>
              <a:t> </a:t>
            </a:r>
            <a:r>
              <a:rPr sz="1800" b="1" spc="-15" dirty="0">
                <a:solidFill>
                  <a:srgbClr val="CD9146"/>
                </a:solidFill>
                <a:latin typeface="Arial"/>
                <a:cs typeface="Arial"/>
              </a:rPr>
              <a:t>ARE</a:t>
            </a:r>
            <a:r>
              <a:rPr sz="1800" b="1" spc="10" dirty="0">
                <a:solidFill>
                  <a:srgbClr val="CD9146"/>
                </a:solidFill>
                <a:latin typeface="Arial"/>
                <a:cs typeface="Arial"/>
              </a:rPr>
              <a:t> </a:t>
            </a:r>
            <a:r>
              <a:rPr sz="1800" b="1" spc="-5" dirty="0">
                <a:solidFill>
                  <a:srgbClr val="CD9146"/>
                </a:solidFill>
                <a:latin typeface="Arial"/>
                <a:cs typeface="Arial"/>
              </a:rPr>
              <a:t>HERE</a:t>
            </a:r>
            <a:endParaRPr sz="1800">
              <a:latin typeface="Arial"/>
              <a:cs typeface="Arial"/>
            </a:endParaRPr>
          </a:p>
          <a:p>
            <a:pPr>
              <a:lnSpc>
                <a:spcPct val="100000"/>
              </a:lnSpc>
              <a:spcBef>
                <a:spcPts val="10"/>
              </a:spcBef>
            </a:pPr>
            <a:endParaRPr sz="1900">
              <a:latin typeface="Arial"/>
              <a:cs typeface="Arial"/>
            </a:endParaRPr>
          </a:p>
          <a:p>
            <a:pPr marL="12700">
              <a:lnSpc>
                <a:spcPct val="100000"/>
              </a:lnSpc>
            </a:pPr>
            <a:r>
              <a:rPr sz="1800" b="1" spc="-10" dirty="0">
                <a:solidFill>
                  <a:srgbClr val="585858"/>
                </a:solidFill>
                <a:latin typeface="Arial"/>
                <a:cs typeface="Arial"/>
              </a:rPr>
              <a:t>STANDARDIZED</a:t>
            </a:r>
            <a:r>
              <a:rPr sz="1800" b="1" spc="65" dirty="0">
                <a:solidFill>
                  <a:srgbClr val="585858"/>
                </a:solidFill>
                <a:latin typeface="Arial"/>
                <a:cs typeface="Arial"/>
              </a:rPr>
              <a:t> </a:t>
            </a:r>
            <a:r>
              <a:rPr sz="1800" b="1" spc="-5" dirty="0">
                <a:solidFill>
                  <a:srgbClr val="585858"/>
                </a:solidFill>
                <a:latin typeface="Arial"/>
                <a:cs typeface="Arial"/>
              </a:rPr>
              <a:t>JOINT</a:t>
            </a:r>
            <a:r>
              <a:rPr sz="1800" b="1" spc="-20" dirty="0">
                <a:solidFill>
                  <a:srgbClr val="585858"/>
                </a:solidFill>
                <a:latin typeface="Arial"/>
                <a:cs typeface="Arial"/>
              </a:rPr>
              <a:t> </a:t>
            </a:r>
            <a:r>
              <a:rPr sz="1800" b="1" spc="-5" dirty="0">
                <a:solidFill>
                  <a:srgbClr val="585858"/>
                </a:solidFill>
                <a:latin typeface="Arial"/>
                <a:cs typeface="Arial"/>
              </a:rPr>
              <a:t>CURRICULUM</a:t>
            </a:r>
            <a:endParaRPr sz="1800">
              <a:latin typeface="Arial"/>
              <a:cs typeface="Arial"/>
            </a:endParaRPr>
          </a:p>
        </p:txBody>
      </p:sp>
      <p:grpSp>
        <p:nvGrpSpPr>
          <p:cNvPr id="24" name="object 24"/>
          <p:cNvGrpSpPr/>
          <p:nvPr/>
        </p:nvGrpSpPr>
        <p:grpSpPr>
          <a:xfrm>
            <a:off x="3840479" y="2404872"/>
            <a:ext cx="4480560" cy="2974975"/>
            <a:chOff x="3840479" y="2404872"/>
            <a:chExt cx="4480560" cy="2974975"/>
          </a:xfrm>
        </p:grpSpPr>
        <p:sp>
          <p:nvSpPr>
            <p:cNvPr id="25" name="object 25"/>
            <p:cNvSpPr/>
            <p:nvPr/>
          </p:nvSpPr>
          <p:spPr>
            <a:xfrm>
              <a:off x="8101583" y="5263895"/>
              <a:ext cx="219710" cy="116205"/>
            </a:xfrm>
            <a:custGeom>
              <a:avLst/>
              <a:gdLst/>
              <a:ahLst/>
              <a:cxnLst/>
              <a:rect l="l" t="t" r="r" b="b"/>
              <a:pathLst>
                <a:path w="219709" h="116204">
                  <a:moveTo>
                    <a:pt x="109727" y="0"/>
                  </a:moveTo>
                  <a:lnTo>
                    <a:pt x="0" y="115823"/>
                  </a:lnTo>
                  <a:lnTo>
                    <a:pt x="219456" y="115823"/>
                  </a:lnTo>
                  <a:lnTo>
                    <a:pt x="109727" y="0"/>
                  </a:lnTo>
                  <a:close/>
                </a:path>
              </a:pathLst>
            </a:custGeom>
            <a:solidFill>
              <a:srgbClr val="CD9146"/>
            </a:solidFill>
          </p:spPr>
          <p:txBody>
            <a:bodyPr wrap="square" lIns="0" tIns="0" rIns="0" bIns="0" rtlCol="0"/>
            <a:lstStyle/>
            <a:p>
              <a:endParaRPr/>
            </a:p>
          </p:txBody>
        </p:sp>
        <p:pic>
          <p:nvPicPr>
            <p:cNvPr id="26" name="object 26"/>
            <p:cNvPicPr/>
            <p:nvPr/>
          </p:nvPicPr>
          <p:blipFill>
            <a:blip r:embed="rId6" cstate="print"/>
            <a:stretch>
              <a:fillRect/>
            </a:stretch>
          </p:blipFill>
          <p:spPr>
            <a:xfrm>
              <a:off x="3840479" y="2404872"/>
              <a:ext cx="1545336" cy="2365247"/>
            </a:xfrm>
            <a:prstGeom prst="rect">
              <a:avLst/>
            </a:prstGeom>
          </p:spPr>
        </p:pic>
        <p:pic>
          <p:nvPicPr>
            <p:cNvPr id="27" name="object 27"/>
            <p:cNvPicPr/>
            <p:nvPr/>
          </p:nvPicPr>
          <p:blipFill>
            <a:blip r:embed="rId7" cstate="print"/>
            <a:stretch>
              <a:fillRect/>
            </a:stretch>
          </p:blipFill>
          <p:spPr>
            <a:xfrm>
              <a:off x="5595815" y="2427015"/>
              <a:ext cx="1502372" cy="2295380"/>
            </a:xfrm>
            <a:prstGeom prst="rect">
              <a:avLst/>
            </a:prstGeom>
          </p:spPr>
        </p:pic>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301997" y="290830"/>
            <a:ext cx="3587750" cy="329565"/>
          </a:xfrm>
          <a:prstGeom prst="rect">
            <a:avLst/>
          </a:prstGeom>
        </p:spPr>
        <p:txBody>
          <a:bodyPr vert="horz" wrap="square" lIns="0" tIns="11430" rIns="0" bIns="0" rtlCol="0">
            <a:spAutoFit/>
          </a:bodyPr>
          <a:lstStyle/>
          <a:p>
            <a:pPr marL="12700">
              <a:lnSpc>
                <a:spcPct val="100000"/>
              </a:lnSpc>
              <a:spcBef>
                <a:spcPts val="90"/>
              </a:spcBef>
            </a:pPr>
            <a:r>
              <a:rPr sz="2000" b="1" dirty="0">
                <a:solidFill>
                  <a:srgbClr val="756F6F"/>
                </a:solidFill>
                <a:latin typeface="Arial"/>
                <a:cs typeface="Arial"/>
              </a:rPr>
              <a:t>Module</a:t>
            </a:r>
            <a:r>
              <a:rPr sz="2000" b="1" spc="-60" dirty="0">
                <a:solidFill>
                  <a:srgbClr val="756F6F"/>
                </a:solidFill>
                <a:latin typeface="Arial"/>
                <a:cs typeface="Arial"/>
              </a:rPr>
              <a:t> </a:t>
            </a:r>
            <a:r>
              <a:rPr sz="2000" b="1" spc="-5" dirty="0">
                <a:solidFill>
                  <a:srgbClr val="756F6F"/>
                </a:solidFill>
                <a:latin typeface="Arial"/>
                <a:cs typeface="Arial"/>
              </a:rPr>
              <a:t>2:</a:t>
            </a:r>
            <a:r>
              <a:rPr sz="2000" b="1" spc="-50" dirty="0">
                <a:solidFill>
                  <a:srgbClr val="756F6F"/>
                </a:solidFill>
                <a:latin typeface="Arial"/>
                <a:cs typeface="Arial"/>
              </a:rPr>
              <a:t> </a:t>
            </a:r>
            <a:r>
              <a:rPr sz="2000" b="1" dirty="0">
                <a:solidFill>
                  <a:srgbClr val="756F6F"/>
                </a:solidFill>
                <a:latin typeface="Arial"/>
                <a:cs typeface="Arial"/>
              </a:rPr>
              <a:t>Medical</a:t>
            </a:r>
            <a:r>
              <a:rPr sz="2000" b="1" spc="-35" dirty="0">
                <a:solidFill>
                  <a:srgbClr val="756F6F"/>
                </a:solidFill>
                <a:latin typeface="Arial"/>
                <a:cs typeface="Arial"/>
              </a:rPr>
              <a:t> </a:t>
            </a:r>
            <a:r>
              <a:rPr sz="2000" b="1" spc="-5" dirty="0">
                <a:solidFill>
                  <a:srgbClr val="756F6F"/>
                </a:solidFill>
                <a:latin typeface="Arial"/>
                <a:cs typeface="Arial"/>
              </a:rPr>
              <a:t>Equipment</a:t>
            </a:r>
            <a:endParaRPr sz="2000">
              <a:latin typeface="Arial"/>
              <a:cs typeface="Arial"/>
            </a:endParaRPr>
          </a:p>
        </p:txBody>
      </p:sp>
      <p:pic>
        <p:nvPicPr>
          <p:cNvPr id="3" name="object 3"/>
          <p:cNvPicPr/>
          <p:nvPr/>
        </p:nvPicPr>
        <p:blipFill>
          <a:blip r:embed="rId3" cstate="print"/>
          <a:stretch>
            <a:fillRect/>
          </a:stretch>
        </p:blipFill>
        <p:spPr>
          <a:xfrm>
            <a:off x="307847" y="256031"/>
            <a:ext cx="1173480" cy="655320"/>
          </a:xfrm>
          <a:prstGeom prst="rect">
            <a:avLst/>
          </a:prstGeom>
        </p:spPr>
      </p:pic>
      <p:pic>
        <p:nvPicPr>
          <p:cNvPr id="4" name="object 4"/>
          <p:cNvPicPr/>
          <p:nvPr/>
        </p:nvPicPr>
        <p:blipFill>
          <a:blip r:embed="rId4" cstate="print"/>
          <a:stretch>
            <a:fillRect/>
          </a:stretch>
        </p:blipFill>
        <p:spPr>
          <a:xfrm>
            <a:off x="2151888" y="2215895"/>
            <a:ext cx="2081784" cy="1840991"/>
          </a:xfrm>
          <a:prstGeom prst="rect">
            <a:avLst/>
          </a:prstGeom>
        </p:spPr>
      </p:pic>
      <p:sp>
        <p:nvSpPr>
          <p:cNvPr id="5" name="object 5"/>
          <p:cNvSpPr txBox="1"/>
          <p:nvPr/>
        </p:nvSpPr>
        <p:spPr>
          <a:xfrm>
            <a:off x="1000760" y="4333924"/>
            <a:ext cx="3211830" cy="2015489"/>
          </a:xfrm>
          <a:prstGeom prst="rect">
            <a:avLst/>
          </a:prstGeom>
        </p:spPr>
        <p:txBody>
          <a:bodyPr vert="horz" wrap="square" lIns="0" tIns="134620" rIns="0" bIns="0" rtlCol="0">
            <a:spAutoFit/>
          </a:bodyPr>
          <a:lstStyle/>
          <a:p>
            <a:pPr marL="12700">
              <a:lnSpc>
                <a:spcPct val="100000"/>
              </a:lnSpc>
              <a:spcBef>
                <a:spcPts val="1060"/>
              </a:spcBef>
            </a:pPr>
            <a:r>
              <a:rPr sz="2400" b="1" spc="-20" dirty="0">
                <a:solidFill>
                  <a:srgbClr val="BB8542"/>
                </a:solidFill>
                <a:latin typeface="Arial"/>
                <a:cs typeface="Arial"/>
              </a:rPr>
              <a:t>GAUZE</a:t>
            </a:r>
            <a:endParaRPr sz="2400">
              <a:latin typeface="Arial"/>
              <a:cs typeface="Arial"/>
            </a:endParaRPr>
          </a:p>
          <a:p>
            <a:pPr marL="12700" marR="5080">
              <a:lnSpc>
                <a:spcPct val="90000"/>
              </a:lnSpc>
              <a:spcBef>
                <a:spcPts val="1025"/>
              </a:spcBef>
            </a:pPr>
            <a:r>
              <a:rPr sz="2000" spc="-15" dirty="0">
                <a:latin typeface="Arial MT"/>
                <a:cs typeface="Arial MT"/>
              </a:rPr>
              <a:t>Gauze</a:t>
            </a:r>
            <a:r>
              <a:rPr sz="2000" spc="25" dirty="0">
                <a:latin typeface="Arial MT"/>
                <a:cs typeface="Arial MT"/>
              </a:rPr>
              <a:t> </a:t>
            </a:r>
            <a:r>
              <a:rPr sz="2000" spc="-10" dirty="0">
                <a:latin typeface="Arial MT"/>
                <a:cs typeface="Arial MT"/>
              </a:rPr>
              <a:t>rolls</a:t>
            </a:r>
            <a:r>
              <a:rPr sz="2000" spc="20" dirty="0">
                <a:latin typeface="Arial MT"/>
                <a:cs typeface="Arial MT"/>
              </a:rPr>
              <a:t> </a:t>
            </a:r>
            <a:r>
              <a:rPr sz="2000" spc="-5" dirty="0">
                <a:latin typeface="Arial MT"/>
                <a:cs typeface="Arial MT"/>
              </a:rPr>
              <a:t>used</a:t>
            </a:r>
            <a:r>
              <a:rPr sz="2000" spc="5" dirty="0">
                <a:latin typeface="Arial MT"/>
                <a:cs typeface="Arial MT"/>
              </a:rPr>
              <a:t> </a:t>
            </a:r>
            <a:r>
              <a:rPr sz="2000" spc="-5" dirty="0">
                <a:latin typeface="Arial MT"/>
                <a:cs typeface="Arial MT"/>
              </a:rPr>
              <a:t>to</a:t>
            </a:r>
            <a:r>
              <a:rPr sz="2000" spc="5" dirty="0">
                <a:latin typeface="Arial MT"/>
                <a:cs typeface="Arial MT"/>
              </a:rPr>
              <a:t> </a:t>
            </a:r>
            <a:r>
              <a:rPr sz="2000" b="1" spc="-5" dirty="0">
                <a:latin typeface="Arial"/>
                <a:cs typeface="Arial"/>
              </a:rPr>
              <a:t>stop </a:t>
            </a:r>
            <a:r>
              <a:rPr sz="2000" b="1" dirty="0">
                <a:latin typeface="Arial"/>
                <a:cs typeface="Arial"/>
              </a:rPr>
              <a:t> </a:t>
            </a:r>
            <a:r>
              <a:rPr sz="2000" b="1" spc="-5" dirty="0">
                <a:latin typeface="Arial"/>
                <a:cs typeface="Arial"/>
              </a:rPr>
              <a:t>minor bleeding </a:t>
            </a:r>
            <a:r>
              <a:rPr sz="2000" spc="-5" dirty="0">
                <a:latin typeface="Arial MT"/>
                <a:cs typeface="Arial MT"/>
              </a:rPr>
              <a:t>or as </a:t>
            </a:r>
            <a:r>
              <a:rPr sz="2000" b="1" spc="-5" dirty="0">
                <a:latin typeface="Arial"/>
                <a:cs typeface="Arial"/>
              </a:rPr>
              <a:t>bulky </a:t>
            </a:r>
            <a:r>
              <a:rPr sz="2000" b="1" spc="-550" dirty="0">
                <a:latin typeface="Arial"/>
                <a:cs typeface="Arial"/>
              </a:rPr>
              <a:t> </a:t>
            </a:r>
            <a:r>
              <a:rPr sz="2000" b="1" spc="-10" dirty="0">
                <a:latin typeface="Arial"/>
                <a:cs typeface="Arial"/>
              </a:rPr>
              <a:t>material</a:t>
            </a:r>
            <a:r>
              <a:rPr sz="2000" b="1" spc="10" dirty="0">
                <a:latin typeface="Arial"/>
                <a:cs typeface="Arial"/>
              </a:rPr>
              <a:t> </a:t>
            </a:r>
            <a:r>
              <a:rPr sz="2000" dirty="0">
                <a:latin typeface="Arial MT"/>
                <a:cs typeface="Arial MT"/>
              </a:rPr>
              <a:t>for</a:t>
            </a:r>
            <a:r>
              <a:rPr sz="2000" spc="-55" dirty="0">
                <a:latin typeface="Arial MT"/>
                <a:cs typeface="Arial MT"/>
              </a:rPr>
              <a:t> </a:t>
            </a:r>
            <a:r>
              <a:rPr sz="2000" spc="-15" dirty="0">
                <a:latin typeface="Arial MT"/>
                <a:cs typeface="Arial MT"/>
              </a:rPr>
              <a:t>wound</a:t>
            </a:r>
            <a:r>
              <a:rPr sz="2000" spc="55" dirty="0">
                <a:latin typeface="Arial MT"/>
                <a:cs typeface="Arial MT"/>
              </a:rPr>
              <a:t> </a:t>
            </a:r>
            <a:r>
              <a:rPr sz="2000" spc="-5" dirty="0">
                <a:latin typeface="Arial MT"/>
                <a:cs typeface="Arial MT"/>
              </a:rPr>
              <a:t>packing, </a:t>
            </a:r>
            <a:r>
              <a:rPr sz="2000" spc="-540" dirty="0">
                <a:latin typeface="Arial MT"/>
                <a:cs typeface="Arial MT"/>
              </a:rPr>
              <a:t> </a:t>
            </a:r>
            <a:r>
              <a:rPr sz="2000" spc="-5" dirty="0">
                <a:latin typeface="Arial MT"/>
                <a:cs typeface="Arial MT"/>
              </a:rPr>
              <a:t>hemostatic</a:t>
            </a:r>
            <a:r>
              <a:rPr sz="2000" dirty="0">
                <a:latin typeface="Arial MT"/>
                <a:cs typeface="Arial MT"/>
              </a:rPr>
              <a:t> </a:t>
            </a:r>
            <a:r>
              <a:rPr sz="2000" spc="-10" dirty="0">
                <a:latin typeface="Arial MT"/>
                <a:cs typeface="Arial MT"/>
              </a:rPr>
              <a:t>properties</a:t>
            </a:r>
            <a:r>
              <a:rPr sz="2000" spc="15" dirty="0">
                <a:latin typeface="Arial MT"/>
                <a:cs typeface="Arial MT"/>
              </a:rPr>
              <a:t> </a:t>
            </a:r>
            <a:r>
              <a:rPr sz="2000" spc="-5" dirty="0">
                <a:latin typeface="Arial MT"/>
                <a:cs typeface="Arial MT"/>
              </a:rPr>
              <a:t>to </a:t>
            </a:r>
            <a:r>
              <a:rPr sz="2000" dirty="0">
                <a:latin typeface="Arial MT"/>
                <a:cs typeface="Arial MT"/>
              </a:rPr>
              <a:t> promote</a:t>
            </a:r>
            <a:r>
              <a:rPr sz="2000" spc="-40" dirty="0">
                <a:latin typeface="Arial MT"/>
                <a:cs typeface="Arial MT"/>
              </a:rPr>
              <a:t> </a:t>
            </a:r>
            <a:r>
              <a:rPr sz="2000" spc="-15" dirty="0">
                <a:latin typeface="Arial MT"/>
                <a:cs typeface="Arial MT"/>
              </a:rPr>
              <a:t>wound</a:t>
            </a:r>
            <a:r>
              <a:rPr sz="2000" spc="50" dirty="0">
                <a:latin typeface="Arial MT"/>
                <a:cs typeface="Arial MT"/>
              </a:rPr>
              <a:t> </a:t>
            </a:r>
            <a:r>
              <a:rPr sz="2000" spc="-10" dirty="0">
                <a:latin typeface="Arial MT"/>
                <a:cs typeface="Arial MT"/>
              </a:rPr>
              <a:t>clotting</a:t>
            </a:r>
            <a:endParaRPr sz="2000">
              <a:latin typeface="Arial MT"/>
              <a:cs typeface="Arial MT"/>
            </a:endParaRPr>
          </a:p>
        </p:txBody>
      </p:sp>
      <p:sp>
        <p:nvSpPr>
          <p:cNvPr id="6" name="object 6"/>
          <p:cNvSpPr txBox="1"/>
          <p:nvPr/>
        </p:nvSpPr>
        <p:spPr>
          <a:xfrm>
            <a:off x="4552569" y="4337789"/>
            <a:ext cx="3345815" cy="1739900"/>
          </a:xfrm>
          <a:prstGeom prst="rect">
            <a:avLst/>
          </a:prstGeom>
        </p:spPr>
        <p:txBody>
          <a:bodyPr vert="horz" wrap="square" lIns="0" tIns="133350" rIns="0" bIns="0" rtlCol="0">
            <a:spAutoFit/>
          </a:bodyPr>
          <a:lstStyle/>
          <a:p>
            <a:pPr marL="12700">
              <a:lnSpc>
                <a:spcPct val="100000"/>
              </a:lnSpc>
              <a:spcBef>
                <a:spcPts val="1050"/>
              </a:spcBef>
            </a:pPr>
            <a:r>
              <a:rPr sz="2400" b="1" spc="-10" dirty="0">
                <a:solidFill>
                  <a:srgbClr val="BB8542"/>
                </a:solidFill>
                <a:latin typeface="Arial"/>
                <a:cs typeface="Arial"/>
              </a:rPr>
              <a:t>ELASTIC</a:t>
            </a:r>
            <a:r>
              <a:rPr sz="2400" b="1" dirty="0">
                <a:solidFill>
                  <a:srgbClr val="BB8542"/>
                </a:solidFill>
                <a:latin typeface="Arial"/>
                <a:cs typeface="Arial"/>
              </a:rPr>
              <a:t> </a:t>
            </a:r>
            <a:r>
              <a:rPr sz="2400" b="1" spc="-20" dirty="0">
                <a:solidFill>
                  <a:srgbClr val="BB8542"/>
                </a:solidFill>
                <a:latin typeface="Arial"/>
                <a:cs typeface="Arial"/>
              </a:rPr>
              <a:t>WRAP</a:t>
            </a:r>
            <a:endParaRPr sz="2400">
              <a:latin typeface="Arial"/>
              <a:cs typeface="Arial"/>
            </a:endParaRPr>
          </a:p>
          <a:p>
            <a:pPr marL="12700" marR="5080">
              <a:lnSpc>
                <a:spcPct val="90100"/>
              </a:lnSpc>
              <a:spcBef>
                <a:spcPts val="1019"/>
              </a:spcBef>
            </a:pPr>
            <a:r>
              <a:rPr sz="2000" spc="-5" dirty="0">
                <a:latin typeface="Arial MT"/>
                <a:cs typeface="Arial MT"/>
              </a:rPr>
              <a:t>Stretchable</a:t>
            </a:r>
            <a:r>
              <a:rPr sz="2000" spc="30" dirty="0">
                <a:latin typeface="Arial MT"/>
                <a:cs typeface="Arial MT"/>
              </a:rPr>
              <a:t> </a:t>
            </a:r>
            <a:r>
              <a:rPr sz="2000" spc="-5" dirty="0">
                <a:latin typeface="Arial MT"/>
                <a:cs typeface="Arial MT"/>
              </a:rPr>
              <a:t>cloth</a:t>
            </a:r>
            <a:r>
              <a:rPr sz="2000" dirty="0">
                <a:latin typeface="Arial MT"/>
                <a:cs typeface="Arial MT"/>
              </a:rPr>
              <a:t> like</a:t>
            </a:r>
            <a:r>
              <a:rPr sz="2000" spc="5" dirty="0">
                <a:latin typeface="Arial MT"/>
                <a:cs typeface="Arial MT"/>
              </a:rPr>
              <a:t> </a:t>
            </a:r>
            <a:r>
              <a:rPr sz="2000" spc="-10" dirty="0">
                <a:latin typeface="Arial MT"/>
                <a:cs typeface="Arial MT"/>
              </a:rPr>
              <a:t>wrap </a:t>
            </a:r>
            <a:r>
              <a:rPr sz="2000" spc="-5" dirty="0">
                <a:latin typeface="Arial MT"/>
                <a:cs typeface="Arial MT"/>
              </a:rPr>
              <a:t> used</a:t>
            </a:r>
            <a:r>
              <a:rPr sz="2000" spc="5" dirty="0">
                <a:latin typeface="Arial MT"/>
                <a:cs typeface="Arial MT"/>
              </a:rPr>
              <a:t> </a:t>
            </a:r>
            <a:r>
              <a:rPr sz="2000" spc="-5" dirty="0">
                <a:latin typeface="Arial MT"/>
                <a:cs typeface="Arial MT"/>
              </a:rPr>
              <a:t>to</a:t>
            </a:r>
            <a:r>
              <a:rPr sz="2000" spc="-15" dirty="0">
                <a:latin typeface="Arial MT"/>
                <a:cs typeface="Arial MT"/>
              </a:rPr>
              <a:t> </a:t>
            </a:r>
            <a:r>
              <a:rPr sz="2000" spc="-10" dirty="0">
                <a:latin typeface="Arial MT"/>
                <a:cs typeface="Arial MT"/>
              </a:rPr>
              <a:t>hold</a:t>
            </a:r>
            <a:r>
              <a:rPr sz="2000" spc="30" dirty="0">
                <a:latin typeface="Arial MT"/>
                <a:cs typeface="Arial MT"/>
              </a:rPr>
              <a:t> </a:t>
            </a:r>
            <a:r>
              <a:rPr sz="2000" dirty="0">
                <a:latin typeface="Arial MT"/>
                <a:cs typeface="Arial MT"/>
              </a:rPr>
              <a:t>medical</a:t>
            </a:r>
            <a:r>
              <a:rPr sz="2000" spc="-20" dirty="0">
                <a:latin typeface="Arial MT"/>
                <a:cs typeface="Arial MT"/>
              </a:rPr>
              <a:t> </a:t>
            </a:r>
            <a:r>
              <a:rPr sz="2000" spc="-5" dirty="0">
                <a:latin typeface="Arial MT"/>
                <a:cs typeface="Arial MT"/>
              </a:rPr>
              <a:t>different </a:t>
            </a:r>
            <a:r>
              <a:rPr sz="2000" spc="-545" dirty="0">
                <a:latin typeface="Arial MT"/>
                <a:cs typeface="Arial MT"/>
              </a:rPr>
              <a:t> </a:t>
            </a:r>
            <a:r>
              <a:rPr sz="2000" spc="-20" dirty="0">
                <a:latin typeface="Arial MT"/>
                <a:cs typeface="Arial MT"/>
              </a:rPr>
              <a:t>types</a:t>
            </a:r>
            <a:r>
              <a:rPr sz="2000" spc="60" dirty="0">
                <a:latin typeface="Arial MT"/>
                <a:cs typeface="Arial MT"/>
              </a:rPr>
              <a:t> </a:t>
            </a:r>
            <a:r>
              <a:rPr sz="2000" spc="-5" dirty="0">
                <a:latin typeface="Arial MT"/>
                <a:cs typeface="Arial MT"/>
              </a:rPr>
              <a:t>of</a:t>
            </a:r>
            <a:r>
              <a:rPr sz="2000" spc="-15" dirty="0">
                <a:latin typeface="Arial MT"/>
                <a:cs typeface="Arial MT"/>
              </a:rPr>
              <a:t> </a:t>
            </a:r>
            <a:r>
              <a:rPr sz="2000" dirty="0">
                <a:latin typeface="Arial MT"/>
                <a:cs typeface="Arial MT"/>
              </a:rPr>
              <a:t>medical</a:t>
            </a:r>
            <a:r>
              <a:rPr sz="2000" spc="-25" dirty="0">
                <a:latin typeface="Arial MT"/>
                <a:cs typeface="Arial MT"/>
              </a:rPr>
              <a:t> </a:t>
            </a:r>
            <a:r>
              <a:rPr sz="2000" spc="-10" dirty="0">
                <a:latin typeface="Arial MT"/>
                <a:cs typeface="Arial MT"/>
              </a:rPr>
              <a:t>intervention </a:t>
            </a:r>
            <a:r>
              <a:rPr sz="2000" spc="-5" dirty="0">
                <a:latin typeface="Arial MT"/>
                <a:cs typeface="Arial MT"/>
              </a:rPr>
              <a:t> equipment</a:t>
            </a:r>
            <a:r>
              <a:rPr sz="2000" spc="5" dirty="0">
                <a:latin typeface="Arial MT"/>
                <a:cs typeface="Arial MT"/>
              </a:rPr>
              <a:t> </a:t>
            </a:r>
            <a:r>
              <a:rPr sz="2000" spc="-10" dirty="0">
                <a:latin typeface="Arial MT"/>
                <a:cs typeface="Arial MT"/>
              </a:rPr>
              <a:t>in</a:t>
            </a:r>
            <a:r>
              <a:rPr sz="2000" spc="15" dirty="0">
                <a:latin typeface="Arial MT"/>
                <a:cs typeface="Arial MT"/>
              </a:rPr>
              <a:t> </a:t>
            </a:r>
            <a:r>
              <a:rPr sz="2000" spc="-10" dirty="0">
                <a:latin typeface="Arial MT"/>
                <a:cs typeface="Arial MT"/>
              </a:rPr>
              <a:t>place</a:t>
            </a:r>
            <a:endParaRPr sz="2000">
              <a:latin typeface="Arial MT"/>
              <a:cs typeface="Arial MT"/>
            </a:endParaRPr>
          </a:p>
        </p:txBody>
      </p:sp>
      <p:pic>
        <p:nvPicPr>
          <p:cNvPr id="7" name="object 7"/>
          <p:cNvPicPr/>
          <p:nvPr/>
        </p:nvPicPr>
        <p:blipFill>
          <a:blip r:embed="rId5" cstate="print"/>
          <a:stretch>
            <a:fillRect/>
          </a:stretch>
        </p:blipFill>
        <p:spPr>
          <a:xfrm>
            <a:off x="5345439" y="1739058"/>
            <a:ext cx="2033652" cy="2377174"/>
          </a:xfrm>
          <a:prstGeom prst="rect">
            <a:avLst/>
          </a:prstGeom>
        </p:spPr>
      </p:pic>
      <p:sp>
        <p:nvSpPr>
          <p:cNvPr id="8" name="object 8"/>
          <p:cNvSpPr txBox="1"/>
          <p:nvPr/>
        </p:nvSpPr>
        <p:spPr>
          <a:xfrm>
            <a:off x="8215121" y="4333924"/>
            <a:ext cx="3297554" cy="1466850"/>
          </a:xfrm>
          <a:prstGeom prst="rect">
            <a:avLst/>
          </a:prstGeom>
        </p:spPr>
        <p:txBody>
          <a:bodyPr vert="horz" wrap="square" lIns="0" tIns="134620" rIns="0" bIns="0" rtlCol="0">
            <a:spAutoFit/>
          </a:bodyPr>
          <a:lstStyle/>
          <a:p>
            <a:pPr marL="12700">
              <a:lnSpc>
                <a:spcPct val="100000"/>
              </a:lnSpc>
              <a:spcBef>
                <a:spcPts val="1060"/>
              </a:spcBef>
            </a:pPr>
            <a:r>
              <a:rPr sz="2400" b="1" dirty="0">
                <a:solidFill>
                  <a:srgbClr val="BB8542"/>
                </a:solidFill>
                <a:latin typeface="Arial"/>
                <a:cs typeface="Arial"/>
              </a:rPr>
              <a:t>RIGID</a:t>
            </a:r>
            <a:r>
              <a:rPr sz="2400" b="1" spc="-45" dirty="0">
                <a:solidFill>
                  <a:srgbClr val="BB8542"/>
                </a:solidFill>
                <a:latin typeface="Arial"/>
                <a:cs typeface="Arial"/>
              </a:rPr>
              <a:t> </a:t>
            </a:r>
            <a:r>
              <a:rPr sz="2400" b="1" spc="-5" dirty="0">
                <a:solidFill>
                  <a:srgbClr val="BB8542"/>
                </a:solidFill>
                <a:latin typeface="Arial"/>
                <a:cs typeface="Arial"/>
              </a:rPr>
              <a:t>EYE</a:t>
            </a:r>
            <a:r>
              <a:rPr sz="2400" b="1" spc="-15" dirty="0">
                <a:solidFill>
                  <a:srgbClr val="BB8542"/>
                </a:solidFill>
                <a:latin typeface="Arial"/>
                <a:cs typeface="Arial"/>
              </a:rPr>
              <a:t> </a:t>
            </a:r>
            <a:r>
              <a:rPr sz="2400" b="1" dirty="0">
                <a:solidFill>
                  <a:srgbClr val="BB8542"/>
                </a:solidFill>
                <a:latin typeface="Arial"/>
                <a:cs typeface="Arial"/>
              </a:rPr>
              <a:t>SHIELD</a:t>
            </a:r>
            <a:endParaRPr sz="2400">
              <a:latin typeface="Arial"/>
              <a:cs typeface="Arial"/>
            </a:endParaRPr>
          </a:p>
          <a:p>
            <a:pPr marL="12700" marR="5080">
              <a:lnSpc>
                <a:spcPts val="2160"/>
              </a:lnSpc>
              <a:spcBef>
                <a:spcPts val="1060"/>
              </a:spcBef>
            </a:pPr>
            <a:r>
              <a:rPr sz="2000" spc="-10" dirty="0">
                <a:latin typeface="Arial MT"/>
                <a:cs typeface="Arial MT"/>
              </a:rPr>
              <a:t>A</a:t>
            </a:r>
            <a:r>
              <a:rPr sz="2000" spc="-5" dirty="0">
                <a:latin typeface="Arial MT"/>
                <a:cs typeface="Arial MT"/>
              </a:rPr>
              <a:t> </a:t>
            </a:r>
            <a:r>
              <a:rPr sz="2000" spc="-10" dirty="0">
                <a:latin typeface="Arial MT"/>
                <a:cs typeface="Arial MT"/>
              </a:rPr>
              <a:t>shield</a:t>
            </a:r>
            <a:r>
              <a:rPr sz="2000" spc="20" dirty="0">
                <a:latin typeface="Arial MT"/>
                <a:cs typeface="Arial MT"/>
              </a:rPr>
              <a:t> </a:t>
            </a:r>
            <a:r>
              <a:rPr sz="2000" spc="-10" dirty="0">
                <a:latin typeface="Arial MT"/>
                <a:cs typeface="Arial MT"/>
              </a:rPr>
              <a:t>that</a:t>
            </a:r>
            <a:r>
              <a:rPr sz="2000" spc="-15" dirty="0">
                <a:latin typeface="Arial MT"/>
                <a:cs typeface="Arial MT"/>
              </a:rPr>
              <a:t> </a:t>
            </a:r>
            <a:r>
              <a:rPr sz="2000" spc="-10" dirty="0">
                <a:latin typeface="Arial MT"/>
                <a:cs typeface="Arial MT"/>
              </a:rPr>
              <a:t>provides</a:t>
            </a:r>
            <a:r>
              <a:rPr sz="2000" spc="35" dirty="0">
                <a:latin typeface="Arial MT"/>
                <a:cs typeface="Arial MT"/>
              </a:rPr>
              <a:t> </a:t>
            </a:r>
            <a:r>
              <a:rPr sz="2000" dirty="0">
                <a:latin typeface="Arial MT"/>
                <a:cs typeface="Arial MT"/>
              </a:rPr>
              <a:t>domed </a:t>
            </a:r>
            <a:r>
              <a:rPr sz="2000" spc="-540" dirty="0">
                <a:latin typeface="Arial MT"/>
                <a:cs typeface="Arial MT"/>
              </a:rPr>
              <a:t> </a:t>
            </a:r>
            <a:r>
              <a:rPr sz="2000" b="1" spc="-5" dirty="0">
                <a:latin typeface="Arial"/>
                <a:cs typeface="Arial"/>
              </a:rPr>
              <a:t>protection</a:t>
            </a:r>
            <a:r>
              <a:rPr sz="2000" b="1" spc="10" dirty="0">
                <a:latin typeface="Arial"/>
                <a:cs typeface="Arial"/>
              </a:rPr>
              <a:t> </a:t>
            </a:r>
            <a:r>
              <a:rPr sz="2000" spc="-5" dirty="0">
                <a:latin typeface="Arial MT"/>
                <a:cs typeface="Arial MT"/>
              </a:rPr>
              <a:t>of</a:t>
            </a:r>
            <a:r>
              <a:rPr sz="2000" spc="-20" dirty="0">
                <a:latin typeface="Arial MT"/>
                <a:cs typeface="Arial MT"/>
              </a:rPr>
              <a:t> </a:t>
            </a:r>
            <a:r>
              <a:rPr sz="2000" spc="-5" dirty="0">
                <a:latin typeface="Arial MT"/>
                <a:cs typeface="Arial MT"/>
              </a:rPr>
              <a:t>the</a:t>
            </a:r>
            <a:r>
              <a:rPr sz="2000" spc="5" dirty="0">
                <a:latin typeface="Arial MT"/>
                <a:cs typeface="Arial MT"/>
              </a:rPr>
              <a:t> </a:t>
            </a:r>
            <a:r>
              <a:rPr sz="2000" b="1" spc="-15" dirty="0">
                <a:latin typeface="Arial"/>
                <a:cs typeface="Arial"/>
              </a:rPr>
              <a:t>eye </a:t>
            </a:r>
            <a:r>
              <a:rPr sz="2000" b="1" spc="-10" dirty="0">
                <a:latin typeface="Arial"/>
                <a:cs typeface="Arial"/>
              </a:rPr>
              <a:t> </a:t>
            </a:r>
            <a:r>
              <a:rPr sz="2000" b="1" dirty="0">
                <a:latin typeface="Arial"/>
                <a:cs typeface="Arial"/>
              </a:rPr>
              <a:t>WITHOUT</a:t>
            </a:r>
            <a:r>
              <a:rPr sz="2000" b="1" spc="-40" dirty="0">
                <a:latin typeface="Arial"/>
                <a:cs typeface="Arial"/>
              </a:rPr>
              <a:t> </a:t>
            </a:r>
            <a:r>
              <a:rPr sz="2000" spc="-15" dirty="0">
                <a:latin typeface="Arial MT"/>
                <a:cs typeface="Arial MT"/>
              </a:rPr>
              <a:t>applying</a:t>
            </a:r>
            <a:r>
              <a:rPr sz="2000" spc="75" dirty="0">
                <a:latin typeface="Arial MT"/>
                <a:cs typeface="Arial MT"/>
              </a:rPr>
              <a:t> </a:t>
            </a:r>
            <a:r>
              <a:rPr sz="2000" spc="-5" dirty="0">
                <a:latin typeface="Arial MT"/>
                <a:cs typeface="Arial MT"/>
              </a:rPr>
              <a:t>pressure</a:t>
            </a:r>
            <a:endParaRPr sz="2000">
              <a:latin typeface="Arial MT"/>
              <a:cs typeface="Arial MT"/>
            </a:endParaRPr>
          </a:p>
        </p:txBody>
      </p:sp>
      <p:pic>
        <p:nvPicPr>
          <p:cNvPr id="9" name="object 9"/>
          <p:cNvPicPr/>
          <p:nvPr/>
        </p:nvPicPr>
        <p:blipFill>
          <a:blip r:embed="rId6" cstate="print"/>
          <a:stretch>
            <a:fillRect/>
          </a:stretch>
        </p:blipFill>
        <p:spPr>
          <a:xfrm>
            <a:off x="8437064" y="1958733"/>
            <a:ext cx="2663551" cy="2010945"/>
          </a:xfrm>
          <a:prstGeom prst="rect">
            <a:avLst/>
          </a:prstGeom>
        </p:spPr>
      </p:pic>
      <p:sp>
        <p:nvSpPr>
          <p:cNvPr id="10" name="object 10"/>
          <p:cNvSpPr/>
          <p:nvPr/>
        </p:nvSpPr>
        <p:spPr>
          <a:xfrm>
            <a:off x="1731264" y="701040"/>
            <a:ext cx="844550" cy="841375"/>
          </a:xfrm>
          <a:custGeom>
            <a:avLst/>
            <a:gdLst/>
            <a:ahLst/>
            <a:cxnLst/>
            <a:rect l="l" t="t" r="r" b="b"/>
            <a:pathLst>
              <a:path w="844550" h="841375">
                <a:moveTo>
                  <a:pt x="422148" y="0"/>
                </a:moveTo>
                <a:lnTo>
                  <a:pt x="372911" y="2830"/>
                </a:lnTo>
                <a:lnTo>
                  <a:pt x="325345" y="11110"/>
                </a:lnTo>
                <a:lnTo>
                  <a:pt x="279764" y="24524"/>
                </a:lnTo>
                <a:lnTo>
                  <a:pt x="236486" y="42756"/>
                </a:lnTo>
                <a:lnTo>
                  <a:pt x="195827" y="65491"/>
                </a:lnTo>
                <a:lnTo>
                  <a:pt x="158105" y="92413"/>
                </a:lnTo>
                <a:lnTo>
                  <a:pt x="123634" y="123205"/>
                </a:lnTo>
                <a:lnTo>
                  <a:pt x="92732" y="157554"/>
                </a:lnTo>
                <a:lnTo>
                  <a:pt x="65716" y="195141"/>
                </a:lnTo>
                <a:lnTo>
                  <a:pt x="42903" y="235653"/>
                </a:lnTo>
                <a:lnTo>
                  <a:pt x="24607" y="278773"/>
                </a:lnTo>
                <a:lnTo>
                  <a:pt x="11147" y="324185"/>
                </a:lnTo>
                <a:lnTo>
                  <a:pt x="2839" y="371574"/>
                </a:lnTo>
                <a:lnTo>
                  <a:pt x="0" y="420624"/>
                </a:lnTo>
                <a:lnTo>
                  <a:pt x="2839" y="469673"/>
                </a:lnTo>
                <a:lnTo>
                  <a:pt x="11147" y="517062"/>
                </a:lnTo>
                <a:lnTo>
                  <a:pt x="24607" y="562474"/>
                </a:lnTo>
                <a:lnTo>
                  <a:pt x="42903" y="605594"/>
                </a:lnTo>
                <a:lnTo>
                  <a:pt x="65716" y="646106"/>
                </a:lnTo>
                <a:lnTo>
                  <a:pt x="92732" y="683693"/>
                </a:lnTo>
                <a:lnTo>
                  <a:pt x="123634" y="718042"/>
                </a:lnTo>
                <a:lnTo>
                  <a:pt x="158105" y="748834"/>
                </a:lnTo>
                <a:lnTo>
                  <a:pt x="195827" y="775756"/>
                </a:lnTo>
                <a:lnTo>
                  <a:pt x="236486" y="798491"/>
                </a:lnTo>
                <a:lnTo>
                  <a:pt x="279764" y="816723"/>
                </a:lnTo>
                <a:lnTo>
                  <a:pt x="325345" y="830137"/>
                </a:lnTo>
                <a:lnTo>
                  <a:pt x="372911" y="838417"/>
                </a:lnTo>
                <a:lnTo>
                  <a:pt x="422148" y="841248"/>
                </a:lnTo>
                <a:lnTo>
                  <a:pt x="471384" y="838417"/>
                </a:lnTo>
                <a:lnTo>
                  <a:pt x="518950" y="830137"/>
                </a:lnTo>
                <a:lnTo>
                  <a:pt x="564531" y="816723"/>
                </a:lnTo>
                <a:lnTo>
                  <a:pt x="607809" y="798491"/>
                </a:lnTo>
                <a:lnTo>
                  <a:pt x="648468" y="775756"/>
                </a:lnTo>
                <a:lnTo>
                  <a:pt x="686190" y="748834"/>
                </a:lnTo>
                <a:lnTo>
                  <a:pt x="720661" y="718042"/>
                </a:lnTo>
                <a:lnTo>
                  <a:pt x="751563" y="683693"/>
                </a:lnTo>
                <a:lnTo>
                  <a:pt x="778579" y="646106"/>
                </a:lnTo>
                <a:lnTo>
                  <a:pt x="801392" y="605594"/>
                </a:lnTo>
                <a:lnTo>
                  <a:pt x="819688" y="562474"/>
                </a:lnTo>
                <a:lnTo>
                  <a:pt x="833148" y="517062"/>
                </a:lnTo>
                <a:lnTo>
                  <a:pt x="841456" y="469673"/>
                </a:lnTo>
                <a:lnTo>
                  <a:pt x="844296" y="420624"/>
                </a:lnTo>
                <a:lnTo>
                  <a:pt x="841456" y="371574"/>
                </a:lnTo>
                <a:lnTo>
                  <a:pt x="833148" y="324185"/>
                </a:lnTo>
                <a:lnTo>
                  <a:pt x="819688" y="278773"/>
                </a:lnTo>
                <a:lnTo>
                  <a:pt x="801392" y="235653"/>
                </a:lnTo>
                <a:lnTo>
                  <a:pt x="778579" y="195141"/>
                </a:lnTo>
                <a:lnTo>
                  <a:pt x="751563" y="157554"/>
                </a:lnTo>
                <a:lnTo>
                  <a:pt x="720661" y="123205"/>
                </a:lnTo>
                <a:lnTo>
                  <a:pt x="686190" y="92413"/>
                </a:lnTo>
                <a:lnTo>
                  <a:pt x="648468" y="65491"/>
                </a:lnTo>
                <a:lnTo>
                  <a:pt x="607809" y="42756"/>
                </a:lnTo>
                <a:lnTo>
                  <a:pt x="564531" y="24524"/>
                </a:lnTo>
                <a:lnTo>
                  <a:pt x="518950" y="11110"/>
                </a:lnTo>
                <a:lnTo>
                  <a:pt x="471384" y="2830"/>
                </a:lnTo>
                <a:lnTo>
                  <a:pt x="422148" y="0"/>
                </a:lnTo>
                <a:close/>
              </a:path>
            </a:pathLst>
          </a:custGeom>
          <a:solidFill>
            <a:srgbClr val="505050"/>
          </a:solidFill>
        </p:spPr>
        <p:txBody>
          <a:bodyPr wrap="square" lIns="0" tIns="0" rIns="0" bIns="0" rtlCol="0"/>
          <a:lstStyle/>
          <a:p>
            <a:endParaRPr/>
          </a:p>
        </p:txBody>
      </p:sp>
      <p:sp>
        <p:nvSpPr>
          <p:cNvPr id="11" name="object 11"/>
          <p:cNvSpPr txBox="1">
            <a:spLocks noGrp="1"/>
          </p:cNvSpPr>
          <p:nvPr>
            <p:ph type="title"/>
          </p:nvPr>
        </p:nvSpPr>
        <p:spPr>
          <a:xfrm>
            <a:off x="1885569" y="774268"/>
            <a:ext cx="8426450" cy="636905"/>
          </a:xfrm>
          <a:prstGeom prst="rect">
            <a:avLst/>
          </a:prstGeom>
        </p:spPr>
        <p:txBody>
          <a:bodyPr vert="horz" wrap="square" lIns="0" tIns="13970" rIns="0" bIns="0" rtlCol="0">
            <a:spAutoFit/>
          </a:bodyPr>
          <a:lstStyle/>
          <a:p>
            <a:pPr marL="12700">
              <a:lnSpc>
                <a:spcPct val="100000"/>
              </a:lnSpc>
              <a:spcBef>
                <a:spcPts val="110"/>
              </a:spcBef>
            </a:pPr>
            <a:r>
              <a:rPr sz="4000" b="0" spc="10" dirty="0">
                <a:solidFill>
                  <a:srgbClr val="FFFFFF"/>
                </a:solidFill>
                <a:latin typeface="Arial Black"/>
                <a:cs typeface="Arial Black"/>
              </a:rPr>
              <a:t>W</a:t>
            </a:r>
            <a:r>
              <a:rPr sz="4000" b="0" spc="570" dirty="0">
                <a:solidFill>
                  <a:srgbClr val="FFFFFF"/>
                </a:solidFill>
                <a:latin typeface="Arial Black"/>
                <a:cs typeface="Arial Black"/>
              </a:rPr>
              <a:t> </a:t>
            </a:r>
            <a:r>
              <a:rPr sz="3600" spc="-5" dirty="0">
                <a:solidFill>
                  <a:srgbClr val="2D3334"/>
                </a:solidFill>
              </a:rPr>
              <a:t>OUND</a:t>
            </a:r>
            <a:r>
              <a:rPr sz="3600" spc="-30" dirty="0">
                <a:solidFill>
                  <a:srgbClr val="2D3334"/>
                </a:solidFill>
              </a:rPr>
              <a:t> </a:t>
            </a:r>
            <a:r>
              <a:rPr sz="3600" spc="-15" dirty="0">
                <a:solidFill>
                  <a:srgbClr val="2D3334"/>
                </a:solidFill>
              </a:rPr>
              <a:t>MANAGEMENT</a:t>
            </a:r>
            <a:r>
              <a:rPr sz="3600" spc="120" dirty="0">
                <a:solidFill>
                  <a:srgbClr val="2D3334"/>
                </a:solidFill>
              </a:rPr>
              <a:t> </a:t>
            </a:r>
            <a:r>
              <a:rPr sz="3600" dirty="0">
                <a:solidFill>
                  <a:srgbClr val="2D3334"/>
                </a:solidFill>
              </a:rPr>
              <a:t>EQUIPMENT</a:t>
            </a:r>
            <a:endParaRPr sz="3600">
              <a:latin typeface="Arial Black"/>
              <a:cs typeface="Arial Black"/>
            </a:endParaRPr>
          </a:p>
        </p:txBody>
      </p:sp>
      <p:pic>
        <p:nvPicPr>
          <p:cNvPr id="12" name="object 12"/>
          <p:cNvPicPr/>
          <p:nvPr/>
        </p:nvPicPr>
        <p:blipFill>
          <a:blip r:embed="rId7" cstate="print"/>
          <a:stretch>
            <a:fillRect/>
          </a:stretch>
        </p:blipFill>
        <p:spPr>
          <a:xfrm>
            <a:off x="624840" y="2679192"/>
            <a:ext cx="1950720" cy="1786127"/>
          </a:xfrm>
          <a:prstGeom prst="rect">
            <a:avLst/>
          </a:prstGeom>
        </p:spPr>
      </p:pic>
      <p:sp>
        <p:nvSpPr>
          <p:cNvPr id="13" name="object 13"/>
          <p:cNvSpPr txBox="1">
            <a:spLocks noGrp="1"/>
          </p:cNvSpPr>
          <p:nvPr>
            <p:ph type="sldNum" sz="quarter" idx="7"/>
          </p:nvPr>
        </p:nvSpPr>
        <p:spPr>
          <a:prstGeom prst="rect">
            <a:avLst/>
          </a:prstGeom>
        </p:spPr>
        <p:txBody>
          <a:bodyPr vert="horz" wrap="square" lIns="0" tIns="0" rIns="0" bIns="0" rtlCol="0">
            <a:spAutoFit/>
          </a:bodyPr>
          <a:lstStyle/>
          <a:p>
            <a:pPr marL="12700">
              <a:lnSpc>
                <a:spcPts val="1435"/>
              </a:lnSpc>
              <a:tabLst>
                <a:tab pos="2207260" algn="l"/>
              </a:tabLst>
            </a:pPr>
            <a:r>
              <a:rPr spc="-5" dirty="0"/>
              <a:t>#TCCC-CPP-PPT-02</a:t>
            </a:r>
            <a:r>
              <a:rPr spc="15" dirty="0"/>
              <a:t> </a:t>
            </a:r>
            <a:r>
              <a:rPr spc="-5" dirty="0"/>
              <a:t>08</a:t>
            </a:r>
            <a:r>
              <a:rPr spc="20" dirty="0"/>
              <a:t> </a:t>
            </a:r>
            <a:r>
              <a:rPr dirty="0"/>
              <a:t>AUG </a:t>
            </a:r>
            <a:r>
              <a:rPr spc="-5" dirty="0"/>
              <a:t>23	</a:t>
            </a:r>
            <a:fld id="{81D60167-4931-47E6-BA6A-407CBD079E47}" type="slidenum">
              <a:rPr sz="1200" spc="-5" dirty="0">
                <a:solidFill>
                  <a:srgbClr val="000000"/>
                </a:solidFill>
              </a:rPr>
              <a:t>20</a:t>
            </a:fld>
            <a:endParaRPr sz="12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301997" y="290830"/>
            <a:ext cx="3587750" cy="329565"/>
          </a:xfrm>
          <a:prstGeom prst="rect">
            <a:avLst/>
          </a:prstGeom>
        </p:spPr>
        <p:txBody>
          <a:bodyPr vert="horz" wrap="square" lIns="0" tIns="11430" rIns="0" bIns="0" rtlCol="0">
            <a:spAutoFit/>
          </a:bodyPr>
          <a:lstStyle/>
          <a:p>
            <a:pPr marL="12700">
              <a:lnSpc>
                <a:spcPct val="100000"/>
              </a:lnSpc>
              <a:spcBef>
                <a:spcPts val="90"/>
              </a:spcBef>
            </a:pPr>
            <a:r>
              <a:rPr sz="2000" b="1" dirty="0">
                <a:solidFill>
                  <a:srgbClr val="756F6F"/>
                </a:solidFill>
                <a:latin typeface="Arial"/>
                <a:cs typeface="Arial"/>
              </a:rPr>
              <a:t>Module</a:t>
            </a:r>
            <a:r>
              <a:rPr sz="2000" b="1" spc="-60" dirty="0">
                <a:solidFill>
                  <a:srgbClr val="756F6F"/>
                </a:solidFill>
                <a:latin typeface="Arial"/>
                <a:cs typeface="Arial"/>
              </a:rPr>
              <a:t> </a:t>
            </a:r>
            <a:r>
              <a:rPr sz="2000" b="1" spc="-5" dirty="0">
                <a:solidFill>
                  <a:srgbClr val="756F6F"/>
                </a:solidFill>
                <a:latin typeface="Arial"/>
                <a:cs typeface="Arial"/>
              </a:rPr>
              <a:t>2:</a:t>
            </a:r>
            <a:r>
              <a:rPr sz="2000" b="1" spc="-50" dirty="0">
                <a:solidFill>
                  <a:srgbClr val="756F6F"/>
                </a:solidFill>
                <a:latin typeface="Arial"/>
                <a:cs typeface="Arial"/>
              </a:rPr>
              <a:t> </a:t>
            </a:r>
            <a:r>
              <a:rPr sz="2000" b="1" dirty="0">
                <a:solidFill>
                  <a:srgbClr val="756F6F"/>
                </a:solidFill>
                <a:latin typeface="Arial"/>
                <a:cs typeface="Arial"/>
              </a:rPr>
              <a:t>Medical</a:t>
            </a:r>
            <a:r>
              <a:rPr sz="2000" b="1" spc="-35" dirty="0">
                <a:solidFill>
                  <a:srgbClr val="756F6F"/>
                </a:solidFill>
                <a:latin typeface="Arial"/>
                <a:cs typeface="Arial"/>
              </a:rPr>
              <a:t> </a:t>
            </a:r>
            <a:r>
              <a:rPr sz="2000" b="1" spc="-5" dirty="0">
                <a:solidFill>
                  <a:srgbClr val="756F6F"/>
                </a:solidFill>
                <a:latin typeface="Arial"/>
                <a:cs typeface="Arial"/>
              </a:rPr>
              <a:t>Equipment</a:t>
            </a:r>
            <a:endParaRPr sz="2000">
              <a:latin typeface="Arial"/>
              <a:cs typeface="Arial"/>
            </a:endParaRPr>
          </a:p>
        </p:txBody>
      </p:sp>
      <p:pic>
        <p:nvPicPr>
          <p:cNvPr id="3" name="object 3"/>
          <p:cNvPicPr/>
          <p:nvPr/>
        </p:nvPicPr>
        <p:blipFill>
          <a:blip r:embed="rId3" cstate="print"/>
          <a:stretch>
            <a:fillRect/>
          </a:stretch>
        </p:blipFill>
        <p:spPr>
          <a:xfrm>
            <a:off x="307847" y="256031"/>
            <a:ext cx="1173480" cy="655320"/>
          </a:xfrm>
          <a:prstGeom prst="rect">
            <a:avLst/>
          </a:prstGeom>
        </p:spPr>
      </p:pic>
      <p:sp>
        <p:nvSpPr>
          <p:cNvPr id="4" name="object 4"/>
          <p:cNvSpPr txBox="1"/>
          <p:nvPr/>
        </p:nvSpPr>
        <p:spPr>
          <a:xfrm>
            <a:off x="1238503" y="4459426"/>
            <a:ext cx="4309110" cy="1191895"/>
          </a:xfrm>
          <a:prstGeom prst="rect">
            <a:avLst/>
          </a:prstGeom>
        </p:spPr>
        <p:txBody>
          <a:bodyPr vert="horz" wrap="square" lIns="0" tIns="134620" rIns="0" bIns="0" rtlCol="0">
            <a:spAutoFit/>
          </a:bodyPr>
          <a:lstStyle/>
          <a:p>
            <a:pPr marL="12700">
              <a:lnSpc>
                <a:spcPct val="100000"/>
              </a:lnSpc>
              <a:spcBef>
                <a:spcPts val="1060"/>
              </a:spcBef>
            </a:pPr>
            <a:r>
              <a:rPr sz="2400" b="1" spc="-15" dirty="0">
                <a:solidFill>
                  <a:srgbClr val="BB8542"/>
                </a:solidFill>
                <a:latin typeface="Arial"/>
                <a:cs typeface="Arial"/>
              </a:rPr>
              <a:t>MALLEABLE</a:t>
            </a:r>
            <a:r>
              <a:rPr sz="2400" b="1" spc="60" dirty="0">
                <a:solidFill>
                  <a:srgbClr val="BB8542"/>
                </a:solidFill>
                <a:latin typeface="Arial"/>
                <a:cs typeface="Arial"/>
              </a:rPr>
              <a:t> </a:t>
            </a:r>
            <a:r>
              <a:rPr sz="2400" b="1" dirty="0">
                <a:solidFill>
                  <a:srgbClr val="BB8542"/>
                </a:solidFill>
                <a:latin typeface="Arial"/>
                <a:cs typeface="Arial"/>
              </a:rPr>
              <a:t>SPLINTING</a:t>
            </a:r>
            <a:endParaRPr sz="2400">
              <a:latin typeface="Arial"/>
              <a:cs typeface="Arial"/>
            </a:endParaRPr>
          </a:p>
          <a:p>
            <a:pPr marL="12700" marR="5080">
              <a:lnSpc>
                <a:spcPts val="2160"/>
              </a:lnSpc>
              <a:spcBef>
                <a:spcPts val="1055"/>
              </a:spcBef>
            </a:pPr>
            <a:r>
              <a:rPr sz="2000" spc="-5" dirty="0">
                <a:latin typeface="Arial MT"/>
                <a:cs typeface="Arial MT"/>
              </a:rPr>
              <a:t>Semi-rigid material used to immobilize </a:t>
            </a:r>
            <a:r>
              <a:rPr sz="2000" spc="-545" dirty="0">
                <a:latin typeface="Arial MT"/>
                <a:cs typeface="Arial MT"/>
              </a:rPr>
              <a:t> </a:t>
            </a:r>
            <a:r>
              <a:rPr sz="2000" spc="-5" dirty="0">
                <a:latin typeface="Arial MT"/>
                <a:cs typeface="Arial MT"/>
              </a:rPr>
              <a:t>an</a:t>
            </a:r>
            <a:r>
              <a:rPr sz="2000" spc="10" dirty="0">
                <a:latin typeface="Arial MT"/>
                <a:cs typeface="Arial MT"/>
              </a:rPr>
              <a:t> </a:t>
            </a:r>
            <a:r>
              <a:rPr sz="2000" spc="-5" dirty="0">
                <a:latin typeface="Arial MT"/>
                <a:cs typeface="Arial MT"/>
              </a:rPr>
              <a:t>injured</a:t>
            </a:r>
            <a:r>
              <a:rPr sz="2000" spc="15" dirty="0">
                <a:latin typeface="Arial MT"/>
                <a:cs typeface="Arial MT"/>
              </a:rPr>
              <a:t> </a:t>
            </a:r>
            <a:r>
              <a:rPr sz="2000" dirty="0">
                <a:latin typeface="Arial MT"/>
                <a:cs typeface="Arial MT"/>
              </a:rPr>
              <a:t>limb</a:t>
            </a:r>
            <a:endParaRPr sz="2000">
              <a:latin typeface="Arial MT"/>
              <a:cs typeface="Arial MT"/>
            </a:endParaRPr>
          </a:p>
        </p:txBody>
      </p:sp>
      <p:sp>
        <p:nvSpPr>
          <p:cNvPr id="5" name="object 5"/>
          <p:cNvSpPr txBox="1"/>
          <p:nvPr/>
        </p:nvSpPr>
        <p:spPr>
          <a:xfrm>
            <a:off x="6994017" y="4459426"/>
            <a:ext cx="4173854" cy="1191895"/>
          </a:xfrm>
          <a:prstGeom prst="rect">
            <a:avLst/>
          </a:prstGeom>
        </p:spPr>
        <p:txBody>
          <a:bodyPr vert="horz" wrap="square" lIns="0" tIns="134620" rIns="0" bIns="0" rtlCol="0">
            <a:spAutoFit/>
          </a:bodyPr>
          <a:lstStyle/>
          <a:p>
            <a:pPr marL="12700">
              <a:lnSpc>
                <a:spcPct val="100000"/>
              </a:lnSpc>
              <a:spcBef>
                <a:spcPts val="1060"/>
              </a:spcBef>
            </a:pPr>
            <a:r>
              <a:rPr sz="2400" b="1" dirty="0">
                <a:solidFill>
                  <a:srgbClr val="BB8542"/>
                </a:solidFill>
                <a:latin typeface="Arial"/>
                <a:cs typeface="Arial"/>
              </a:rPr>
              <a:t>RIGID</a:t>
            </a:r>
            <a:r>
              <a:rPr sz="2400" b="1" spc="-65" dirty="0">
                <a:solidFill>
                  <a:srgbClr val="BB8542"/>
                </a:solidFill>
                <a:latin typeface="Arial"/>
                <a:cs typeface="Arial"/>
              </a:rPr>
              <a:t> </a:t>
            </a:r>
            <a:r>
              <a:rPr sz="2400" b="1" dirty="0">
                <a:solidFill>
                  <a:srgbClr val="BB8542"/>
                </a:solidFill>
                <a:latin typeface="Arial"/>
                <a:cs typeface="Arial"/>
              </a:rPr>
              <a:t>SPLINTING</a:t>
            </a:r>
            <a:endParaRPr sz="2400">
              <a:latin typeface="Arial"/>
              <a:cs typeface="Arial"/>
            </a:endParaRPr>
          </a:p>
          <a:p>
            <a:pPr marL="12700" marR="5080">
              <a:lnSpc>
                <a:spcPts val="2160"/>
              </a:lnSpc>
              <a:spcBef>
                <a:spcPts val="1055"/>
              </a:spcBef>
            </a:pPr>
            <a:r>
              <a:rPr sz="2000" spc="-10" dirty="0">
                <a:latin typeface="Arial MT"/>
                <a:cs typeface="Arial MT"/>
              </a:rPr>
              <a:t>Rigid</a:t>
            </a:r>
            <a:r>
              <a:rPr sz="2000" spc="65" dirty="0">
                <a:latin typeface="Arial MT"/>
                <a:cs typeface="Arial MT"/>
              </a:rPr>
              <a:t> </a:t>
            </a:r>
            <a:r>
              <a:rPr sz="2000" spc="-10" dirty="0">
                <a:latin typeface="Arial MT"/>
                <a:cs typeface="Arial MT"/>
              </a:rPr>
              <a:t>splinting</a:t>
            </a:r>
            <a:r>
              <a:rPr sz="2000" spc="60" dirty="0">
                <a:latin typeface="Arial MT"/>
                <a:cs typeface="Arial MT"/>
              </a:rPr>
              <a:t> </a:t>
            </a:r>
            <a:r>
              <a:rPr sz="2000" spc="-5" dirty="0">
                <a:latin typeface="Arial MT"/>
                <a:cs typeface="Arial MT"/>
              </a:rPr>
              <a:t>material</a:t>
            </a:r>
            <a:r>
              <a:rPr sz="2000" spc="-10" dirty="0">
                <a:latin typeface="Arial MT"/>
                <a:cs typeface="Arial MT"/>
              </a:rPr>
              <a:t> that</a:t>
            </a:r>
            <a:r>
              <a:rPr sz="2000" spc="-5" dirty="0">
                <a:latin typeface="Arial MT"/>
                <a:cs typeface="Arial MT"/>
              </a:rPr>
              <a:t> </a:t>
            </a:r>
            <a:r>
              <a:rPr sz="2000" spc="-15" dirty="0">
                <a:latin typeface="Arial MT"/>
                <a:cs typeface="Arial MT"/>
              </a:rPr>
              <a:t>stabilizes </a:t>
            </a:r>
            <a:r>
              <a:rPr sz="2000" spc="-540" dirty="0">
                <a:latin typeface="Arial MT"/>
                <a:cs typeface="Arial MT"/>
              </a:rPr>
              <a:t> </a:t>
            </a:r>
            <a:r>
              <a:rPr sz="2000" spc="-5" dirty="0">
                <a:latin typeface="Arial MT"/>
                <a:cs typeface="Arial MT"/>
              </a:rPr>
              <a:t>the</a:t>
            </a:r>
            <a:r>
              <a:rPr sz="2000" spc="5" dirty="0">
                <a:latin typeface="Arial MT"/>
                <a:cs typeface="Arial MT"/>
              </a:rPr>
              <a:t> </a:t>
            </a:r>
            <a:r>
              <a:rPr sz="2000" dirty="0">
                <a:latin typeface="Arial MT"/>
                <a:cs typeface="Arial MT"/>
              </a:rPr>
              <a:t>limb</a:t>
            </a:r>
            <a:r>
              <a:rPr sz="2000" spc="-10" dirty="0">
                <a:latin typeface="Arial MT"/>
                <a:cs typeface="Arial MT"/>
              </a:rPr>
              <a:t> and</a:t>
            </a:r>
            <a:r>
              <a:rPr sz="2000" spc="5" dirty="0">
                <a:latin typeface="Arial MT"/>
                <a:cs typeface="Arial MT"/>
              </a:rPr>
              <a:t> </a:t>
            </a:r>
            <a:r>
              <a:rPr sz="2000" spc="-5" dirty="0">
                <a:latin typeface="Arial MT"/>
                <a:cs typeface="Arial MT"/>
              </a:rPr>
              <a:t>protects</a:t>
            </a:r>
            <a:r>
              <a:rPr sz="2000" spc="-25" dirty="0">
                <a:latin typeface="Arial MT"/>
                <a:cs typeface="Arial MT"/>
              </a:rPr>
              <a:t> </a:t>
            </a:r>
            <a:r>
              <a:rPr sz="2000" spc="-5" dirty="0">
                <a:latin typeface="Arial MT"/>
                <a:cs typeface="Arial MT"/>
              </a:rPr>
              <a:t>the</a:t>
            </a:r>
            <a:r>
              <a:rPr sz="2000" spc="5" dirty="0">
                <a:latin typeface="Arial MT"/>
                <a:cs typeface="Arial MT"/>
              </a:rPr>
              <a:t> </a:t>
            </a:r>
            <a:r>
              <a:rPr sz="2000" spc="-5" dirty="0">
                <a:latin typeface="Arial MT"/>
                <a:cs typeface="Arial MT"/>
              </a:rPr>
              <a:t>injury</a:t>
            </a:r>
            <a:endParaRPr sz="2000">
              <a:latin typeface="Arial MT"/>
              <a:cs typeface="Arial MT"/>
            </a:endParaRPr>
          </a:p>
        </p:txBody>
      </p:sp>
      <p:pic>
        <p:nvPicPr>
          <p:cNvPr id="6" name="object 6"/>
          <p:cNvPicPr/>
          <p:nvPr/>
        </p:nvPicPr>
        <p:blipFill>
          <a:blip r:embed="rId4" cstate="print"/>
          <a:stretch>
            <a:fillRect/>
          </a:stretch>
        </p:blipFill>
        <p:spPr>
          <a:xfrm>
            <a:off x="1018032" y="1844039"/>
            <a:ext cx="3413760" cy="2456688"/>
          </a:xfrm>
          <a:prstGeom prst="rect">
            <a:avLst/>
          </a:prstGeom>
        </p:spPr>
      </p:pic>
      <p:sp>
        <p:nvSpPr>
          <p:cNvPr id="7" name="object 7"/>
          <p:cNvSpPr/>
          <p:nvPr/>
        </p:nvSpPr>
        <p:spPr>
          <a:xfrm>
            <a:off x="3590544" y="701040"/>
            <a:ext cx="841375" cy="844550"/>
          </a:xfrm>
          <a:custGeom>
            <a:avLst/>
            <a:gdLst/>
            <a:ahLst/>
            <a:cxnLst/>
            <a:rect l="l" t="t" r="r" b="b"/>
            <a:pathLst>
              <a:path w="841375" h="844550">
                <a:moveTo>
                  <a:pt x="420623" y="0"/>
                </a:moveTo>
                <a:lnTo>
                  <a:pt x="371574" y="2839"/>
                </a:lnTo>
                <a:lnTo>
                  <a:pt x="324185" y="11147"/>
                </a:lnTo>
                <a:lnTo>
                  <a:pt x="278773" y="24607"/>
                </a:lnTo>
                <a:lnTo>
                  <a:pt x="235653" y="42903"/>
                </a:lnTo>
                <a:lnTo>
                  <a:pt x="195141" y="65716"/>
                </a:lnTo>
                <a:lnTo>
                  <a:pt x="157554" y="92732"/>
                </a:lnTo>
                <a:lnTo>
                  <a:pt x="123205" y="123634"/>
                </a:lnTo>
                <a:lnTo>
                  <a:pt x="92413" y="158105"/>
                </a:lnTo>
                <a:lnTo>
                  <a:pt x="65491" y="195827"/>
                </a:lnTo>
                <a:lnTo>
                  <a:pt x="42756" y="236486"/>
                </a:lnTo>
                <a:lnTo>
                  <a:pt x="24524" y="279764"/>
                </a:lnTo>
                <a:lnTo>
                  <a:pt x="11110" y="325345"/>
                </a:lnTo>
                <a:lnTo>
                  <a:pt x="2830" y="372911"/>
                </a:lnTo>
                <a:lnTo>
                  <a:pt x="0" y="422148"/>
                </a:lnTo>
                <a:lnTo>
                  <a:pt x="2830" y="471384"/>
                </a:lnTo>
                <a:lnTo>
                  <a:pt x="11110" y="518950"/>
                </a:lnTo>
                <a:lnTo>
                  <a:pt x="24524" y="564531"/>
                </a:lnTo>
                <a:lnTo>
                  <a:pt x="42756" y="607809"/>
                </a:lnTo>
                <a:lnTo>
                  <a:pt x="65491" y="648468"/>
                </a:lnTo>
                <a:lnTo>
                  <a:pt x="92413" y="686190"/>
                </a:lnTo>
                <a:lnTo>
                  <a:pt x="123205" y="720661"/>
                </a:lnTo>
                <a:lnTo>
                  <a:pt x="157554" y="751563"/>
                </a:lnTo>
                <a:lnTo>
                  <a:pt x="195141" y="778579"/>
                </a:lnTo>
                <a:lnTo>
                  <a:pt x="235653" y="801392"/>
                </a:lnTo>
                <a:lnTo>
                  <a:pt x="278773" y="819688"/>
                </a:lnTo>
                <a:lnTo>
                  <a:pt x="324185" y="833148"/>
                </a:lnTo>
                <a:lnTo>
                  <a:pt x="371574" y="841456"/>
                </a:lnTo>
                <a:lnTo>
                  <a:pt x="420623" y="844296"/>
                </a:lnTo>
                <a:lnTo>
                  <a:pt x="469673" y="841456"/>
                </a:lnTo>
                <a:lnTo>
                  <a:pt x="517062" y="833148"/>
                </a:lnTo>
                <a:lnTo>
                  <a:pt x="562474" y="819688"/>
                </a:lnTo>
                <a:lnTo>
                  <a:pt x="605594" y="801392"/>
                </a:lnTo>
                <a:lnTo>
                  <a:pt x="646106" y="778579"/>
                </a:lnTo>
                <a:lnTo>
                  <a:pt x="683693" y="751563"/>
                </a:lnTo>
                <a:lnTo>
                  <a:pt x="718042" y="720661"/>
                </a:lnTo>
                <a:lnTo>
                  <a:pt x="748834" y="686190"/>
                </a:lnTo>
                <a:lnTo>
                  <a:pt x="775756" y="648468"/>
                </a:lnTo>
                <a:lnTo>
                  <a:pt x="798491" y="607809"/>
                </a:lnTo>
                <a:lnTo>
                  <a:pt x="816723" y="564531"/>
                </a:lnTo>
                <a:lnTo>
                  <a:pt x="830137" y="518950"/>
                </a:lnTo>
                <a:lnTo>
                  <a:pt x="838417" y="471384"/>
                </a:lnTo>
                <a:lnTo>
                  <a:pt x="841247" y="422148"/>
                </a:lnTo>
                <a:lnTo>
                  <a:pt x="838417" y="372911"/>
                </a:lnTo>
                <a:lnTo>
                  <a:pt x="830137" y="325345"/>
                </a:lnTo>
                <a:lnTo>
                  <a:pt x="816723" y="279764"/>
                </a:lnTo>
                <a:lnTo>
                  <a:pt x="798491" y="236486"/>
                </a:lnTo>
                <a:lnTo>
                  <a:pt x="775756" y="195827"/>
                </a:lnTo>
                <a:lnTo>
                  <a:pt x="748834" y="158105"/>
                </a:lnTo>
                <a:lnTo>
                  <a:pt x="718042" y="123634"/>
                </a:lnTo>
                <a:lnTo>
                  <a:pt x="683693" y="92732"/>
                </a:lnTo>
                <a:lnTo>
                  <a:pt x="646106" y="65716"/>
                </a:lnTo>
                <a:lnTo>
                  <a:pt x="605594" y="42903"/>
                </a:lnTo>
                <a:lnTo>
                  <a:pt x="562474" y="24607"/>
                </a:lnTo>
                <a:lnTo>
                  <a:pt x="517062" y="11147"/>
                </a:lnTo>
                <a:lnTo>
                  <a:pt x="469673" y="2839"/>
                </a:lnTo>
                <a:lnTo>
                  <a:pt x="420623" y="0"/>
                </a:lnTo>
                <a:close/>
              </a:path>
            </a:pathLst>
          </a:custGeom>
          <a:solidFill>
            <a:srgbClr val="505050"/>
          </a:solidFill>
        </p:spPr>
        <p:txBody>
          <a:bodyPr wrap="square" lIns="0" tIns="0" rIns="0" bIns="0" rtlCol="0"/>
          <a:lstStyle/>
          <a:p>
            <a:endParaRPr/>
          </a:p>
        </p:txBody>
      </p:sp>
      <p:sp>
        <p:nvSpPr>
          <p:cNvPr id="8" name="object 8"/>
          <p:cNvSpPr txBox="1">
            <a:spLocks noGrp="1"/>
          </p:cNvSpPr>
          <p:nvPr>
            <p:ph type="title"/>
          </p:nvPr>
        </p:nvSpPr>
        <p:spPr>
          <a:xfrm>
            <a:off x="3814064" y="774649"/>
            <a:ext cx="4822190" cy="636905"/>
          </a:xfrm>
          <a:prstGeom prst="rect">
            <a:avLst/>
          </a:prstGeom>
        </p:spPr>
        <p:txBody>
          <a:bodyPr vert="horz" wrap="square" lIns="0" tIns="13970" rIns="0" bIns="0" rtlCol="0">
            <a:spAutoFit/>
          </a:bodyPr>
          <a:lstStyle/>
          <a:p>
            <a:pPr marL="12700">
              <a:lnSpc>
                <a:spcPct val="100000"/>
              </a:lnSpc>
              <a:spcBef>
                <a:spcPts val="110"/>
              </a:spcBef>
              <a:tabLst>
                <a:tab pos="643255" algn="l"/>
              </a:tabLst>
            </a:pPr>
            <a:r>
              <a:rPr sz="4000" b="0" spc="5" dirty="0">
                <a:solidFill>
                  <a:srgbClr val="FFFFFF"/>
                </a:solidFill>
                <a:latin typeface="Arial Black"/>
                <a:cs typeface="Arial Black"/>
              </a:rPr>
              <a:t>S	</a:t>
            </a:r>
            <a:r>
              <a:rPr sz="3600" dirty="0">
                <a:solidFill>
                  <a:srgbClr val="2D3334"/>
                </a:solidFill>
              </a:rPr>
              <a:t>PLINT</a:t>
            </a:r>
            <a:r>
              <a:rPr sz="3600" spc="-100" dirty="0">
                <a:solidFill>
                  <a:srgbClr val="2D3334"/>
                </a:solidFill>
              </a:rPr>
              <a:t> </a:t>
            </a:r>
            <a:r>
              <a:rPr sz="3600" dirty="0">
                <a:solidFill>
                  <a:srgbClr val="2D3334"/>
                </a:solidFill>
              </a:rPr>
              <a:t>EQUIPMENT</a:t>
            </a:r>
            <a:endParaRPr sz="3600">
              <a:latin typeface="Arial Black"/>
              <a:cs typeface="Arial Black"/>
            </a:endParaRPr>
          </a:p>
        </p:txBody>
      </p:sp>
      <p:pic>
        <p:nvPicPr>
          <p:cNvPr id="9" name="object 9"/>
          <p:cNvPicPr/>
          <p:nvPr/>
        </p:nvPicPr>
        <p:blipFill>
          <a:blip r:embed="rId5" cstate="print"/>
          <a:stretch>
            <a:fillRect/>
          </a:stretch>
        </p:blipFill>
        <p:spPr>
          <a:xfrm>
            <a:off x="6614214" y="2350357"/>
            <a:ext cx="4770034" cy="1708188"/>
          </a:xfrm>
          <a:prstGeom prst="rect">
            <a:avLst/>
          </a:prstGeom>
        </p:spPr>
      </p:pic>
      <p:sp>
        <p:nvSpPr>
          <p:cNvPr id="10" name="object 10"/>
          <p:cNvSpPr txBox="1">
            <a:spLocks noGrp="1"/>
          </p:cNvSpPr>
          <p:nvPr>
            <p:ph type="sldNum" sz="quarter" idx="7"/>
          </p:nvPr>
        </p:nvSpPr>
        <p:spPr>
          <a:prstGeom prst="rect">
            <a:avLst/>
          </a:prstGeom>
        </p:spPr>
        <p:txBody>
          <a:bodyPr vert="horz" wrap="square" lIns="0" tIns="0" rIns="0" bIns="0" rtlCol="0">
            <a:spAutoFit/>
          </a:bodyPr>
          <a:lstStyle/>
          <a:p>
            <a:pPr marL="12700">
              <a:lnSpc>
                <a:spcPts val="1435"/>
              </a:lnSpc>
              <a:tabLst>
                <a:tab pos="2207260" algn="l"/>
              </a:tabLst>
            </a:pPr>
            <a:r>
              <a:rPr spc="-5" dirty="0"/>
              <a:t>#TCCC-CPP-PPT-02</a:t>
            </a:r>
            <a:r>
              <a:rPr spc="15" dirty="0"/>
              <a:t> </a:t>
            </a:r>
            <a:r>
              <a:rPr spc="-5" dirty="0"/>
              <a:t>08</a:t>
            </a:r>
            <a:r>
              <a:rPr spc="20" dirty="0"/>
              <a:t> </a:t>
            </a:r>
            <a:r>
              <a:rPr dirty="0"/>
              <a:t>AUG </a:t>
            </a:r>
            <a:r>
              <a:rPr spc="-5" dirty="0"/>
              <a:t>23	</a:t>
            </a:r>
            <a:fld id="{81D60167-4931-47E6-BA6A-407CBD079E47}" type="slidenum">
              <a:rPr sz="1200" spc="-5" dirty="0">
                <a:solidFill>
                  <a:srgbClr val="000000"/>
                </a:solidFill>
              </a:rPr>
              <a:t>21</a:t>
            </a:fld>
            <a:endParaRPr sz="12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301997" y="290830"/>
            <a:ext cx="3587750" cy="329565"/>
          </a:xfrm>
          <a:prstGeom prst="rect">
            <a:avLst/>
          </a:prstGeom>
        </p:spPr>
        <p:txBody>
          <a:bodyPr vert="horz" wrap="square" lIns="0" tIns="11430" rIns="0" bIns="0" rtlCol="0">
            <a:spAutoFit/>
          </a:bodyPr>
          <a:lstStyle/>
          <a:p>
            <a:pPr marL="12700">
              <a:lnSpc>
                <a:spcPct val="100000"/>
              </a:lnSpc>
              <a:spcBef>
                <a:spcPts val="90"/>
              </a:spcBef>
            </a:pPr>
            <a:r>
              <a:rPr sz="2000" b="1" dirty="0">
                <a:solidFill>
                  <a:srgbClr val="756F6F"/>
                </a:solidFill>
                <a:latin typeface="Arial"/>
                <a:cs typeface="Arial"/>
              </a:rPr>
              <a:t>Module</a:t>
            </a:r>
            <a:r>
              <a:rPr sz="2000" b="1" spc="-60" dirty="0">
                <a:solidFill>
                  <a:srgbClr val="756F6F"/>
                </a:solidFill>
                <a:latin typeface="Arial"/>
                <a:cs typeface="Arial"/>
              </a:rPr>
              <a:t> </a:t>
            </a:r>
            <a:r>
              <a:rPr sz="2000" b="1" spc="-5" dirty="0">
                <a:solidFill>
                  <a:srgbClr val="756F6F"/>
                </a:solidFill>
                <a:latin typeface="Arial"/>
                <a:cs typeface="Arial"/>
              </a:rPr>
              <a:t>2:</a:t>
            </a:r>
            <a:r>
              <a:rPr sz="2000" b="1" spc="-50" dirty="0">
                <a:solidFill>
                  <a:srgbClr val="756F6F"/>
                </a:solidFill>
                <a:latin typeface="Arial"/>
                <a:cs typeface="Arial"/>
              </a:rPr>
              <a:t> </a:t>
            </a:r>
            <a:r>
              <a:rPr sz="2000" b="1" dirty="0">
                <a:solidFill>
                  <a:srgbClr val="756F6F"/>
                </a:solidFill>
                <a:latin typeface="Arial"/>
                <a:cs typeface="Arial"/>
              </a:rPr>
              <a:t>Medical</a:t>
            </a:r>
            <a:r>
              <a:rPr sz="2000" b="1" spc="-35" dirty="0">
                <a:solidFill>
                  <a:srgbClr val="756F6F"/>
                </a:solidFill>
                <a:latin typeface="Arial"/>
                <a:cs typeface="Arial"/>
              </a:rPr>
              <a:t> </a:t>
            </a:r>
            <a:r>
              <a:rPr sz="2000" b="1" spc="-5" dirty="0">
                <a:solidFill>
                  <a:srgbClr val="756F6F"/>
                </a:solidFill>
                <a:latin typeface="Arial"/>
                <a:cs typeface="Arial"/>
              </a:rPr>
              <a:t>Equipment</a:t>
            </a:r>
            <a:endParaRPr sz="2000">
              <a:latin typeface="Arial"/>
              <a:cs typeface="Arial"/>
            </a:endParaRPr>
          </a:p>
        </p:txBody>
      </p:sp>
      <p:pic>
        <p:nvPicPr>
          <p:cNvPr id="3" name="object 3"/>
          <p:cNvPicPr/>
          <p:nvPr/>
        </p:nvPicPr>
        <p:blipFill>
          <a:blip r:embed="rId3" cstate="print"/>
          <a:stretch>
            <a:fillRect/>
          </a:stretch>
        </p:blipFill>
        <p:spPr>
          <a:xfrm>
            <a:off x="307847" y="256031"/>
            <a:ext cx="1173480" cy="655320"/>
          </a:xfrm>
          <a:prstGeom prst="rect">
            <a:avLst/>
          </a:prstGeom>
        </p:spPr>
      </p:pic>
      <p:sp>
        <p:nvSpPr>
          <p:cNvPr id="4" name="object 4"/>
          <p:cNvSpPr txBox="1">
            <a:spLocks noGrp="1"/>
          </p:cNvSpPr>
          <p:nvPr>
            <p:ph type="title"/>
          </p:nvPr>
        </p:nvSpPr>
        <p:spPr>
          <a:xfrm>
            <a:off x="1364996" y="606682"/>
            <a:ext cx="9157970" cy="1167765"/>
          </a:xfrm>
          <a:prstGeom prst="rect">
            <a:avLst/>
          </a:prstGeom>
        </p:spPr>
        <p:txBody>
          <a:bodyPr vert="horz" wrap="square" lIns="0" tIns="224790" rIns="0" bIns="0" rtlCol="0">
            <a:spAutoFit/>
          </a:bodyPr>
          <a:lstStyle/>
          <a:p>
            <a:pPr marL="323850">
              <a:lnSpc>
                <a:spcPct val="100000"/>
              </a:lnSpc>
              <a:spcBef>
                <a:spcPts val="1770"/>
              </a:spcBef>
            </a:pPr>
            <a:r>
              <a:rPr spc="-5" dirty="0">
                <a:solidFill>
                  <a:srgbClr val="2D3334"/>
                </a:solidFill>
              </a:rPr>
              <a:t>DOCUMENTATION/MEDEVAC</a:t>
            </a:r>
            <a:r>
              <a:rPr spc="45" dirty="0">
                <a:solidFill>
                  <a:srgbClr val="2D3334"/>
                </a:solidFill>
              </a:rPr>
              <a:t> </a:t>
            </a:r>
            <a:r>
              <a:rPr dirty="0">
                <a:solidFill>
                  <a:srgbClr val="2D3334"/>
                </a:solidFill>
              </a:rPr>
              <a:t>REQUEST</a:t>
            </a:r>
          </a:p>
          <a:p>
            <a:pPr marL="12700">
              <a:lnSpc>
                <a:spcPct val="100000"/>
              </a:lnSpc>
              <a:spcBef>
                <a:spcPts val="840"/>
              </a:spcBef>
              <a:tabLst>
                <a:tab pos="2519045" algn="l"/>
              </a:tabLst>
            </a:pPr>
            <a:r>
              <a:rPr sz="1800" b="0" i="1" spc="-5" dirty="0">
                <a:solidFill>
                  <a:srgbClr val="2D3334"/>
                </a:solidFill>
                <a:latin typeface="Arial"/>
                <a:cs typeface="Arial"/>
              </a:rPr>
              <a:t>FRONT	</a:t>
            </a:r>
            <a:r>
              <a:rPr sz="1800" b="0" i="1" dirty="0">
                <a:solidFill>
                  <a:srgbClr val="2D3334"/>
                </a:solidFill>
                <a:latin typeface="Arial"/>
                <a:cs typeface="Arial"/>
              </a:rPr>
              <a:t>BACK</a:t>
            </a:r>
            <a:endParaRPr sz="1800">
              <a:latin typeface="Arial"/>
              <a:cs typeface="Arial"/>
            </a:endParaRPr>
          </a:p>
        </p:txBody>
      </p:sp>
      <p:pic>
        <p:nvPicPr>
          <p:cNvPr id="5" name="object 5"/>
          <p:cNvPicPr/>
          <p:nvPr/>
        </p:nvPicPr>
        <p:blipFill>
          <a:blip r:embed="rId4" cstate="print"/>
          <a:stretch>
            <a:fillRect/>
          </a:stretch>
        </p:blipFill>
        <p:spPr>
          <a:xfrm>
            <a:off x="759070" y="1915745"/>
            <a:ext cx="1955048" cy="2910685"/>
          </a:xfrm>
          <a:prstGeom prst="rect">
            <a:avLst/>
          </a:prstGeom>
        </p:spPr>
      </p:pic>
      <p:pic>
        <p:nvPicPr>
          <p:cNvPr id="6" name="object 6"/>
          <p:cNvPicPr/>
          <p:nvPr/>
        </p:nvPicPr>
        <p:blipFill>
          <a:blip r:embed="rId5" cstate="print"/>
          <a:stretch>
            <a:fillRect/>
          </a:stretch>
        </p:blipFill>
        <p:spPr>
          <a:xfrm>
            <a:off x="3259892" y="1938601"/>
            <a:ext cx="1939929" cy="2887828"/>
          </a:xfrm>
          <a:prstGeom prst="rect">
            <a:avLst/>
          </a:prstGeom>
        </p:spPr>
      </p:pic>
      <p:sp>
        <p:nvSpPr>
          <p:cNvPr id="7" name="object 7"/>
          <p:cNvSpPr txBox="1"/>
          <p:nvPr/>
        </p:nvSpPr>
        <p:spPr>
          <a:xfrm>
            <a:off x="708456" y="4930266"/>
            <a:ext cx="4832985" cy="1612900"/>
          </a:xfrm>
          <a:prstGeom prst="rect">
            <a:avLst/>
          </a:prstGeom>
        </p:spPr>
        <p:txBody>
          <a:bodyPr vert="horz" wrap="square" lIns="0" tIns="12700" rIns="0" bIns="0" rtlCol="0">
            <a:spAutoFit/>
          </a:bodyPr>
          <a:lstStyle/>
          <a:p>
            <a:pPr marL="12700">
              <a:lnSpc>
                <a:spcPct val="100000"/>
              </a:lnSpc>
              <a:spcBef>
                <a:spcPts val="100"/>
              </a:spcBef>
            </a:pPr>
            <a:r>
              <a:rPr sz="2400" b="1" spc="-5" dirty="0">
                <a:solidFill>
                  <a:srgbClr val="BB8542"/>
                </a:solidFill>
                <a:latin typeface="Arial"/>
                <a:cs typeface="Arial"/>
              </a:rPr>
              <a:t>DD</a:t>
            </a:r>
            <a:r>
              <a:rPr sz="2400" b="1" spc="-10" dirty="0">
                <a:solidFill>
                  <a:srgbClr val="BB8542"/>
                </a:solidFill>
                <a:latin typeface="Arial"/>
                <a:cs typeface="Arial"/>
              </a:rPr>
              <a:t> </a:t>
            </a:r>
            <a:r>
              <a:rPr sz="2400" b="1" spc="-5" dirty="0">
                <a:solidFill>
                  <a:srgbClr val="BB8542"/>
                </a:solidFill>
                <a:latin typeface="Arial"/>
                <a:cs typeface="Arial"/>
              </a:rPr>
              <a:t>Form</a:t>
            </a:r>
            <a:r>
              <a:rPr sz="2400" b="1" spc="5" dirty="0">
                <a:solidFill>
                  <a:srgbClr val="BB8542"/>
                </a:solidFill>
                <a:latin typeface="Arial"/>
                <a:cs typeface="Arial"/>
              </a:rPr>
              <a:t> </a:t>
            </a:r>
            <a:r>
              <a:rPr sz="2400" b="1" dirty="0">
                <a:solidFill>
                  <a:srgbClr val="BB8542"/>
                </a:solidFill>
                <a:latin typeface="Arial"/>
                <a:cs typeface="Arial"/>
              </a:rPr>
              <a:t>1380</a:t>
            </a:r>
            <a:r>
              <a:rPr sz="2400" b="1" spc="-15" dirty="0">
                <a:solidFill>
                  <a:srgbClr val="BB8542"/>
                </a:solidFill>
                <a:latin typeface="Arial"/>
                <a:cs typeface="Arial"/>
              </a:rPr>
              <a:t> </a:t>
            </a:r>
            <a:r>
              <a:rPr sz="2400" b="1" spc="-5" dirty="0">
                <a:solidFill>
                  <a:srgbClr val="BB8542"/>
                </a:solidFill>
                <a:latin typeface="Arial"/>
                <a:cs typeface="Arial"/>
              </a:rPr>
              <a:t>TCCC</a:t>
            </a:r>
            <a:r>
              <a:rPr sz="2400" b="1" spc="-15" dirty="0">
                <a:solidFill>
                  <a:srgbClr val="BB8542"/>
                </a:solidFill>
                <a:latin typeface="Arial"/>
                <a:cs typeface="Arial"/>
              </a:rPr>
              <a:t> </a:t>
            </a:r>
            <a:r>
              <a:rPr sz="2400" b="1" spc="-20" dirty="0">
                <a:solidFill>
                  <a:srgbClr val="BB8542"/>
                </a:solidFill>
                <a:latin typeface="Arial"/>
                <a:cs typeface="Arial"/>
              </a:rPr>
              <a:t>CARD</a:t>
            </a:r>
            <a:endParaRPr sz="2400">
              <a:latin typeface="Arial"/>
              <a:cs typeface="Arial"/>
            </a:endParaRPr>
          </a:p>
          <a:p>
            <a:pPr marL="12700" marR="5080">
              <a:lnSpc>
                <a:spcPct val="100000"/>
              </a:lnSpc>
              <a:spcBef>
                <a:spcPts val="15"/>
              </a:spcBef>
            </a:pPr>
            <a:r>
              <a:rPr sz="2000" b="1" spc="-5" dirty="0">
                <a:latin typeface="Arial"/>
                <a:cs typeface="Arial"/>
              </a:rPr>
              <a:t>DoD-approved</a:t>
            </a:r>
            <a:r>
              <a:rPr sz="2000" b="1" spc="15" dirty="0">
                <a:latin typeface="Arial"/>
                <a:cs typeface="Arial"/>
              </a:rPr>
              <a:t> </a:t>
            </a:r>
            <a:r>
              <a:rPr sz="2000" spc="-5" dirty="0">
                <a:latin typeface="Arial MT"/>
                <a:cs typeface="Arial MT"/>
              </a:rPr>
              <a:t>standard</a:t>
            </a:r>
            <a:r>
              <a:rPr sz="2000" spc="10" dirty="0">
                <a:latin typeface="Arial MT"/>
                <a:cs typeface="Arial MT"/>
              </a:rPr>
              <a:t> </a:t>
            </a:r>
            <a:r>
              <a:rPr sz="2000" dirty="0">
                <a:latin typeface="Arial MT"/>
                <a:cs typeface="Arial MT"/>
              </a:rPr>
              <a:t>for</a:t>
            </a:r>
            <a:r>
              <a:rPr sz="2000" spc="-30" dirty="0">
                <a:latin typeface="Arial MT"/>
                <a:cs typeface="Arial MT"/>
              </a:rPr>
              <a:t> </a:t>
            </a:r>
            <a:r>
              <a:rPr sz="2000" spc="-5" dirty="0">
                <a:latin typeface="Arial MT"/>
                <a:cs typeface="Arial MT"/>
              </a:rPr>
              <a:t>documenting </a:t>
            </a:r>
            <a:r>
              <a:rPr sz="2000" dirty="0">
                <a:latin typeface="Arial MT"/>
                <a:cs typeface="Arial MT"/>
              </a:rPr>
              <a:t> </a:t>
            </a:r>
            <a:r>
              <a:rPr sz="2000" b="1" spc="-30" dirty="0">
                <a:latin typeface="Arial"/>
                <a:cs typeface="Arial"/>
              </a:rPr>
              <a:t>ALL</a:t>
            </a:r>
            <a:r>
              <a:rPr sz="2000" b="1" spc="114" dirty="0">
                <a:latin typeface="Arial"/>
                <a:cs typeface="Arial"/>
              </a:rPr>
              <a:t> </a:t>
            </a:r>
            <a:r>
              <a:rPr sz="2000" dirty="0">
                <a:latin typeface="Arial MT"/>
                <a:cs typeface="Arial MT"/>
              </a:rPr>
              <a:t>assessment</a:t>
            </a:r>
            <a:r>
              <a:rPr sz="2000" spc="20" dirty="0">
                <a:latin typeface="Arial MT"/>
                <a:cs typeface="Arial MT"/>
              </a:rPr>
              <a:t> </a:t>
            </a:r>
            <a:r>
              <a:rPr sz="2000" spc="-10" dirty="0">
                <a:latin typeface="Arial MT"/>
                <a:cs typeface="Arial MT"/>
              </a:rPr>
              <a:t>and</a:t>
            </a:r>
            <a:r>
              <a:rPr sz="2000" spc="55" dirty="0">
                <a:latin typeface="Arial MT"/>
                <a:cs typeface="Arial MT"/>
              </a:rPr>
              <a:t> </a:t>
            </a:r>
            <a:r>
              <a:rPr sz="2000" spc="-5" dirty="0">
                <a:latin typeface="Arial MT"/>
                <a:cs typeface="Arial MT"/>
              </a:rPr>
              <a:t>treatment</a:t>
            </a:r>
            <a:r>
              <a:rPr sz="2000" spc="20" dirty="0">
                <a:latin typeface="Arial MT"/>
                <a:cs typeface="Arial MT"/>
              </a:rPr>
              <a:t> </a:t>
            </a:r>
            <a:r>
              <a:rPr sz="2000" spc="-10" dirty="0">
                <a:latin typeface="Arial MT"/>
                <a:cs typeface="Arial MT"/>
              </a:rPr>
              <a:t>provided </a:t>
            </a:r>
            <a:r>
              <a:rPr sz="2000" spc="-5" dirty="0">
                <a:latin typeface="Arial MT"/>
                <a:cs typeface="Arial MT"/>
              </a:rPr>
              <a:t> to</a:t>
            </a:r>
            <a:r>
              <a:rPr sz="2000" spc="-15" dirty="0">
                <a:latin typeface="Arial MT"/>
                <a:cs typeface="Arial MT"/>
              </a:rPr>
              <a:t> </a:t>
            </a:r>
            <a:r>
              <a:rPr sz="2000" spc="-5" dirty="0">
                <a:latin typeface="Arial MT"/>
                <a:cs typeface="Arial MT"/>
              </a:rPr>
              <a:t>casualties</a:t>
            </a:r>
            <a:r>
              <a:rPr sz="2000" spc="45" dirty="0">
                <a:latin typeface="Arial MT"/>
                <a:cs typeface="Arial MT"/>
              </a:rPr>
              <a:t> </a:t>
            </a:r>
            <a:r>
              <a:rPr sz="2000" spc="-5" dirty="0">
                <a:latin typeface="Arial MT"/>
                <a:cs typeface="Arial MT"/>
              </a:rPr>
              <a:t>before</a:t>
            </a:r>
            <a:r>
              <a:rPr sz="2000" spc="-45" dirty="0">
                <a:latin typeface="Arial MT"/>
                <a:cs typeface="Arial MT"/>
              </a:rPr>
              <a:t> </a:t>
            </a:r>
            <a:r>
              <a:rPr sz="2000" b="1" spc="-5" dirty="0">
                <a:latin typeface="Arial"/>
                <a:cs typeface="Arial"/>
              </a:rPr>
              <a:t>evacuation</a:t>
            </a:r>
            <a:r>
              <a:rPr sz="2000" b="1" spc="5" dirty="0">
                <a:latin typeface="Arial"/>
                <a:cs typeface="Arial"/>
              </a:rPr>
              <a:t> </a:t>
            </a:r>
            <a:r>
              <a:rPr sz="2000" spc="-5" dirty="0">
                <a:latin typeface="Arial MT"/>
                <a:cs typeface="Arial MT"/>
              </a:rPr>
              <a:t>or</a:t>
            </a:r>
            <a:r>
              <a:rPr sz="2000" spc="-10" dirty="0">
                <a:latin typeface="Arial MT"/>
                <a:cs typeface="Arial MT"/>
              </a:rPr>
              <a:t> </a:t>
            </a:r>
            <a:r>
              <a:rPr sz="2000" spc="-5" dirty="0">
                <a:latin typeface="Arial MT"/>
                <a:cs typeface="Arial MT"/>
              </a:rPr>
              <a:t>handoff </a:t>
            </a:r>
            <a:r>
              <a:rPr sz="2000" spc="-540" dirty="0">
                <a:latin typeface="Arial MT"/>
                <a:cs typeface="Arial MT"/>
              </a:rPr>
              <a:t> </a:t>
            </a:r>
            <a:r>
              <a:rPr sz="2000" spc="-5" dirty="0">
                <a:latin typeface="Arial MT"/>
                <a:cs typeface="Arial MT"/>
              </a:rPr>
              <a:t>to</a:t>
            </a:r>
            <a:r>
              <a:rPr sz="2000" spc="-10" dirty="0">
                <a:latin typeface="Arial MT"/>
                <a:cs typeface="Arial MT"/>
              </a:rPr>
              <a:t> </a:t>
            </a:r>
            <a:r>
              <a:rPr sz="2000" spc="-5" dirty="0">
                <a:latin typeface="Arial MT"/>
                <a:cs typeface="Arial MT"/>
              </a:rPr>
              <a:t>other</a:t>
            </a:r>
            <a:r>
              <a:rPr sz="2000" spc="5" dirty="0">
                <a:latin typeface="Arial MT"/>
                <a:cs typeface="Arial MT"/>
              </a:rPr>
              <a:t> </a:t>
            </a:r>
            <a:r>
              <a:rPr sz="2000" b="1" spc="-5" dirty="0">
                <a:latin typeface="Arial"/>
                <a:cs typeface="Arial"/>
              </a:rPr>
              <a:t>medical</a:t>
            </a:r>
            <a:r>
              <a:rPr sz="2000" b="1" spc="15" dirty="0">
                <a:latin typeface="Arial"/>
                <a:cs typeface="Arial"/>
              </a:rPr>
              <a:t> </a:t>
            </a:r>
            <a:r>
              <a:rPr sz="2000" b="1" spc="-5" dirty="0">
                <a:latin typeface="Arial"/>
                <a:cs typeface="Arial"/>
              </a:rPr>
              <a:t>personnel</a:t>
            </a:r>
            <a:endParaRPr sz="2000">
              <a:latin typeface="Arial"/>
              <a:cs typeface="Arial"/>
            </a:endParaRPr>
          </a:p>
        </p:txBody>
      </p:sp>
      <p:pic>
        <p:nvPicPr>
          <p:cNvPr id="8" name="object 8"/>
          <p:cNvPicPr/>
          <p:nvPr/>
        </p:nvPicPr>
        <p:blipFill>
          <a:blip r:embed="rId6" cstate="print"/>
          <a:stretch>
            <a:fillRect/>
          </a:stretch>
        </p:blipFill>
        <p:spPr>
          <a:xfrm>
            <a:off x="6458268" y="1787817"/>
            <a:ext cx="3939059" cy="2992203"/>
          </a:xfrm>
          <a:prstGeom prst="rect">
            <a:avLst/>
          </a:prstGeom>
        </p:spPr>
      </p:pic>
      <p:sp>
        <p:nvSpPr>
          <p:cNvPr id="9" name="object 9"/>
          <p:cNvSpPr txBox="1"/>
          <p:nvPr/>
        </p:nvSpPr>
        <p:spPr>
          <a:xfrm>
            <a:off x="6493509" y="4930266"/>
            <a:ext cx="4547235" cy="1003300"/>
          </a:xfrm>
          <a:prstGeom prst="rect">
            <a:avLst/>
          </a:prstGeom>
        </p:spPr>
        <p:txBody>
          <a:bodyPr vert="horz" wrap="square" lIns="0" tIns="12700" rIns="0" bIns="0" rtlCol="0">
            <a:spAutoFit/>
          </a:bodyPr>
          <a:lstStyle/>
          <a:p>
            <a:pPr marL="12700">
              <a:lnSpc>
                <a:spcPct val="100000"/>
              </a:lnSpc>
              <a:spcBef>
                <a:spcPts val="100"/>
              </a:spcBef>
            </a:pPr>
            <a:r>
              <a:rPr sz="2400" b="1" spc="-15" dirty="0">
                <a:solidFill>
                  <a:srgbClr val="BB8542"/>
                </a:solidFill>
                <a:latin typeface="Arial"/>
                <a:cs typeface="Arial"/>
              </a:rPr>
              <a:t>MEDEVAC</a:t>
            </a:r>
            <a:r>
              <a:rPr sz="2400" b="1" spc="35" dirty="0">
                <a:solidFill>
                  <a:srgbClr val="BB8542"/>
                </a:solidFill>
                <a:latin typeface="Arial"/>
                <a:cs typeface="Arial"/>
              </a:rPr>
              <a:t> </a:t>
            </a:r>
            <a:r>
              <a:rPr sz="2400" b="1" dirty="0">
                <a:solidFill>
                  <a:srgbClr val="BB8542"/>
                </a:solidFill>
                <a:latin typeface="Arial"/>
                <a:cs typeface="Arial"/>
              </a:rPr>
              <a:t>Request</a:t>
            </a:r>
            <a:endParaRPr sz="2400">
              <a:latin typeface="Arial"/>
              <a:cs typeface="Arial"/>
            </a:endParaRPr>
          </a:p>
          <a:p>
            <a:pPr marL="12700">
              <a:lnSpc>
                <a:spcPct val="100000"/>
              </a:lnSpc>
              <a:spcBef>
                <a:spcPts val="15"/>
              </a:spcBef>
            </a:pPr>
            <a:r>
              <a:rPr sz="2000" spc="-10" dirty="0">
                <a:latin typeface="Arial MT"/>
                <a:cs typeface="Arial MT"/>
              </a:rPr>
              <a:t>Call</a:t>
            </a:r>
            <a:r>
              <a:rPr sz="2000" spc="25" dirty="0">
                <a:latin typeface="Arial MT"/>
                <a:cs typeface="Arial MT"/>
              </a:rPr>
              <a:t> </a:t>
            </a:r>
            <a:r>
              <a:rPr sz="2000" spc="-5" dirty="0">
                <a:latin typeface="Arial MT"/>
                <a:cs typeface="Arial MT"/>
              </a:rPr>
              <a:t>procedure</a:t>
            </a:r>
            <a:r>
              <a:rPr sz="2000" spc="10" dirty="0">
                <a:latin typeface="Arial MT"/>
                <a:cs typeface="Arial MT"/>
              </a:rPr>
              <a:t> </a:t>
            </a:r>
            <a:r>
              <a:rPr sz="2000" spc="-5" dirty="0">
                <a:latin typeface="Arial MT"/>
                <a:cs typeface="Arial MT"/>
              </a:rPr>
              <a:t>that</a:t>
            </a:r>
            <a:r>
              <a:rPr sz="2000" spc="10" dirty="0">
                <a:latin typeface="Arial MT"/>
                <a:cs typeface="Arial MT"/>
              </a:rPr>
              <a:t> </a:t>
            </a:r>
            <a:r>
              <a:rPr sz="2000" spc="-10" dirty="0">
                <a:latin typeface="Arial MT"/>
                <a:cs typeface="Arial MT"/>
              </a:rPr>
              <a:t>is</a:t>
            </a:r>
            <a:r>
              <a:rPr sz="2000" dirty="0">
                <a:latin typeface="Arial MT"/>
                <a:cs typeface="Arial MT"/>
              </a:rPr>
              <a:t> </a:t>
            </a:r>
            <a:r>
              <a:rPr sz="2000" spc="-15" dirty="0">
                <a:latin typeface="Arial MT"/>
                <a:cs typeface="Arial MT"/>
              </a:rPr>
              <a:t>divided</a:t>
            </a:r>
            <a:r>
              <a:rPr sz="2000" spc="55" dirty="0">
                <a:latin typeface="Arial MT"/>
                <a:cs typeface="Arial MT"/>
              </a:rPr>
              <a:t> </a:t>
            </a:r>
            <a:r>
              <a:rPr sz="2000" spc="-10" dirty="0">
                <a:latin typeface="Arial MT"/>
                <a:cs typeface="Arial MT"/>
              </a:rPr>
              <a:t>into</a:t>
            </a:r>
            <a:r>
              <a:rPr sz="2000" spc="35" dirty="0">
                <a:latin typeface="Arial MT"/>
                <a:cs typeface="Arial MT"/>
              </a:rPr>
              <a:t> </a:t>
            </a:r>
            <a:r>
              <a:rPr sz="2000" spc="-10" dirty="0">
                <a:latin typeface="Arial MT"/>
                <a:cs typeface="Arial MT"/>
              </a:rPr>
              <a:t>nine</a:t>
            </a:r>
            <a:endParaRPr sz="2000">
              <a:latin typeface="Arial MT"/>
              <a:cs typeface="Arial MT"/>
            </a:endParaRPr>
          </a:p>
          <a:p>
            <a:pPr marL="12700">
              <a:lnSpc>
                <a:spcPct val="100000"/>
              </a:lnSpc>
            </a:pPr>
            <a:r>
              <a:rPr sz="2000" spc="-10" dirty="0">
                <a:latin typeface="Arial MT"/>
                <a:cs typeface="Arial MT"/>
              </a:rPr>
              <a:t>lines</a:t>
            </a:r>
            <a:r>
              <a:rPr sz="2000" spc="45" dirty="0">
                <a:latin typeface="Arial MT"/>
                <a:cs typeface="Arial MT"/>
              </a:rPr>
              <a:t> </a:t>
            </a:r>
            <a:r>
              <a:rPr sz="2000" spc="-5" dirty="0">
                <a:latin typeface="Arial MT"/>
                <a:cs typeface="Arial MT"/>
              </a:rPr>
              <a:t>of</a:t>
            </a:r>
            <a:r>
              <a:rPr sz="2000" spc="-15" dirty="0">
                <a:latin typeface="Arial MT"/>
                <a:cs typeface="Arial MT"/>
              </a:rPr>
              <a:t> </a:t>
            </a:r>
            <a:r>
              <a:rPr sz="2000" spc="-5" dirty="0">
                <a:latin typeface="Arial MT"/>
                <a:cs typeface="Arial MT"/>
              </a:rPr>
              <a:t>information</a:t>
            </a:r>
            <a:r>
              <a:rPr sz="2000" spc="-15" dirty="0">
                <a:latin typeface="Arial MT"/>
                <a:cs typeface="Arial MT"/>
              </a:rPr>
              <a:t> </a:t>
            </a:r>
            <a:r>
              <a:rPr sz="2000" dirty="0">
                <a:latin typeface="Arial MT"/>
                <a:cs typeface="Arial MT"/>
              </a:rPr>
              <a:t>for</a:t>
            </a:r>
            <a:r>
              <a:rPr sz="2000" spc="-25" dirty="0">
                <a:latin typeface="Arial MT"/>
                <a:cs typeface="Arial MT"/>
              </a:rPr>
              <a:t> </a:t>
            </a:r>
            <a:r>
              <a:rPr sz="2000" spc="-10" dirty="0">
                <a:latin typeface="Arial MT"/>
                <a:cs typeface="Arial MT"/>
              </a:rPr>
              <a:t>evacuation</a:t>
            </a:r>
            <a:r>
              <a:rPr sz="2000" spc="50" dirty="0">
                <a:latin typeface="Arial MT"/>
                <a:cs typeface="Arial MT"/>
              </a:rPr>
              <a:t> </a:t>
            </a:r>
            <a:r>
              <a:rPr sz="2000" spc="-10" dirty="0">
                <a:latin typeface="Arial MT"/>
                <a:cs typeface="Arial MT"/>
              </a:rPr>
              <a:t>crews</a:t>
            </a:r>
            <a:endParaRPr sz="2000">
              <a:latin typeface="Arial MT"/>
              <a:cs typeface="Arial MT"/>
            </a:endParaRPr>
          </a:p>
        </p:txBody>
      </p:sp>
      <p:sp>
        <p:nvSpPr>
          <p:cNvPr id="10" name="object 10"/>
          <p:cNvSpPr txBox="1">
            <a:spLocks noGrp="1"/>
          </p:cNvSpPr>
          <p:nvPr>
            <p:ph type="sldNum" sz="quarter" idx="7"/>
          </p:nvPr>
        </p:nvSpPr>
        <p:spPr>
          <a:prstGeom prst="rect">
            <a:avLst/>
          </a:prstGeom>
        </p:spPr>
        <p:txBody>
          <a:bodyPr vert="horz" wrap="square" lIns="0" tIns="0" rIns="0" bIns="0" rtlCol="0">
            <a:spAutoFit/>
          </a:bodyPr>
          <a:lstStyle/>
          <a:p>
            <a:pPr marL="12700">
              <a:lnSpc>
                <a:spcPts val="1435"/>
              </a:lnSpc>
              <a:tabLst>
                <a:tab pos="2207260" algn="l"/>
              </a:tabLst>
            </a:pPr>
            <a:r>
              <a:rPr spc="-5" dirty="0"/>
              <a:t>#TCCC-CPP-PPT-02</a:t>
            </a:r>
            <a:r>
              <a:rPr spc="15" dirty="0"/>
              <a:t> </a:t>
            </a:r>
            <a:r>
              <a:rPr spc="-5" dirty="0"/>
              <a:t>08</a:t>
            </a:r>
            <a:r>
              <a:rPr spc="20" dirty="0"/>
              <a:t> </a:t>
            </a:r>
            <a:r>
              <a:rPr dirty="0"/>
              <a:t>AUG </a:t>
            </a:r>
            <a:r>
              <a:rPr spc="-5" dirty="0"/>
              <a:t>23	</a:t>
            </a:r>
            <a:fld id="{81D60167-4931-47E6-BA6A-407CBD079E47}" type="slidenum">
              <a:rPr sz="1200" spc="-5" dirty="0">
                <a:solidFill>
                  <a:srgbClr val="000000"/>
                </a:solidFill>
              </a:rPr>
              <a:t>22</a:t>
            </a:fld>
            <a:endParaRPr sz="12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301997" y="290830"/>
            <a:ext cx="3587750" cy="329565"/>
          </a:xfrm>
          <a:prstGeom prst="rect">
            <a:avLst/>
          </a:prstGeom>
        </p:spPr>
        <p:txBody>
          <a:bodyPr vert="horz" wrap="square" lIns="0" tIns="11430" rIns="0" bIns="0" rtlCol="0">
            <a:spAutoFit/>
          </a:bodyPr>
          <a:lstStyle/>
          <a:p>
            <a:pPr marL="12700">
              <a:lnSpc>
                <a:spcPct val="100000"/>
              </a:lnSpc>
              <a:spcBef>
                <a:spcPts val="90"/>
              </a:spcBef>
            </a:pPr>
            <a:r>
              <a:rPr sz="2000" b="1" dirty="0">
                <a:solidFill>
                  <a:srgbClr val="756F6F"/>
                </a:solidFill>
                <a:latin typeface="Arial"/>
                <a:cs typeface="Arial"/>
              </a:rPr>
              <a:t>Module</a:t>
            </a:r>
            <a:r>
              <a:rPr sz="2000" b="1" spc="-60" dirty="0">
                <a:solidFill>
                  <a:srgbClr val="756F6F"/>
                </a:solidFill>
                <a:latin typeface="Arial"/>
                <a:cs typeface="Arial"/>
              </a:rPr>
              <a:t> </a:t>
            </a:r>
            <a:r>
              <a:rPr sz="2000" b="1" spc="-5" dirty="0">
                <a:solidFill>
                  <a:srgbClr val="756F6F"/>
                </a:solidFill>
                <a:latin typeface="Arial"/>
                <a:cs typeface="Arial"/>
              </a:rPr>
              <a:t>2:</a:t>
            </a:r>
            <a:r>
              <a:rPr sz="2000" b="1" spc="-50" dirty="0">
                <a:solidFill>
                  <a:srgbClr val="756F6F"/>
                </a:solidFill>
                <a:latin typeface="Arial"/>
                <a:cs typeface="Arial"/>
              </a:rPr>
              <a:t> </a:t>
            </a:r>
            <a:r>
              <a:rPr sz="2000" b="1" dirty="0">
                <a:solidFill>
                  <a:srgbClr val="756F6F"/>
                </a:solidFill>
                <a:latin typeface="Arial"/>
                <a:cs typeface="Arial"/>
              </a:rPr>
              <a:t>Medical</a:t>
            </a:r>
            <a:r>
              <a:rPr sz="2000" b="1" spc="-35" dirty="0">
                <a:solidFill>
                  <a:srgbClr val="756F6F"/>
                </a:solidFill>
                <a:latin typeface="Arial"/>
                <a:cs typeface="Arial"/>
              </a:rPr>
              <a:t> </a:t>
            </a:r>
            <a:r>
              <a:rPr sz="2000" b="1" spc="-5" dirty="0">
                <a:solidFill>
                  <a:srgbClr val="756F6F"/>
                </a:solidFill>
                <a:latin typeface="Arial"/>
                <a:cs typeface="Arial"/>
              </a:rPr>
              <a:t>Equipment</a:t>
            </a:r>
            <a:endParaRPr sz="2000">
              <a:latin typeface="Arial"/>
              <a:cs typeface="Arial"/>
            </a:endParaRPr>
          </a:p>
        </p:txBody>
      </p:sp>
      <p:pic>
        <p:nvPicPr>
          <p:cNvPr id="3" name="object 3"/>
          <p:cNvPicPr/>
          <p:nvPr/>
        </p:nvPicPr>
        <p:blipFill>
          <a:blip r:embed="rId3" cstate="print"/>
          <a:stretch>
            <a:fillRect/>
          </a:stretch>
        </p:blipFill>
        <p:spPr>
          <a:xfrm>
            <a:off x="307847" y="256031"/>
            <a:ext cx="1173480" cy="655320"/>
          </a:xfrm>
          <a:prstGeom prst="rect">
            <a:avLst/>
          </a:prstGeom>
        </p:spPr>
      </p:pic>
      <p:grpSp>
        <p:nvGrpSpPr>
          <p:cNvPr id="4" name="object 4"/>
          <p:cNvGrpSpPr/>
          <p:nvPr/>
        </p:nvGrpSpPr>
        <p:grpSpPr>
          <a:xfrm>
            <a:off x="405384" y="1493519"/>
            <a:ext cx="3001010" cy="3714115"/>
            <a:chOff x="405384" y="1493519"/>
            <a:chExt cx="3001010" cy="3714115"/>
          </a:xfrm>
        </p:grpSpPr>
        <p:pic>
          <p:nvPicPr>
            <p:cNvPr id="5" name="object 5"/>
            <p:cNvPicPr/>
            <p:nvPr/>
          </p:nvPicPr>
          <p:blipFill>
            <a:blip r:embed="rId4" cstate="print"/>
            <a:stretch>
              <a:fillRect/>
            </a:stretch>
          </p:blipFill>
          <p:spPr>
            <a:xfrm>
              <a:off x="633984" y="3198931"/>
              <a:ext cx="2771920" cy="2008534"/>
            </a:xfrm>
            <a:prstGeom prst="rect">
              <a:avLst/>
            </a:prstGeom>
          </p:spPr>
        </p:pic>
        <p:pic>
          <p:nvPicPr>
            <p:cNvPr id="6" name="object 6"/>
            <p:cNvPicPr/>
            <p:nvPr/>
          </p:nvPicPr>
          <p:blipFill>
            <a:blip r:embed="rId5" cstate="print"/>
            <a:stretch>
              <a:fillRect/>
            </a:stretch>
          </p:blipFill>
          <p:spPr>
            <a:xfrm>
              <a:off x="405384" y="1493519"/>
              <a:ext cx="1965960" cy="1822703"/>
            </a:xfrm>
            <a:prstGeom prst="rect">
              <a:avLst/>
            </a:prstGeom>
          </p:spPr>
        </p:pic>
      </p:grpSp>
      <p:sp>
        <p:nvSpPr>
          <p:cNvPr id="7" name="object 7"/>
          <p:cNvSpPr txBox="1">
            <a:spLocks noGrp="1"/>
          </p:cNvSpPr>
          <p:nvPr>
            <p:ph type="title"/>
          </p:nvPr>
        </p:nvSpPr>
        <p:spPr>
          <a:xfrm>
            <a:off x="2129789" y="700227"/>
            <a:ext cx="7898765" cy="574675"/>
          </a:xfrm>
          <a:prstGeom prst="rect">
            <a:avLst/>
          </a:prstGeom>
        </p:spPr>
        <p:txBody>
          <a:bodyPr vert="horz" wrap="square" lIns="0" tIns="12700" rIns="0" bIns="0" rtlCol="0">
            <a:spAutoFit/>
          </a:bodyPr>
          <a:lstStyle/>
          <a:p>
            <a:pPr marL="12700">
              <a:lnSpc>
                <a:spcPct val="100000"/>
              </a:lnSpc>
              <a:spcBef>
                <a:spcPts val="100"/>
              </a:spcBef>
            </a:pPr>
            <a:r>
              <a:rPr spc="-15" dirty="0">
                <a:solidFill>
                  <a:srgbClr val="2D3334"/>
                </a:solidFill>
              </a:rPr>
              <a:t>ADDITIONAL</a:t>
            </a:r>
            <a:r>
              <a:rPr spc="95" dirty="0">
                <a:solidFill>
                  <a:srgbClr val="2D3334"/>
                </a:solidFill>
              </a:rPr>
              <a:t> </a:t>
            </a:r>
            <a:r>
              <a:rPr spc="-20" dirty="0">
                <a:solidFill>
                  <a:srgbClr val="2D3334"/>
                </a:solidFill>
              </a:rPr>
              <a:t>MEDICAL</a:t>
            </a:r>
            <a:r>
              <a:rPr spc="70" dirty="0">
                <a:solidFill>
                  <a:srgbClr val="2D3334"/>
                </a:solidFill>
              </a:rPr>
              <a:t> </a:t>
            </a:r>
            <a:r>
              <a:rPr dirty="0">
                <a:solidFill>
                  <a:srgbClr val="2D3334"/>
                </a:solidFill>
              </a:rPr>
              <a:t>EQUIPMENT</a:t>
            </a:r>
          </a:p>
        </p:txBody>
      </p:sp>
      <p:sp>
        <p:nvSpPr>
          <p:cNvPr id="8" name="object 8"/>
          <p:cNvSpPr/>
          <p:nvPr/>
        </p:nvSpPr>
        <p:spPr>
          <a:xfrm>
            <a:off x="8036052" y="1714500"/>
            <a:ext cx="0" cy="4403725"/>
          </a:xfrm>
          <a:custGeom>
            <a:avLst/>
            <a:gdLst/>
            <a:ahLst/>
            <a:cxnLst/>
            <a:rect l="l" t="t" r="r" b="b"/>
            <a:pathLst>
              <a:path h="4403725">
                <a:moveTo>
                  <a:pt x="0" y="0"/>
                </a:moveTo>
                <a:lnTo>
                  <a:pt x="0" y="4403509"/>
                </a:lnTo>
              </a:path>
            </a:pathLst>
          </a:custGeom>
          <a:ln w="38100">
            <a:solidFill>
              <a:srgbClr val="888888"/>
            </a:solidFill>
            <a:prstDash val="dot"/>
          </a:ln>
        </p:spPr>
        <p:txBody>
          <a:bodyPr wrap="square" lIns="0" tIns="0" rIns="0" bIns="0" rtlCol="0"/>
          <a:lstStyle/>
          <a:p>
            <a:endParaRPr/>
          </a:p>
        </p:txBody>
      </p:sp>
      <p:pic>
        <p:nvPicPr>
          <p:cNvPr id="9" name="object 9"/>
          <p:cNvPicPr/>
          <p:nvPr/>
        </p:nvPicPr>
        <p:blipFill>
          <a:blip r:embed="rId6" cstate="print"/>
          <a:stretch>
            <a:fillRect/>
          </a:stretch>
        </p:blipFill>
        <p:spPr>
          <a:xfrm>
            <a:off x="3669791" y="1673351"/>
            <a:ext cx="36574" cy="4431792"/>
          </a:xfrm>
          <a:prstGeom prst="rect">
            <a:avLst/>
          </a:prstGeom>
        </p:spPr>
      </p:pic>
      <p:sp>
        <p:nvSpPr>
          <p:cNvPr id="10" name="object 10"/>
          <p:cNvSpPr txBox="1"/>
          <p:nvPr/>
        </p:nvSpPr>
        <p:spPr>
          <a:xfrm>
            <a:off x="4190746" y="5280482"/>
            <a:ext cx="3333115" cy="634365"/>
          </a:xfrm>
          <a:prstGeom prst="rect">
            <a:avLst/>
          </a:prstGeom>
        </p:spPr>
        <p:txBody>
          <a:bodyPr vert="horz" wrap="square" lIns="0" tIns="12065" rIns="0" bIns="0" rtlCol="0">
            <a:spAutoFit/>
          </a:bodyPr>
          <a:lstStyle/>
          <a:p>
            <a:pPr algn="ctr">
              <a:lnSpc>
                <a:spcPct val="100000"/>
              </a:lnSpc>
              <a:spcBef>
                <a:spcPts val="95"/>
              </a:spcBef>
            </a:pPr>
            <a:r>
              <a:rPr sz="2000" b="1" spc="-10" dirty="0">
                <a:solidFill>
                  <a:srgbClr val="BB8542"/>
                </a:solidFill>
                <a:latin typeface="Arial"/>
                <a:cs typeface="Arial"/>
              </a:rPr>
              <a:t>END-TIDAL</a:t>
            </a:r>
            <a:r>
              <a:rPr sz="2000" b="1" spc="55" dirty="0">
                <a:solidFill>
                  <a:srgbClr val="BB8542"/>
                </a:solidFill>
                <a:latin typeface="Arial"/>
                <a:cs typeface="Arial"/>
              </a:rPr>
              <a:t> </a:t>
            </a:r>
            <a:r>
              <a:rPr sz="2000" b="1" spc="-20" dirty="0">
                <a:solidFill>
                  <a:srgbClr val="BB8542"/>
                </a:solidFill>
                <a:latin typeface="Arial"/>
                <a:cs typeface="Arial"/>
              </a:rPr>
              <a:t>CARBON</a:t>
            </a:r>
            <a:endParaRPr sz="2000">
              <a:latin typeface="Arial"/>
              <a:cs typeface="Arial"/>
            </a:endParaRPr>
          </a:p>
          <a:p>
            <a:pPr algn="ctr">
              <a:lnSpc>
                <a:spcPct val="100000"/>
              </a:lnSpc>
            </a:pPr>
            <a:r>
              <a:rPr sz="2000" b="1" spc="-10" dirty="0">
                <a:solidFill>
                  <a:srgbClr val="BB8542"/>
                </a:solidFill>
                <a:latin typeface="Arial"/>
                <a:cs typeface="Arial"/>
              </a:rPr>
              <a:t>DIOXIDE</a:t>
            </a:r>
            <a:r>
              <a:rPr sz="2000" b="1" spc="15" dirty="0">
                <a:solidFill>
                  <a:srgbClr val="BB8542"/>
                </a:solidFill>
                <a:latin typeface="Arial"/>
                <a:cs typeface="Arial"/>
              </a:rPr>
              <a:t> </a:t>
            </a:r>
            <a:r>
              <a:rPr sz="2000" b="1" spc="-5" dirty="0">
                <a:solidFill>
                  <a:srgbClr val="BB8542"/>
                </a:solidFill>
                <a:latin typeface="Arial"/>
                <a:cs typeface="Arial"/>
              </a:rPr>
              <a:t>(ETCO2)</a:t>
            </a:r>
            <a:r>
              <a:rPr sz="2000" b="1" spc="-35" dirty="0">
                <a:solidFill>
                  <a:srgbClr val="BB8542"/>
                </a:solidFill>
                <a:latin typeface="Arial"/>
                <a:cs typeface="Arial"/>
              </a:rPr>
              <a:t> </a:t>
            </a:r>
            <a:r>
              <a:rPr sz="2000" b="1" spc="-10" dirty="0">
                <a:solidFill>
                  <a:srgbClr val="BB8542"/>
                </a:solidFill>
                <a:latin typeface="Arial"/>
                <a:cs typeface="Arial"/>
              </a:rPr>
              <a:t>DEVICES</a:t>
            </a:r>
            <a:endParaRPr sz="2000">
              <a:latin typeface="Arial"/>
              <a:cs typeface="Arial"/>
            </a:endParaRPr>
          </a:p>
        </p:txBody>
      </p:sp>
      <p:grpSp>
        <p:nvGrpSpPr>
          <p:cNvPr id="11" name="object 11"/>
          <p:cNvGrpSpPr/>
          <p:nvPr/>
        </p:nvGrpSpPr>
        <p:grpSpPr>
          <a:xfrm>
            <a:off x="4010250" y="1603247"/>
            <a:ext cx="3924300" cy="3395345"/>
            <a:chOff x="4010250" y="1603247"/>
            <a:chExt cx="3924300" cy="3395345"/>
          </a:xfrm>
        </p:grpSpPr>
        <p:pic>
          <p:nvPicPr>
            <p:cNvPr id="12" name="object 12"/>
            <p:cNvPicPr/>
            <p:nvPr/>
          </p:nvPicPr>
          <p:blipFill>
            <a:blip r:embed="rId7" cstate="print"/>
            <a:stretch>
              <a:fillRect/>
            </a:stretch>
          </p:blipFill>
          <p:spPr>
            <a:xfrm>
              <a:off x="5184907" y="3115822"/>
              <a:ext cx="1281295" cy="1882256"/>
            </a:xfrm>
            <a:prstGeom prst="rect">
              <a:avLst/>
            </a:prstGeom>
          </p:spPr>
        </p:pic>
        <p:pic>
          <p:nvPicPr>
            <p:cNvPr id="13" name="object 13"/>
            <p:cNvPicPr/>
            <p:nvPr/>
          </p:nvPicPr>
          <p:blipFill>
            <a:blip r:embed="rId8" cstate="print"/>
            <a:stretch>
              <a:fillRect/>
            </a:stretch>
          </p:blipFill>
          <p:spPr>
            <a:xfrm>
              <a:off x="4010250" y="2980085"/>
              <a:ext cx="1140110" cy="1576674"/>
            </a:xfrm>
            <a:prstGeom prst="rect">
              <a:avLst/>
            </a:prstGeom>
          </p:spPr>
        </p:pic>
        <p:pic>
          <p:nvPicPr>
            <p:cNvPr id="14" name="object 14"/>
            <p:cNvPicPr/>
            <p:nvPr/>
          </p:nvPicPr>
          <p:blipFill>
            <a:blip r:embed="rId9" cstate="print"/>
            <a:stretch>
              <a:fillRect/>
            </a:stretch>
          </p:blipFill>
          <p:spPr>
            <a:xfrm>
              <a:off x="6007607" y="1798319"/>
              <a:ext cx="1926336" cy="2932175"/>
            </a:xfrm>
            <a:prstGeom prst="rect">
              <a:avLst/>
            </a:prstGeom>
          </p:spPr>
        </p:pic>
        <p:pic>
          <p:nvPicPr>
            <p:cNvPr id="15" name="object 15"/>
            <p:cNvPicPr/>
            <p:nvPr/>
          </p:nvPicPr>
          <p:blipFill>
            <a:blip r:embed="rId10" cstate="print"/>
            <a:stretch>
              <a:fillRect/>
            </a:stretch>
          </p:blipFill>
          <p:spPr>
            <a:xfrm>
              <a:off x="4541519" y="1603247"/>
              <a:ext cx="1444752" cy="1603248"/>
            </a:xfrm>
            <a:prstGeom prst="rect">
              <a:avLst/>
            </a:prstGeom>
          </p:spPr>
        </p:pic>
      </p:grpSp>
      <p:sp>
        <p:nvSpPr>
          <p:cNvPr id="16" name="object 16"/>
          <p:cNvSpPr txBox="1"/>
          <p:nvPr/>
        </p:nvSpPr>
        <p:spPr>
          <a:xfrm>
            <a:off x="8555228" y="5294757"/>
            <a:ext cx="3333750" cy="634365"/>
          </a:xfrm>
          <a:prstGeom prst="rect">
            <a:avLst/>
          </a:prstGeom>
        </p:spPr>
        <p:txBody>
          <a:bodyPr vert="horz" wrap="square" lIns="0" tIns="11430" rIns="0" bIns="0" rtlCol="0">
            <a:spAutoFit/>
          </a:bodyPr>
          <a:lstStyle/>
          <a:p>
            <a:pPr algn="ctr">
              <a:lnSpc>
                <a:spcPct val="100000"/>
              </a:lnSpc>
              <a:spcBef>
                <a:spcPts val="90"/>
              </a:spcBef>
            </a:pPr>
            <a:r>
              <a:rPr sz="2000" b="1" spc="-15" dirty="0">
                <a:solidFill>
                  <a:srgbClr val="BB8542"/>
                </a:solidFill>
                <a:latin typeface="Arial"/>
                <a:cs typeface="Arial"/>
              </a:rPr>
              <a:t>AUTOMATED</a:t>
            </a:r>
            <a:r>
              <a:rPr sz="2000" b="1" spc="45" dirty="0">
                <a:solidFill>
                  <a:srgbClr val="BB8542"/>
                </a:solidFill>
                <a:latin typeface="Arial"/>
                <a:cs typeface="Arial"/>
              </a:rPr>
              <a:t> </a:t>
            </a:r>
            <a:r>
              <a:rPr sz="2000" b="1" spc="-10" dirty="0">
                <a:solidFill>
                  <a:srgbClr val="BB8542"/>
                </a:solidFill>
                <a:latin typeface="Arial"/>
                <a:cs typeface="Arial"/>
              </a:rPr>
              <a:t>VENTILATOR</a:t>
            </a:r>
            <a:endParaRPr sz="2000">
              <a:latin typeface="Arial"/>
              <a:cs typeface="Arial"/>
            </a:endParaRPr>
          </a:p>
          <a:p>
            <a:pPr marL="635" algn="ctr">
              <a:lnSpc>
                <a:spcPct val="100000"/>
              </a:lnSpc>
            </a:pPr>
            <a:r>
              <a:rPr sz="2000" b="1" spc="-10" dirty="0">
                <a:solidFill>
                  <a:srgbClr val="BB8542"/>
                </a:solidFill>
                <a:latin typeface="Arial"/>
                <a:cs typeface="Arial"/>
              </a:rPr>
              <a:t>DEVICES</a:t>
            </a:r>
            <a:endParaRPr sz="2000">
              <a:latin typeface="Arial"/>
              <a:cs typeface="Arial"/>
            </a:endParaRPr>
          </a:p>
        </p:txBody>
      </p:sp>
      <p:sp>
        <p:nvSpPr>
          <p:cNvPr id="17" name="object 17"/>
          <p:cNvSpPr txBox="1"/>
          <p:nvPr/>
        </p:nvSpPr>
        <p:spPr>
          <a:xfrm>
            <a:off x="341172" y="5294757"/>
            <a:ext cx="2975610" cy="634365"/>
          </a:xfrm>
          <a:prstGeom prst="rect">
            <a:avLst/>
          </a:prstGeom>
        </p:spPr>
        <p:txBody>
          <a:bodyPr vert="horz" wrap="square" lIns="0" tIns="11430" rIns="0" bIns="0" rtlCol="0">
            <a:spAutoFit/>
          </a:bodyPr>
          <a:lstStyle/>
          <a:p>
            <a:pPr algn="ctr">
              <a:lnSpc>
                <a:spcPct val="100000"/>
              </a:lnSpc>
              <a:spcBef>
                <a:spcPts val="90"/>
              </a:spcBef>
            </a:pPr>
            <a:r>
              <a:rPr sz="2000" b="1" dirty="0">
                <a:solidFill>
                  <a:srgbClr val="BB8542"/>
                </a:solidFill>
                <a:latin typeface="Arial"/>
                <a:cs typeface="Arial"/>
              </a:rPr>
              <a:t>TUBE</a:t>
            </a:r>
            <a:r>
              <a:rPr sz="2000" b="1" spc="-45" dirty="0">
                <a:solidFill>
                  <a:srgbClr val="BB8542"/>
                </a:solidFill>
                <a:latin typeface="Arial"/>
                <a:cs typeface="Arial"/>
              </a:rPr>
              <a:t> </a:t>
            </a:r>
            <a:r>
              <a:rPr sz="2000" b="1" spc="-5" dirty="0">
                <a:solidFill>
                  <a:srgbClr val="BB8542"/>
                </a:solidFill>
                <a:latin typeface="Arial"/>
                <a:cs typeface="Arial"/>
              </a:rPr>
              <a:t>THORACOSTOMY</a:t>
            </a:r>
            <a:endParaRPr sz="2000">
              <a:latin typeface="Arial"/>
              <a:cs typeface="Arial"/>
            </a:endParaRPr>
          </a:p>
          <a:p>
            <a:pPr marL="1905" algn="ctr">
              <a:lnSpc>
                <a:spcPct val="100000"/>
              </a:lnSpc>
            </a:pPr>
            <a:r>
              <a:rPr sz="2000" b="1" spc="-20" dirty="0">
                <a:solidFill>
                  <a:srgbClr val="BB8542"/>
                </a:solidFill>
                <a:latin typeface="Arial"/>
                <a:cs typeface="Arial"/>
              </a:rPr>
              <a:t>SET</a:t>
            </a:r>
            <a:endParaRPr sz="2000">
              <a:latin typeface="Arial"/>
              <a:cs typeface="Arial"/>
            </a:endParaRPr>
          </a:p>
        </p:txBody>
      </p:sp>
      <p:pic>
        <p:nvPicPr>
          <p:cNvPr id="18" name="object 18"/>
          <p:cNvPicPr/>
          <p:nvPr/>
        </p:nvPicPr>
        <p:blipFill>
          <a:blip r:embed="rId11" cstate="print"/>
          <a:stretch>
            <a:fillRect/>
          </a:stretch>
        </p:blipFill>
        <p:spPr>
          <a:xfrm>
            <a:off x="8299704" y="1652813"/>
            <a:ext cx="1770888" cy="2171486"/>
          </a:xfrm>
          <a:prstGeom prst="rect">
            <a:avLst/>
          </a:prstGeom>
        </p:spPr>
      </p:pic>
      <p:grpSp>
        <p:nvGrpSpPr>
          <p:cNvPr id="19" name="object 19"/>
          <p:cNvGrpSpPr/>
          <p:nvPr/>
        </p:nvGrpSpPr>
        <p:grpSpPr>
          <a:xfrm>
            <a:off x="8964168" y="1714876"/>
            <a:ext cx="2854960" cy="3491229"/>
            <a:chOff x="8964168" y="1714876"/>
            <a:chExt cx="2854960" cy="3491229"/>
          </a:xfrm>
        </p:grpSpPr>
        <p:pic>
          <p:nvPicPr>
            <p:cNvPr id="20" name="object 20"/>
            <p:cNvPicPr/>
            <p:nvPr/>
          </p:nvPicPr>
          <p:blipFill>
            <a:blip r:embed="rId12" cstate="print"/>
            <a:stretch>
              <a:fillRect/>
            </a:stretch>
          </p:blipFill>
          <p:spPr>
            <a:xfrm>
              <a:off x="10447705" y="1714876"/>
              <a:ext cx="1371313" cy="2205072"/>
            </a:xfrm>
            <a:prstGeom prst="rect">
              <a:avLst/>
            </a:prstGeom>
          </p:spPr>
        </p:pic>
        <p:pic>
          <p:nvPicPr>
            <p:cNvPr id="21" name="object 21"/>
            <p:cNvPicPr/>
            <p:nvPr/>
          </p:nvPicPr>
          <p:blipFill>
            <a:blip r:embed="rId13" cstate="print"/>
            <a:stretch>
              <a:fillRect/>
            </a:stretch>
          </p:blipFill>
          <p:spPr>
            <a:xfrm>
              <a:off x="8964168" y="3916680"/>
              <a:ext cx="2209800" cy="1289304"/>
            </a:xfrm>
            <a:prstGeom prst="rect">
              <a:avLst/>
            </a:prstGeom>
          </p:spPr>
        </p:pic>
      </p:grpSp>
      <p:pic>
        <p:nvPicPr>
          <p:cNvPr id="22" name="object 22"/>
          <p:cNvPicPr/>
          <p:nvPr/>
        </p:nvPicPr>
        <p:blipFill>
          <a:blip r:embed="rId14" cstate="print"/>
          <a:stretch>
            <a:fillRect/>
          </a:stretch>
        </p:blipFill>
        <p:spPr>
          <a:xfrm>
            <a:off x="3365040" y="6198183"/>
            <a:ext cx="5023028" cy="485794"/>
          </a:xfrm>
          <a:prstGeom prst="rect">
            <a:avLst/>
          </a:prstGeom>
        </p:spPr>
      </p:pic>
      <p:sp>
        <p:nvSpPr>
          <p:cNvPr id="23" name="object 23"/>
          <p:cNvSpPr txBox="1">
            <a:spLocks noGrp="1"/>
          </p:cNvSpPr>
          <p:nvPr>
            <p:ph type="sldNum" sz="quarter" idx="7"/>
          </p:nvPr>
        </p:nvSpPr>
        <p:spPr>
          <a:prstGeom prst="rect">
            <a:avLst/>
          </a:prstGeom>
        </p:spPr>
        <p:txBody>
          <a:bodyPr vert="horz" wrap="square" lIns="0" tIns="0" rIns="0" bIns="0" rtlCol="0">
            <a:spAutoFit/>
          </a:bodyPr>
          <a:lstStyle/>
          <a:p>
            <a:pPr marL="12700">
              <a:lnSpc>
                <a:spcPts val="1435"/>
              </a:lnSpc>
              <a:tabLst>
                <a:tab pos="2207260" algn="l"/>
              </a:tabLst>
            </a:pPr>
            <a:r>
              <a:rPr spc="-5" dirty="0"/>
              <a:t>#TCCC-CPP-PPT-02</a:t>
            </a:r>
            <a:r>
              <a:rPr spc="15" dirty="0"/>
              <a:t> </a:t>
            </a:r>
            <a:r>
              <a:rPr spc="-5" dirty="0"/>
              <a:t>08</a:t>
            </a:r>
            <a:r>
              <a:rPr spc="20" dirty="0"/>
              <a:t> </a:t>
            </a:r>
            <a:r>
              <a:rPr dirty="0"/>
              <a:t>AUG </a:t>
            </a:r>
            <a:r>
              <a:rPr spc="-5" dirty="0"/>
              <a:t>23	</a:t>
            </a:r>
            <a:fld id="{81D60167-4931-47E6-BA6A-407CBD079E47}" type="slidenum">
              <a:rPr sz="1200" spc="-5" dirty="0">
                <a:solidFill>
                  <a:srgbClr val="000000"/>
                </a:solidFill>
              </a:rPr>
              <a:t>23</a:t>
            </a:fld>
            <a:endParaRPr sz="12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301997" y="290830"/>
            <a:ext cx="3587750" cy="329565"/>
          </a:xfrm>
          <a:prstGeom prst="rect">
            <a:avLst/>
          </a:prstGeom>
        </p:spPr>
        <p:txBody>
          <a:bodyPr vert="horz" wrap="square" lIns="0" tIns="11430" rIns="0" bIns="0" rtlCol="0">
            <a:spAutoFit/>
          </a:bodyPr>
          <a:lstStyle/>
          <a:p>
            <a:pPr marL="12700">
              <a:lnSpc>
                <a:spcPct val="100000"/>
              </a:lnSpc>
              <a:spcBef>
                <a:spcPts val="90"/>
              </a:spcBef>
            </a:pPr>
            <a:r>
              <a:rPr sz="2000" b="1" dirty="0">
                <a:solidFill>
                  <a:srgbClr val="756F6F"/>
                </a:solidFill>
                <a:latin typeface="Arial"/>
                <a:cs typeface="Arial"/>
              </a:rPr>
              <a:t>Module</a:t>
            </a:r>
            <a:r>
              <a:rPr sz="2000" b="1" spc="-60" dirty="0">
                <a:solidFill>
                  <a:srgbClr val="756F6F"/>
                </a:solidFill>
                <a:latin typeface="Arial"/>
                <a:cs typeface="Arial"/>
              </a:rPr>
              <a:t> </a:t>
            </a:r>
            <a:r>
              <a:rPr sz="2000" b="1" spc="-5" dirty="0">
                <a:solidFill>
                  <a:srgbClr val="756F6F"/>
                </a:solidFill>
                <a:latin typeface="Arial"/>
                <a:cs typeface="Arial"/>
              </a:rPr>
              <a:t>2:</a:t>
            </a:r>
            <a:r>
              <a:rPr sz="2000" b="1" spc="-50" dirty="0">
                <a:solidFill>
                  <a:srgbClr val="756F6F"/>
                </a:solidFill>
                <a:latin typeface="Arial"/>
                <a:cs typeface="Arial"/>
              </a:rPr>
              <a:t> </a:t>
            </a:r>
            <a:r>
              <a:rPr sz="2000" b="1" dirty="0">
                <a:solidFill>
                  <a:srgbClr val="756F6F"/>
                </a:solidFill>
                <a:latin typeface="Arial"/>
                <a:cs typeface="Arial"/>
              </a:rPr>
              <a:t>Medical</a:t>
            </a:r>
            <a:r>
              <a:rPr sz="2000" b="1" spc="-35" dirty="0">
                <a:solidFill>
                  <a:srgbClr val="756F6F"/>
                </a:solidFill>
                <a:latin typeface="Arial"/>
                <a:cs typeface="Arial"/>
              </a:rPr>
              <a:t> </a:t>
            </a:r>
            <a:r>
              <a:rPr sz="2000" b="1" spc="-5" dirty="0">
                <a:solidFill>
                  <a:srgbClr val="756F6F"/>
                </a:solidFill>
                <a:latin typeface="Arial"/>
                <a:cs typeface="Arial"/>
              </a:rPr>
              <a:t>Equipment</a:t>
            </a:r>
            <a:endParaRPr sz="2000">
              <a:latin typeface="Arial"/>
              <a:cs typeface="Arial"/>
            </a:endParaRPr>
          </a:p>
        </p:txBody>
      </p:sp>
      <p:pic>
        <p:nvPicPr>
          <p:cNvPr id="3" name="object 3"/>
          <p:cNvPicPr/>
          <p:nvPr/>
        </p:nvPicPr>
        <p:blipFill>
          <a:blip r:embed="rId2" cstate="print"/>
          <a:stretch>
            <a:fillRect/>
          </a:stretch>
        </p:blipFill>
        <p:spPr>
          <a:xfrm>
            <a:off x="307847" y="256031"/>
            <a:ext cx="1173480" cy="655320"/>
          </a:xfrm>
          <a:prstGeom prst="rect">
            <a:avLst/>
          </a:prstGeom>
        </p:spPr>
      </p:pic>
      <p:sp>
        <p:nvSpPr>
          <p:cNvPr id="4" name="object 4"/>
          <p:cNvSpPr txBox="1">
            <a:spLocks noGrp="1"/>
          </p:cNvSpPr>
          <p:nvPr>
            <p:ph type="title"/>
          </p:nvPr>
        </p:nvSpPr>
        <p:spPr>
          <a:xfrm>
            <a:off x="1384172" y="707516"/>
            <a:ext cx="9422765" cy="574040"/>
          </a:xfrm>
          <a:prstGeom prst="rect">
            <a:avLst/>
          </a:prstGeom>
        </p:spPr>
        <p:txBody>
          <a:bodyPr vert="horz" wrap="square" lIns="0" tIns="12700" rIns="0" bIns="0" rtlCol="0">
            <a:spAutoFit/>
          </a:bodyPr>
          <a:lstStyle/>
          <a:p>
            <a:pPr marL="12700">
              <a:lnSpc>
                <a:spcPct val="100000"/>
              </a:lnSpc>
              <a:spcBef>
                <a:spcPts val="100"/>
              </a:spcBef>
            </a:pPr>
            <a:r>
              <a:rPr spc="-15" dirty="0">
                <a:solidFill>
                  <a:srgbClr val="2D3334"/>
                </a:solidFill>
              </a:rPr>
              <a:t>ADDITIONAL</a:t>
            </a:r>
            <a:r>
              <a:rPr spc="114" dirty="0">
                <a:solidFill>
                  <a:srgbClr val="2D3334"/>
                </a:solidFill>
              </a:rPr>
              <a:t> </a:t>
            </a:r>
            <a:r>
              <a:rPr spc="-20" dirty="0">
                <a:solidFill>
                  <a:srgbClr val="2D3334"/>
                </a:solidFill>
              </a:rPr>
              <a:t>MEDICAL</a:t>
            </a:r>
            <a:r>
              <a:rPr spc="90" dirty="0">
                <a:solidFill>
                  <a:srgbClr val="2D3334"/>
                </a:solidFill>
              </a:rPr>
              <a:t> </a:t>
            </a:r>
            <a:r>
              <a:rPr dirty="0">
                <a:solidFill>
                  <a:srgbClr val="2D3334"/>
                </a:solidFill>
              </a:rPr>
              <a:t>EQUIPMENT</a:t>
            </a:r>
            <a:r>
              <a:rPr spc="-10" dirty="0">
                <a:solidFill>
                  <a:srgbClr val="2D3334"/>
                </a:solidFill>
              </a:rPr>
              <a:t> </a:t>
            </a:r>
            <a:r>
              <a:rPr spc="-5" dirty="0">
                <a:solidFill>
                  <a:srgbClr val="2D3334"/>
                </a:solidFill>
              </a:rPr>
              <a:t>(cont.)</a:t>
            </a:r>
          </a:p>
        </p:txBody>
      </p:sp>
      <p:pic>
        <p:nvPicPr>
          <p:cNvPr id="5" name="object 5"/>
          <p:cNvPicPr/>
          <p:nvPr/>
        </p:nvPicPr>
        <p:blipFill>
          <a:blip r:embed="rId3" cstate="print"/>
          <a:stretch>
            <a:fillRect/>
          </a:stretch>
        </p:blipFill>
        <p:spPr>
          <a:xfrm>
            <a:off x="4084320" y="1417319"/>
            <a:ext cx="36574" cy="4431792"/>
          </a:xfrm>
          <a:prstGeom prst="rect">
            <a:avLst/>
          </a:prstGeom>
        </p:spPr>
      </p:pic>
      <p:sp>
        <p:nvSpPr>
          <p:cNvPr id="6" name="object 6"/>
          <p:cNvSpPr txBox="1"/>
          <p:nvPr/>
        </p:nvSpPr>
        <p:spPr>
          <a:xfrm>
            <a:off x="8258682" y="5236286"/>
            <a:ext cx="3460750" cy="329565"/>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BB8542"/>
                </a:solidFill>
                <a:latin typeface="Arial"/>
                <a:cs typeface="Arial"/>
              </a:rPr>
              <a:t>BLOOD</a:t>
            </a:r>
            <a:r>
              <a:rPr sz="2000" b="1" spc="-35" dirty="0">
                <a:solidFill>
                  <a:srgbClr val="BB8542"/>
                </a:solidFill>
                <a:latin typeface="Arial"/>
                <a:cs typeface="Arial"/>
              </a:rPr>
              <a:t> </a:t>
            </a:r>
            <a:r>
              <a:rPr sz="2000" b="1" spc="-10" dirty="0">
                <a:solidFill>
                  <a:srgbClr val="BB8542"/>
                </a:solidFill>
                <a:latin typeface="Arial"/>
                <a:cs typeface="Arial"/>
              </a:rPr>
              <a:t>WARMING</a:t>
            </a:r>
            <a:r>
              <a:rPr sz="2000" b="1" spc="15" dirty="0">
                <a:solidFill>
                  <a:srgbClr val="BB8542"/>
                </a:solidFill>
                <a:latin typeface="Arial"/>
                <a:cs typeface="Arial"/>
              </a:rPr>
              <a:t> </a:t>
            </a:r>
            <a:r>
              <a:rPr sz="2000" b="1" spc="-10" dirty="0">
                <a:solidFill>
                  <a:srgbClr val="BB8542"/>
                </a:solidFill>
                <a:latin typeface="Arial"/>
                <a:cs typeface="Arial"/>
              </a:rPr>
              <a:t>DEVICES</a:t>
            </a:r>
            <a:endParaRPr sz="2000">
              <a:latin typeface="Arial"/>
              <a:cs typeface="Arial"/>
            </a:endParaRPr>
          </a:p>
        </p:txBody>
      </p:sp>
      <p:grpSp>
        <p:nvGrpSpPr>
          <p:cNvPr id="7" name="object 7"/>
          <p:cNvGrpSpPr/>
          <p:nvPr/>
        </p:nvGrpSpPr>
        <p:grpSpPr>
          <a:xfrm>
            <a:off x="4284667" y="1444752"/>
            <a:ext cx="3631565" cy="3741420"/>
            <a:chOff x="4284667" y="1444752"/>
            <a:chExt cx="3631565" cy="3741420"/>
          </a:xfrm>
        </p:grpSpPr>
        <p:pic>
          <p:nvPicPr>
            <p:cNvPr id="8" name="object 8"/>
            <p:cNvPicPr/>
            <p:nvPr/>
          </p:nvPicPr>
          <p:blipFill>
            <a:blip r:embed="rId4" cstate="print"/>
            <a:stretch>
              <a:fillRect/>
            </a:stretch>
          </p:blipFill>
          <p:spPr>
            <a:xfrm>
              <a:off x="4284667" y="2466437"/>
              <a:ext cx="2250581" cy="2719675"/>
            </a:xfrm>
            <a:prstGeom prst="rect">
              <a:avLst/>
            </a:prstGeom>
          </p:spPr>
        </p:pic>
        <p:pic>
          <p:nvPicPr>
            <p:cNvPr id="9" name="object 9"/>
            <p:cNvPicPr/>
            <p:nvPr/>
          </p:nvPicPr>
          <p:blipFill>
            <a:blip r:embed="rId5" cstate="print"/>
            <a:stretch>
              <a:fillRect/>
            </a:stretch>
          </p:blipFill>
          <p:spPr>
            <a:xfrm>
              <a:off x="6254496" y="1444752"/>
              <a:ext cx="1661159" cy="1984248"/>
            </a:xfrm>
            <a:prstGeom prst="rect">
              <a:avLst/>
            </a:prstGeom>
          </p:spPr>
        </p:pic>
      </p:grpSp>
      <p:grpSp>
        <p:nvGrpSpPr>
          <p:cNvPr id="10" name="object 10"/>
          <p:cNvGrpSpPr/>
          <p:nvPr/>
        </p:nvGrpSpPr>
        <p:grpSpPr>
          <a:xfrm>
            <a:off x="8186928" y="1682495"/>
            <a:ext cx="3679190" cy="3392804"/>
            <a:chOff x="8186928" y="1682495"/>
            <a:chExt cx="3679190" cy="3392804"/>
          </a:xfrm>
        </p:grpSpPr>
        <p:pic>
          <p:nvPicPr>
            <p:cNvPr id="11" name="object 11"/>
            <p:cNvPicPr/>
            <p:nvPr/>
          </p:nvPicPr>
          <p:blipFill>
            <a:blip r:embed="rId6" cstate="print"/>
            <a:stretch>
              <a:fillRect/>
            </a:stretch>
          </p:blipFill>
          <p:spPr>
            <a:xfrm>
              <a:off x="9191643" y="3951032"/>
              <a:ext cx="1824888" cy="1123887"/>
            </a:xfrm>
            <a:prstGeom prst="rect">
              <a:avLst/>
            </a:prstGeom>
          </p:spPr>
        </p:pic>
        <p:pic>
          <p:nvPicPr>
            <p:cNvPr id="12" name="object 12"/>
            <p:cNvPicPr/>
            <p:nvPr/>
          </p:nvPicPr>
          <p:blipFill>
            <a:blip r:embed="rId7" cstate="print"/>
            <a:stretch>
              <a:fillRect/>
            </a:stretch>
          </p:blipFill>
          <p:spPr>
            <a:xfrm>
              <a:off x="8186928" y="1682495"/>
              <a:ext cx="1572768" cy="2673096"/>
            </a:xfrm>
            <a:prstGeom prst="rect">
              <a:avLst/>
            </a:prstGeom>
          </p:spPr>
        </p:pic>
        <p:pic>
          <p:nvPicPr>
            <p:cNvPr id="13" name="object 13"/>
            <p:cNvPicPr/>
            <p:nvPr/>
          </p:nvPicPr>
          <p:blipFill>
            <a:blip r:embed="rId8" cstate="print"/>
            <a:stretch>
              <a:fillRect/>
            </a:stretch>
          </p:blipFill>
          <p:spPr>
            <a:xfrm>
              <a:off x="9698736" y="1783079"/>
              <a:ext cx="2167128" cy="2087880"/>
            </a:xfrm>
            <a:prstGeom prst="rect">
              <a:avLst/>
            </a:prstGeom>
          </p:spPr>
        </p:pic>
      </p:grpSp>
      <p:sp>
        <p:nvSpPr>
          <p:cNvPr id="14" name="object 14"/>
          <p:cNvSpPr txBox="1"/>
          <p:nvPr/>
        </p:nvSpPr>
        <p:spPr>
          <a:xfrm>
            <a:off x="4292853" y="5236286"/>
            <a:ext cx="3446779" cy="329565"/>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CD9146"/>
                </a:solidFill>
                <a:latin typeface="Arial"/>
                <a:cs typeface="Arial"/>
              </a:rPr>
              <a:t>BLOOD</a:t>
            </a:r>
            <a:r>
              <a:rPr sz="2000" b="1" spc="-25" dirty="0">
                <a:solidFill>
                  <a:srgbClr val="CD9146"/>
                </a:solidFill>
                <a:latin typeface="Arial"/>
                <a:cs typeface="Arial"/>
              </a:rPr>
              <a:t> </a:t>
            </a:r>
            <a:r>
              <a:rPr sz="2000" b="1" spc="-15" dirty="0">
                <a:solidFill>
                  <a:srgbClr val="BB8542"/>
                </a:solidFill>
                <a:latin typeface="Arial"/>
                <a:cs typeface="Arial"/>
              </a:rPr>
              <a:t>STORAGE</a:t>
            </a:r>
            <a:r>
              <a:rPr sz="2000" b="1" spc="35" dirty="0">
                <a:solidFill>
                  <a:srgbClr val="BB8542"/>
                </a:solidFill>
                <a:latin typeface="Arial"/>
                <a:cs typeface="Arial"/>
              </a:rPr>
              <a:t> </a:t>
            </a:r>
            <a:r>
              <a:rPr sz="2000" b="1" spc="-10" dirty="0">
                <a:solidFill>
                  <a:srgbClr val="BB8542"/>
                </a:solidFill>
                <a:latin typeface="Arial"/>
                <a:cs typeface="Arial"/>
              </a:rPr>
              <a:t>DEVICES</a:t>
            </a:r>
            <a:endParaRPr sz="2000">
              <a:latin typeface="Arial"/>
              <a:cs typeface="Arial"/>
            </a:endParaRPr>
          </a:p>
        </p:txBody>
      </p:sp>
      <p:sp>
        <p:nvSpPr>
          <p:cNvPr id="15" name="object 15"/>
          <p:cNvSpPr txBox="1"/>
          <p:nvPr/>
        </p:nvSpPr>
        <p:spPr>
          <a:xfrm>
            <a:off x="350316" y="5232857"/>
            <a:ext cx="3631565" cy="635000"/>
          </a:xfrm>
          <a:prstGeom prst="rect">
            <a:avLst/>
          </a:prstGeom>
        </p:spPr>
        <p:txBody>
          <a:bodyPr vert="horz" wrap="square" lIns="0" tIns="12065" rIns="0" bIns="0" rtlCol="0">
            <a:spAutoFit/>
          </a:bodyPr>
          <a:lstStyle/>
          <a:p>
            <a:pPr marL="12700">
              <a:lnSpc>
                <a:spcPct val="100000"/>
              </a:lnSpc>
              <a:spcBef>
                <a:spcPts val="95"/>
              </a:spcBef>
            </a:pPr>
            <a:r>
              <a:rPr sz="2000" b="1" spc="-10" dirty="0">
                <a:solidFill>
                  <a:srgbClr val="CD9146"/>
                </a:solidFill>
                <a:latin typeface="Arial"/>
                <a:cs typeface="Arial"/>
              </a:rPr>
              <a:t>PULSE</a:t>
            </a:r>
            <a:r>
              <a:rPr sz="2000" b="1" spc="25" dirty="0">
                <a:solidFill>
                  <a:srgbClr val="CD9146"/>
                </a:solidFill>
                <a:latin typeface="Arial"/>
                <a:cs typeface="Arial"/>
              </a:rPr>
              <a:t> </a:t>
            </a:r>
            <a:r>
              <a:rPr sz="2000" b="1" dirty="0">
                <a:solidFill>
                  <a:srgbClr val="CD9146"/>
                </a:solidFill>
                <a:latin typeface="Arial"/>
                <a:cs typeface="Arial"/>
              </a:rPr>
              <a:t>OXIMETRY</a:t>
            </a:r>
            <a:r>
              <a:rPr sz="2000" b="1" spc="-55" dirty="0">
                <a:solidFill>
                  <a:srgbClr val="CD9146"/>
                </a:solidFill>
                <a:latin typeface="Arial"/>
                <a:cs typeface="Arial"/>
              </a:rPr>
              <a:t> </a:t>
            </a:r>
            <a:r>
              <a:rPr sz="2000" b="1" spc="-5" dirty="0">
                <a:solidFill>
                  <a:srgbClr val="CD9146"/>
                </a:solidFill>
                <a:latin typeface="Arial"/>
                <a:cs typeface="Arial"/>
              </a:rPr>
              <a:t>&amp;</a:t>
            </a:r>
            <a:endParaRPr sz="2000">
              <a:latin typeface="Arial"/>
              <a:cs typeface="Arial"/>
            </a:endParaRPr>
          </a:p>
          <a:p>
            <a:pPr marL="12700">
              <a:lnSpc>
                <a:spcPct val="100000"/>
              </a:lnSpc>
            </a:pPr>
            <a:r>
              <a:rPr sz="2000" b="1" spc="-10" dirty="0">
                <a:solidFill>
                  <a:srgbClr val="CD9146"/>
                </a:solidFill>
                <a:latin typeface="Arial"/>
                <a:cs typeface="Arial"/>
              </a:rPr>
              <a:t>OXYGEN DELIVERY</a:t>
            </a:r>
            <a:r>
              <a:rPr sz="2000" b="1" spc="30" dirty="0">
                <a:solidFill>
                  <a:srgbClr val="CD9146"/>
                </a:solidFill>
                <a:latin typeface="Arial"/>
                <a:cs typeface="Arial"/>
              </a:rPr>
              <a:t> </a:t>
            </a:r>
            <a:r>
              <a:rPr sz="2000" b="1" spc="-10" dirty="0">
                <a:solidFill>
                  <a:srgbClr val="CD9146"/>
                </a:solidFill>
                <a:latin typeface="Arial"/>
                <a:cs typeface="Arial"/>
              </a:rPr>
              <a:t>DEVICES</a:t>
            </a:r>
            <a:endParaRPr sz="2000">
              <a:latin typeface="Arial"/>
              <a:cs typeface="Arial"/>
            </a:endParaRPr>
          </a:p>
        </p:txBody>
      </p:sp>
      <p:grpSp>
        <p:nvGrpSpPr>
          <p:cNvPr id="16" name="object 16"/>
          <p:cNvGrpSpPr/>
          <p:nvPr/>
        </p:nvGrpSpPr>
        <p:grpSpPr>
          <a:xfrm>
            <a:off x="529916" y="1395983"/>
            <a:ext cx="3466465" cy="3679190"/>
            <a:chOff x="529916" y="1395983"/>
            <a:chExt cx="3466465" cy="3679190"/>
          </a:xfrm>
        </p:grpSpPr>
        <p:pic>
          <p:nvPicPr>
            <p:cNvPr id="17" name="object 17"/>
            <p:cNvPicPr/>
            <p:nvPr/>
          </p:nvPicPr>
          <p:blipFill>
            <a:blip r:embed="rId9" cstate="print"/>
            <a:stretch>
              <a:fillRect/>
            </a:stretch>
          </p:blipFill>
          <p:spPr>
            <a:xfrm>
              <a:off x="615696" y="3401567"/>
              <a:ext cx="1222248" cy="1411223"/>
            </a:xfrm>
            <a:prstGeom prst="rect">
              <a:avLst/>
            </a:prstGeom>
          </p:spPr>
        </p:pic>
        <p:pic>
          <p:nvPicPr>
            <p:cNvPr id="18" name="object 18"/>
            <p:cNvPicPr/>
            <p:nvPr/>
          </p:nvPicPr>
          <p:blipFill>
            <a:blip r:embed="rId10" cstate="print"/>
            <a:stretch>
              <a:fillRect/>
            </a:stretch>
          </p:blipFill>
          <p:spPr>
            <a:xfrm>
              <a:off x="529916" y="1906799"/>
              <a:ext cx="1436914" cy="1172599"/>
            </a:xfrm>
            <a:prstGeom prst="rect">
              <a:avLst/>
            </a:prstGeom>
          </p:spPr>
        </p:pic>
        <p:pic>
          <p:nvPicPr>
            <p:cNvPr id="19" name="object 19"/>
            <p:cNvPicPr/>
            <p:nvPr/>
          </p:nvPicPr>
          <p:blipFill>
            <a:blip r:embed="rId11" cstate="print"/>
            <a:stretch>
              <a:fillRect/>
            </a:stretch>
          </p:blipFill>
          <p:spPr>
            <a:xfrm>
              <a:off x="1776983" y="2075687"/>
              <a:ext cx="2218944" cy="2999232"/>
            </a:xfrm>
            <a:prstGeom prst="rect">
              <a:avLst/>
            </a:prstGeom>
          </p:spPr>
        </p:pic>
        <p:pic>
          <p:nvPicPr>
            <p:cNvPr id="20" name="object 20"/>
            <p:cNvPicPr/>
            <p:nvPr/>
          </p:nvPicPr>
          <p:blipFill>
            <a:blip r:embed="rId12" cstate="print"/>
            <a:stretch>
              <a:fillRect/>
            </a:stretch>
          </p:blipFill>
          <p:spPr>
            <a:xfrm>
              <a:off x="2103119" y="1395983"/>
              <a:ext cx="646176" cy="2743200"/>
            </a:xfrm>
            <a:prstGeom prst="rect">
              <a:avLst/>
            </a:prstGeom>
          </p:spPr>
        </p:pic>
      </p:grpSp>
      <p:pic>
        <p:nvPicPr>
          <p:cNvPr id="21" name="object 21"/>
          <p:cNvPicPr/>
          <p:nvPr/>
        </p:nvPicPr>
        <p:blipFill>
          <a:blip r:embed="rId3" cstate="print"/>
          <a:stretch>
            <a:fillRect/>
          </a:stretch>
        </p:blipFill>
        <p:spPr>
          <a:xfrm>
            <a:off x="8016240" y="1490472"/>
            <a:ext cx="45718" cy="4443950"/>
          </a:xfrm>
          <a:prstGeom prst="rect">
            <a:avLst/>
          </a:prstGeom>
        </p:spPr>
      </p:pic>
      <p:pic>
        <p:nvPicPr>
          <p:cNvPr id="22" name="object 22"/>
          <p:cNvPicPr/>
          <p:nvPr/>
        </p:nvPicPr>
        <p:blipFill>
          <a:blip r:embed="rId13" cstate="print"/>
          <a:stretch>
            <a:fillRect/>
          </a:stretch>
        </p:blipFill>
        <p:spPr>
          <a:xfrm>
            <a:off x="3602784" y="6158559"/>
            <a:ext cx="5023028" cy="485793"/>
          </a:xfrm>
          <a:prstGeom prst="rect">
            <a:avLst/>
          </a:prstGeom>
        </p:spPr>
      </p:pic>
      <p:sp>
        <p:nvSpPr>
          <p:cNvPr id="23" name="object 23"/>
          <p:cNvSpPr txBox="1">
            <a:spLocks noGrp="1"/>
          </p:cNvSpPr>
          <p:nvPr>
            <p:ph type="sldNum" sz="quarter" idx="7"/>
          </p:nvPr>
        </p:nvSpPr>
        <p:spPr>
          <a:prstGeom prst="rect">
            <a:avLst/>
          </a:prstGeom>
        </p:spPr>
        <p:txBody>
          <a:bodyPr vert="horz" wrap="square" lIns="0" tIns="0" rIns="0" bIns="0" rtlCol="0">
            <a:spAutoFit/>
          </a:bodyPr>
          <a:lstStyle/>
          <a:p>
            <a:pPr marL="12700">
              <a:lnSpc>
                <a:spcPts val="1435"/>
              </a:lnSpc>
              <a:tabLst>
                <a:tab pos="2207260" algn="l"/>
              </a:tabLst>
            </a:pPr>
            <a:r>
              <a:rPr spc="-5" dirty="0"/>
              <a:t>#TCCC-CPP-PPT-02</a:t>
            </a:r>
            <a:r>
              <a:rPr spc="15" dirty="0"/>
              <a:t> </a:t>
            </a:r>
            <a:r>
              <a:rPr spc="-5" dirty="0"/>
              <a:t>08</a:t>
            </a:r>
            <a:r>
              <a:rPr spc="20" dirty="0"/>
              <a:t> </a:t>
            </a:r>
            <a:r>
              <a:rPr dirty="0"/>
              <a:t>AUG </a:t>
            </a:r>
            <a:r>
              <a:rPr spc="-5" dirty="0"/>
              <a:t>23	</a:t>
            </a:r>
            <a:fld id="{81D60167-4931-47E6-BA6A-407CBD079E47}" type="slidenum">
              <a:rPr sz="1200" spc="-5" dirty="0">
                <a:solidFill>
                  <a:srgbClr val="000000"/>
                </a:solidFill>
              </a:rPr>
              <a:t>24</a:t>
            </a:fld>
            <a:endParaRPr sz="12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301997" y="290830"/>
            <a:ext cx="3587750" cy="329565"/>
          </a:xfrm>
          <a:prstGeom prst="rect">
            <a:avLst/>
          </a:prstGeom>
        </p:spPr>
        <p:txBody>
          <a:bodyPr vert="horz" wrap="square" lIns="0" tIns="11430" rIns="0" bIns="0" rtlCol="0">
            <a:spAutoFit/>
          </a:bodyPr>
          <a:lstStyle/>
          <a:p>
            <a:pPr marL="12700">
              <a:lnSpc>
                <a:spcPct val="100000"/>
              </a:lnSpc>
              <a:spcBef>
                <a:spcPts val="90"/>
              </a:spcBef>
            </a:pPr>
            <a:r>
              <a:rPr sz="2000" b="1" dirty="0">
                <a:solidFill>
                  <a:srgbClr val="756F6F"/>
                </a:solidFill>
                <a:latin typeface="Arial"/>
                <a:cs typeface="Arial"/>
              </a:rPr>
              <a:t>Module</a:t>
            </a:r>
            <a:r>
              <a:rPr sz="2000" b="1" spc="-60" dirty="0">
                <a:solidFill>
                  <a:srgbClr val="756F6F"/>
                </a:solidFill>
                <a:latin typeface="Arial"/>
                <a:cs typeface="Arial"/>
              </a:rPr>
              <a:t> </a:t>
            </a:r>
            <a:r>
              <a:rPr sz="2000" b="1" spc="-5" dirty="0">
                <a:solidFill>
                  <a:srgbClr val="756F6F"/>
                </a:solidFill>
                <a:latin typeface="Arial"/>
                <a:cs typeface="Arial"/>
              </a:rPr>
              <a:t>2:</a:t>
            </a:r>
            <a:r>
              <a:rPr sz="2000" b="1" spc="-50" dirty="0">
                <a:solidFill>
                  <a:srgbClr val="756F6F"/>
                </a:solidFill>
                <a:latin typeface="Arial"/>
                <a:cs typeface="Arial"/>
              </a:rPr>
              <a:t> </a:t>
            </a:r>
            <a:r>
              <a:rPr sz="2000" b="1" dirty="0">
                <a:solidFill>
                  <a:srgbClr val="756F6F"/>
                </a:solidFill>
                <a:latin typeface="Arial"/>
                <a:cs typeface="Arial"/>
              </a:rPr>
              <a:t>Medical</a:t>
            </a:r>
            <a:r>
              <a:rPr sz="2000" b="1" spc="-35" dirty="0">
                <a:solidFill>
                  <a:srgbClr val="756F6F"/>
                </a:solidFill>
                <a:latin typeface="Arial"/>
                <a:cs typeface="Arial"/>
              </a:rPr>
              <a:t> </a:t>
            </a:r>
            <a:r>
              <a:rPr sz="2000" b="1" spc="-5" dirty="0">
                <a:solidFill>
                  <a:srgbClr val="756F6F"/>
                </a:solidFill>
                <a:latin typeface="Arial"/>
                <a:cs typeface="Arial"/>
              </a:rPr>
              <a:t>Equipment</a:t>
            </a:r>
            <a:endParaRPr sz="2000">
              <a:latin typeface="Arial"/>
              <a:cs typeface="Arial"/>
            </a:endParaRPr>
          </a:p>
        </p:txBody>
      </p:sp>
      <p:pic>
        <p:nvPicPr>
          <p:cNvPr id="3" name="object 3"/>
          <p:cNvPicPr/>
          <p:nvPr/>
        </p:nvPicPr>
        <p:blipFill>
          <a:blip r:embed="rId2" cstate="print"/>
          <a:stretch>
            <a:fillRect/>
          </a:stretch>
        </p:blipFill>
        <p:spPr>
          <a:xfrm>
            <a:off x="307847" y="256031"/>
            <a:ext cx="1173480" cy="655320"/>
          </a:xfrm>
          <a:prstGeom prst="rect">
            <a:avLst/>
          </a:prstGeom>
        </p:spPr>
      </p:pic>
      <p:sp>
        <p:nvSpPr>
          <p:cNvPr id="4" name="object 4"/>
          <p:cNvSpPr txBox="1">
            <a:spLocks noGrp="1"/>
          </p:cNvSpPr>
          <p:nvPr>
            <p:ph type="title"/>
          </p:nvPr>
        </p:nvSpPr>
        <p:spPr>
          <a:xfrm>
            <a:off x="1384172" y="819150"/>
            <a:ext cx="9422765" cy="574040"/>
          </a:xfrm>
          <a:prstGeom prst="rect">
            <a:avLst/>
          </a:prstGeom>
        </p:spPr>
        <p:txBody>
          <a:bodyPr vert="horz" wrap="square" lIns="0" tIns="12700" rIns="0" bIns="0" rtlCol="0">
            <a:spAutoFit/>
          </a:bodyPr>
          <a:lstStyle/>
          <a:p>
            <a:pPr marL="12700">
              <a:lnSpc>
                <a:spcPct val="100000"/>
              </a:lnSpc>
              <a:spcBef>
                <a:spcPts val="100"/>
              </a:spcBef>
            </a:pPr>
            <a:r>
              <a:rPr spc="-15" dirty="0">
                <a:solidFill>
                  <a:srgbClr val="2D3334"/>
                </a:solidFill>
              </a:rPr>
              <a:t>ADDITIONAL</a:t>
            </a:r>
            <a:r>
              <a:rPr spc="114" dirty="0">
                <a:solidFill>
                  <a:srgbClr val="2D3334"/>
                </a:solidFill>
              </a:rPr>
              <a:t> </a:t>
            </a:r>
            <a:r>
              <a:rPr spc="-20" dirty="0">
                <a:solidFill>
                  <a:srgbClr val="2D3334"/>
                </a:solidFill>
              </a:rPr>
              <a:t>MEDICAL</a:t>
            </a:r>
            <a:r>
              <a:rPr spc="90" dirty="0">
                <a:solidFill>
                  <a:srgbClr val="2D3334"/>
                </a:solidFill>
              </a:rPr>
              <a:t> </a:t>
            </a:r>
            <a:r>
              <a:rPr dirty="0">
                <a:solidFill>
                  <a:srgbClr val="2D3334"/>
                </a:solidFill>
              </a:rPr>
              <a:t>EQUIPMENT</a:t>
            </a:r>
            <a:r>
              <a:rPr spc="-10" dirty="0">
                <a:solidFill>
                  <a:srgbClr val="2D3334"/>
                </a:solidFill>
              </a:rPr>
              <a:t> </a:t>
            </a:r>
            <a:r>
              <a:rPr spc="-5" dirty="0">
                <a:solidFill>
                  <a:srgbClr val="2D3334"/>
                </a:solidFill>
              </a:rPr>
              <a:t>(cont.)</a:t>
            </a:r>
          </a:p>
        </p:txBody>
      </p:sp>
      <p:grpSp>
        <p:nvGrpSpPr>
          <p:cNvPr id="5" name="object 5"/>
          <p:cNvGrpSpPr/>
          <p:nvPr/>
        </p:nvGrpSpPr>
        <p:grpSpPr>
          <a:xfrm>
            <a:off x="7730617" y="1074292"/>
            <a:ext cx="4117340" cy="4845050"/>
            <a:chOff x="7730617" y="1074292"/>
            <a:chExt cx="4117340" cy="4845050"/>
          </a:xfrm>
        </p:grpSpPr>
        <p:pic>
          <p:nvPicPr>
            <p:cNvPr id="6" name="object 6"/>
            <p:cNvPicPr/>
            <p:nvPr/>
          </p:nvPicPr>
          <p:blipFill>
            <a:blip r:embed="rId3" cstate="print"/>
            <a:stretch>
              <a:fillRect/>
            </a:stretch>
          </p:blipFill>
          <p:spPr>
            <a:xfrm>
              <a:off x="8013192" y="1487423"/>
              <a:ext cx="36574" cy="4431792"/>
            </a:xfrm>
            <a:prstGeom prst="rect">
              <a:avLst/>
            </a:prstGeom>
          </p:spPr>
        </p:pic>
        <p:pic>
          <p:nvPicPr>
            <p:cNvPr id="7" name="object 7"/>
            <p:cNvPicPr/>
            <p:nvPr/>
          </p:nvPicPr>
          <p:blipFill>
            <a:blip r:embed="rId4" cstate="print"/>
            <a:stretch>
              <a:fillRect/>
            </a:stretch>
          </p:blipFill>
          <p:spPr>
            <a:xfrm>
              <a:off x="7730617" y="1074292"/>
              <a:ext cx="3392677" cy="3081274"/>
            </a:xfrm>
            <a:prstGeom prst="rect">
              <a:avLst/>
            </a:prstGeom>
          </p:spPr>
        </p:pic>
        <p:pic>
          <p:nvPicPr>
            <p:cNvPr id="8" name="object 8"/>
            <p:cNvPicPr/>
            <p:nvPr/>
          </p:nvPicPr>
          <p:blipFill>
            <a:blip r:embed="rId5" cstate="print"/>
            <a:stretch>
              <a:fillRect/>
            </a:stretch>
          </p:blipFill>
          <p:spPr>
            <a:xfrm>
              <a:off x="10000488" y="3057144"/>
              <a:ext cx="1847088" cy="1865375"/>
            </a:xfrm>
            <a:prstGeom prst="rect">
              <a:avLst/>
            </a:prstGeom>
          </p:spPr>
        </p:pic>
        <p:pic>
          <p:nvPicPr>
            <p:cNvPr id="9" name="object 9"/>
            <p:cNvPicPr/>
            <p:nvPr/>
          </p:nvPicPr>
          <p:blipFill>
            <a:blip r:embed="rId6" cstate="print"/>
            <a:stretch>
              <a:fillRect/>
            </a:stretch>
          </p:blipFill>
          <p:spPr>
            <a:xfrm>
              <a:off x="8980297" y="3647846"/>
              <a:ext cx="2096388" cy="2148179"/>
            </a:xfrm>
            <a:prstGeom prst="rect">
              <a:avLst/>
            </a:prstGeom>
          </p:spPr>
        </p:pic>
      </p:grpSp>
      <p:pic>
        <p:nvPicPr>
          <p:cNvPr id="10" name="object 10"/>
          <p:cNvPicPr/>
          <p:nvPr/>
        </p:nvPicPr>
        <p:blipFill>
          <a:blip r:embed="rId7" cstate="print"/>
          <a:stretch>
            <a:fillRect/>
          </a:stretch>
        </p:blipFill>
        <p:spPr>
          <a:xfrm>
            <a:off x="4175594" y="2146973"/>
            <a:ext cx="3329366" cy="2570383"/>
          </a:xfrm>
          <a:prstGeom prst="rect">
            <a:avLst/>
          </a:prstGeom>
        </p:spPr>
      </p:pic>
      <p:sp>
        <p:nvSpPr>
          <p:cNvPr id="11" name="object 11"/>
          <p:cNvSpPr txBox="1"/>
          <p:nvPr/>
        </p:nvSpPr>
        <p:spPr>
          <a:xfrm>
            <a:off x="3795140" y="5384088"/>
            <a:ext cx="4135754" cy="329565"/>
          </a:xfrm>
          <a:prstGeom prst="rect">
            <a:avLst/>
          </a:prstGeom>
        </p:spPr>
        <p:txBody>
          <a:bodyPr vert="horz" wrap="square" lIns="0" tIns="12065" rIns="0" bIns="0" rtlCol="0">
            <a:spAutoFit/>
          </a:bodyPr>
          <a:lstStyle/>
          <a:p>
            <a:pPr marL="12700">
              <a:lnSpc>
                <a:spcPct val="100000"/>
              </a:lnSpc>
              <a:spcBef>
                <a:spcPts val="95"/>
              </a:spcBef>
            </a:pPr>
            <a:r>
              <a:rPr sz="2000" b="1" spc="-10" dirty="0">
                <a:solidFill>
                  <a:srgbClr val="CD9146"/>
                </a:solidFill>
                <a:latin typeface="Arial"/>
                <a:cs typeface="Arial"/>
              </a:rPr>
              <a:t>MECHANICAL</a:t>
            </a:r>
            <a:r>
              <a:rPr sz="2000" b="1" spc="85" dirty="0">
                <a:solidFill>
                  <a:srgbClr val="CD9146"/>
                </a:solidFill>
                <a:latin typeface="Arial"/>
                <a:cs typeface="Arial"/>
              </a:rPr>
              <a:t> </a:t>
            </a:r>
            <a:r>
              <a:rPr sz="2000" b="1" dirty="0">
                <a:solidFill>
                  <a:srgbClr val="CD9146"/>
                </a:solidFill>
                <a:latin typeface="Arial"/>
                <a:cs typeface="Arial"/>
              </a:rPr>
              <a:t>SUCTION</a:t>
            </a:r>
            <a:r>
              <a:rPr sz="2000" b="1" spc="-10" dirty="0">
                <a:solidFill>
                  <a:srgbClr val="CD9146"/>
                </a:solidFill>
                <a:latin typeface="Arial"/>
                <a:cs typeface="Arial"/>
              </a:rPr>
              <a:t> DEVICES</a:t>
            </a:r>
            <a:endParaRPr sz="2000">
              <a:latin typeface="Arial"/>
              <a:cs typeface="Arial"/>
            </a:endParaRPr>
          </a:p>
        </p:txBody>
      </p:sp>
      <p:sp>
        <p:nvSpPr>
          <p:cNvPr id="12" name="object 12"/>
          <p:cNvSpPr txBox="1"/>
          <p:nvPr/>
        </p:nvSpPr>
        <p:spPr>
          <a:xfrm>
            <a:off x="8277606" y="5384088"/>
            <a:ext cx="3502660" cy="329565"/>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CD9146"/>
                </a:solidFill>
                <a:latin typeface="Arial"/>
                <a:cs typeface="Arial"/>
              </a:rPr>
              <a:t>FOLEY</a:t>
            </a:r>
            <a:r>
              <a:rPr sz="2000" b="1" dirty="0">
                <a:solidFill>
                  <a:srgbClr val="CD9146"/>
                </a:solidFill>
                <a:latin typeface="Arial"/>
                <a:cs typeface="Arial"/>
              </a:rPr>
              <a:t> </a:t>
            </a:r>
            <a:r>
              <a:rPr sz="2000" b="1" spc="-10" dirty="0">
                <a:solidFill>
                  <a:srgbClr val="CD9146"/>
                </a:solidFill>
                <a:latin typeface="Arial"/>
                <a:cs typeface="Arial"/>
              </a:rPr>
              <a:t>CATHERIZATION</a:t>
            </a:r>
            <a:r>
              <a:rPr sz="2000" b="1" spc="80" dirty="0">
                <a:solidFill>
                  <a:srgbClr val="CD9146"/>
                </a:solidFill>
                <a:latin typeface="Arial"/>
                <a:cs typeface="Arial"/>
              </a:rPr>
              <a:t> </a:t>
            </a:r>
            <a:r>
              <a:rPr sz="2000" b="1" spc="-5" dirty="0">
                <a:solidFill>
                  <a:srgbClr val="CD9146"/>
                </a:solidFill>
                <a:latin typeface="Arial"/>
                <a:cs typeface="Arial"/>
              </a:rPr>
              <a:t>KIT</a:t>
            </a:r>
            <a:endParaRPr sz="2000">
              <a:latin typeface="Arial"/>
              <a:cs typeface="Arial"/>
            </a:endParaRPr>
          </a:p>
        </p:txBody>
      </p:sp>
      <p:grpSp>
        <p:nvGrpSpPr>
          <p:cNvPr id="13" name="object 13"/>
          <p:cNvGrpSpPr/>
          <p:nvPr/>
        </p:nvGrpSpPr>
        <p:grpSpPr>
          <a:xfrm>
            <a:off x="0" y="1487424"/>
            <a:ext cx="3728085" cy="4444365"/>
            <a:chOff x="0" y="1487424"/>
            <a:chExt cx="3728085" cy="4444365"/>
          </a:xfrm>
        </p:grpSpPr>
        <p:pic>
          <p:nvPicPr>
            <p:cNvPr id="14" name="object 14"/>
            <p:cNvPicPr/>
            <p:nvPr/>
          </p:nvPicPr>
          <p:blipFill>
            <a:blip r:embed="rId3" cstate="print"/>
            <a:stretch>
              <a:fillRect/>
            </a:stretch>
          </p:blipFill>
          <p:spPr>
            <a:xfrm>
              <a:off x="3666743" y="1496568"/>
              <a:ext cx="36574" cy="4434831"/>
            </a:xfrm>
            <a:prstGeom prst="rect">
              <a:avLst/>
            </a:prstGeom>
          </p:spPr>
        </p:pic>
        <p:pic>
          <p:nvPicPr>
            <p:cNvPr id="15" name="object 15"/>
            <p:cNvPicPr/>
            <p:nvPr/>
          </p:nvPicPr>
          <p:blipFill>
            <a:blip r:embed="rId8" cstate="print"/>
            <a:stretch>
              <a:fillRect/>
            </a:stretch>
          </p:blipFill>
          <p:spPr>
            <a:xfrm>
              <a:off x="911352" y="2980944"/>
              <a:ext cx="2017776" cy="1993391"/>
            </a:xfrm>
            <a:prstGeom prst="rect">
              <a:avLst/>
            </a:prstGeom>
          </p:spPr>
        </p:pic>
        <p:pic>
          <p:nvPicPr>
            <p:cNvPr id="16" name="object 16"/>
            <p:cNvPicPr/>
            <p:nvPr/>
          </p:nvPicPr>
          <p:blipFill>
            <a:blip r:embed="rId9" cstate="print"/>
            <a:stretch>
              <a:fillRect/>
            </a:stretch>
          </p:blipFill>
          <p:spPr>
            <a:xfrm>
              <a:off x="0" y="1487424"/>
              <a:ext cx="1435607" cy="1530096"/>
            </a:xfrm>
            <a:prstGeom prst="rect">
              <a:avLst/>
            </a:prstGeom>
          </p:spPr>
        </p:pic>
        <p:pic>
          <p:nvPicPr>
            <p:cNvPr id="17" name="object 17"/>
            <p:cNvPicPr/>
            <p:nvPr/>
          </p:nvPicPr>
          <p:blipFill>
            <a:blip r:embed="rId10" cstate="print"/>
            <a:stretch>
              <a:fillRect/>
            </a:stretch>
          </p:blipFill>
          <p:spPr>
            <a:xfrm>
              <a:off x="2295144" y="1524000"/>
              <a:ext cx="1432559" cy="1432560"/>
            </a:xfrm>
            <a:prstGeom prst="rect">
              <a:avLst/>
            </a:prstGeom>
          </p:spPr>
        </p:pic>
        <p:pic>
          <p:nvPicPr>
            <p:cNvPr id="18" name="object 18"/>
            <p:cNvPicPr/>
            <p:nvPr/>
          </p:nvPicPr>
          <p:blipFill>
            <a:blip r:embed="rId11" cstate="print"/>
            <a:stretch>
              <a:fillRect/>
            </a:stretch>
          </p:blipFill>
          <p:spPr>
            <a:xfrm>
              <a:off x="1094232" y="1627632"/>
              <a:ext cx="1664208" cy="1274064"/>
            </a:xfrm>
            <a:prstGeom prst="rect">
              <a:avLst/>
            </a:prstGeom>
          </p:spPr>
        </p:pic>
      </p:grpSp>
      <p:sp>
        <p:nvSpPr>
          <p:cNvPr id="19" name="object 19"/>
          <p:cNvSpPr txBox="1"/>
          <p:nvPr/>
        </p:nvSpPr>
        <p:spPr>
          <a:xfrm>
            <a:off x="257352" y="5399938"/>
            <a:ext cx="3138170" cy="635000"/>
          </a:xfrm>
          <a:prstGeom prst="rect">
            <a:avLst/>
          </a:prstGeom>
        </p:spPr>
        <p:txBody>
          <a:bodyPr vert="horz" wrap="square" lIns="0" tIns="12065" rIns="0" bIns="0" rtlCol="0">
            <a:spAutoFit/>
          </a:bodyPr>
          <a:lstStyle/>
          <a:p>
            <a:pPr marL="12700">
              <a:lnSpc>
                <a:spcPct val="100000"/>
              </a:lnSpc>
              <a:spcBef>
                <a:spcPts val="95"/>
              </a:spcBef>
            </a:pPr>
            <a:r>
              <a:rPr sz="2000" b="1" spc="-15" dirty="0">
                <a:solidFill>
                  <a:srgbClr val="CD9146"/>
                </a:solidFill>
                <a:latin typeface="Arial"/>
                <a:cs typeface="Arial"/>
              </a:rPr>
              <a:t>CASUALTY</a:t>
            </a:r>
            <a:r>
              <a:rPr sz="2000" b="1" spc="65" dirty="0">
                <a:solidFill>
                  <a:srgbClr val="CD9146"/>
                </a:solidFill>
                <a:latin typeface="Arial"/>
                <a:cs typeface="Arial"/>
              </a:rPr>
              <a:t> </a:t>
            </a:r>
            <a:r>
              <a:rPr sz="2000" b="1" dirty="0">
                <a:solidFill>
                  <a:srgbClr val="CD9146"/>
                </a:solidFill>
                <a:latin typeface="Arial"/>
                <a:cs typeface="Arial"/>
              </a:rPr>
              <a:t>MONITORING</a:t>
            </a:r>
            <a:endParaRPr sz="2000">
              <a:latin typeface="Arial"/>
              <a:cs typeface="Arial"/>
            </a:endParaRPr>
          </a:p>
          <a:p>
            <a:pPr marL="12700">
              <a:lnSpc>
                <a:spcPct val="100000"/>
              </a:lnSpc>
            </a:pPr>
            <a:r>
              <a:rPr sz="2000" b="1" spc="-10" dirty="0">
                <a:solidFill>
                  <a:srgbClr val="CD9146"/>
                </a:solidFill>
                <a:latin typeface="Arial"/>
                <a:cs typeface="Arial"/>
              </a:rPr>
              <a:t>DEVICES</a:t>
            </a:r>
            <a:endParaRPr sz="2000">
              <a:latin typeface="Arial"/>
              <a:cs typeface="Arial"/>
            </a:endParaRPr>
          </a:p>
        </p:txBody>
      </p:sp>
      <p:pic>
        <p:nvPicPr>
          <p:cNvPr id="20" name="object 20"/>
          <p:cNvPicPr/>
          <p:nvPr/>
        </p:nvPicPr>
        <p:blipFill>
          <a:blip r:embed="rId12" cstate="print"/>
          <a:stretch>
            <a:fillRect/>
          </a:stretch>
        </p:blipFill>
        <p:spPr>
          <a:xfrm>
            <a:off x="3365040" y="6173952"/>
            <a:ext cx="5023028" cy="488117"/>
          </a:xfrm>
          <a:prstGeom prst="rect">
            <a:avLst/>
          </a:prstGeom>
        </p:spPr>
      </p:pic>
      <p:sp>
        <p:nvSpPr>
          <p:cNvPr id="21" name="object 21"/>
          <p:cNvSpPr txBox="1">
            <a:spLocks noGrp="1"/>
          </p:cNvSpPr>
          <p:nvPr>
            <p:ph type="sldNum" sz="quarter" idx="7"/>
          </p:nvPr>
        </p:nvSpPr>
        <p:spPr>
          <a:prstGeom prst="rect">
            <a:avLst/>
          </a:prstGeom>
        </p:spPr>
        <p:txBody>
          <a:bodyPr vert="horz" wrap="square" lIns="0" tIns="0" rIns="0" bIns="0" rtlCol="0">
            <a:spAutoFit/>
          </a:bodyPr>
          <a:lstStyle/>
          <a:p>
            <a:pPr marL="12700">
              <a:lnSpc>
                <a:spcPts val="1435"/>
              </a:lnSpc>
              <a:tabLst>
                <a:tab pos="2207260" algn="l"/>
              </a:tabLst>
            </a:pPr>
            <a:r>
              <a:rPr spc="-5" dirty="0"/>
              <a:t>#TCCC-CPP-PPT-02</a:t>
            </a:r>
            <a:r>
              <a:rPr spc="15" dirty="0"/>
              <a:t> </a:t>
            </a:r>
            <a:r>
              <a:rPr spc="-5" dirty="0"/>
              <a:t>08</a:t>
            </a:r>
            <a:r>
              <a:rPr spc="20" dirty="0"/>
              <a:t> </a:t>
            </a:r>
            <a:r>
              <a:rPr dirty="0"/>
              <a:t>AUG </a:t>
            </a:r>
            <a:r>
              <a:rPr spc="-5" dirty="0"/>
              <a:t>23	</a:t>
            </a:r>
            <a:fld id="{81D60167-4931-47E6-BA6A-407CBD079E47}" type="slidenum">
              <a:rPr sz="1200" spc="-5" dirty="0">
                <a:solidFill>
                  <a:srgbClr val="000000"/>
                </a:solidFill>
              </a:rPr>
              <a:t>25</a:t>
            </a:fld>
            <a:endParaRPr sz="12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301997" y="290830"/>
            <a:ext cx="3587750" cy="329565"/>
          </a:xfrm>
          <a:prstGeom prst="rect">
            <a:avLst/>
          </a:prstGeom>
        </p:spPr>
        <p:txBody>
          <a:bodyPr vert="horz" wrap="square" lIns="0" tIns="11430" rIns="0" bIns="0" rtlCol="0">
            <a:spAutoFit/>
          </a:bodyPr>
          <a:lstStyle/>
          <a:p>
            <a:pPr marL="12700">
              <a:lnSpc>
                <a:spcPct val="100000"/>
              </a:lnSpc>
              <a:spcBef>
                <a:spcPts val="90"/>
              </a:spcBef>
            </a:pPr>
            <a:r>
              <a:rPr sz="2000" b="1" dirty="0">
                <a:solidFill>
                  <a:srgbClr val="756F6F"/>
                </a:solidFill>
                <a:latin typeface="Arial"/>
                <a:cs typeface="Arial"/>
              </a:rPr>
              <a:t>Module</a:t>
            </a:r>
            <a:r>
              <a:rPr sz="2000" b="1" spc="-60" dirty="0">
                <a:solidFill>
                  <a:srgbClr val="756F6F"/>
                </a:solidFill>
                <a:latin typeface="Arial"/>
                <a:cs typeface="Arial"/>
              </a:rPr>
              <a:t> </a:t>
            </a:r>
            <a:r>
              <a:rPr sz="2000" b="1" spc="-5" dirty="0">
                <a:solidFill>
                  <a:srgbClr val="756F6F"/>
                </a:solidFill>
                <a:latin typeface="Arial"/>
                <a:cs typeface="Arial"/>
              </a:rPr>
              <a:t>2:</a:t>
            </a:r>
            <a:r>
              <a:rPr sz="2000" b="1" spc="-50" dirty="0">
                <a:solidFill>
                  <a:srgbClr val="756F6F"/>
                </a:solidFill>
                <a:latin typeface="Arial"/>
                <a:cs typeface="Arial"/>
              </a:rPr>
              <a:t> </a:t>
            </a:r>
            <a:r>
              <a:rPr sz="2000" b="1" dirty="0">
                <a:solidFill>
                  <a:srgbClr val="756F6F"/>
                </a:solidFill>
                <a:latin typeface="Arial"/>
                <a:cs typeface="Arial"/>
              </a:rPr>
              <a:t>Medical</a:t>
            </a:r>
            <a:r>
              <a:rPr sz="2000" b="1" spc="-35" dirty="0">
                <a:solidFill>
                  <a:srgbClr val="756F6F"/>
                </a:solidFill>
                <a:latin typeface="Arial"/>
                <a:cs typeface="Arial"/>
              </a:rPr>
              <a:t> </a:t>
            </a:r>
            <a:r>
              <a:rPr sz="2000" b="1" spc="-5" dirty="0">
                <a:solidFill>
                  <a:srgbClr val="756F6F"/>
                </a:solidFill>
                <a:latin typeface="Arial"/>
                <a:cs typeface="Arial"/>
              </a:rPr>
              <a:t>Equipment</a:t>
            </a:r>
            <a:endParaRPr sz="2000">
              <a:latin typeface="Arial"/>
              <a:cs typeface="Arial"/>
            </a:endParaRPr>
          </a:p>
        </p:txBody>
      </p:sp>
      <p:pic>
        <p:nvPicPr>
          <p:cNvPr id="3" name="object 3"/>
          <p:cNvPicPr/>
          <p:nvPr/>
        </p:nvPicPr>
        <p:blipFill>
          <a:blip r:embed="rId3" cstate="print"/>
          <a:stretch>
            <a:fillRect/>
          </a:stretch>
        </p:blipFill>
        <p:spPr>
          <a:xfrm>
            <a:off x="307847" y="256031"/>
            <a:ext cx="1173480" cy="655320"/>
          </a:xfrm>
          <a:prstGeom prst="rect">
            <a:avLst/>
          </a:prstGeom>
        </p:spPr>
      </p:pic>
      <p:sp>
        <p:nvSpPr>
          <p:cNvPr id="4" name="object 4"/>
          <p:cNvSpPr txBox="1">
            <a:spLocks noGrp="1"/>
          </p:cNvSpPr>
          <p:nvPr>
            <p:ph type="title"/>
          </p:nvPr>
        </p:nvSpPr>
        <p:spPr>
          <a:xfrm>
            <a:off x="2539745" y="819150"/>
            <a:ext cx="7110095" cy="574040"/>
          </a:xfrm>
          <a:prstGeom prst="rect">
            <a:avLst/>
          </a:prstGeom>
        </p:spPr>
        <p:txBody>
          <a:bodyPr vert="horz" wrap="square" lIns="0" tIns="12700" rIns="0" bIns="0" rtlCol="0">
            <a:spAutoFit/>
          </a:bodyPr>
          <a:lstStyle/>
          <a:p>
            <a:pPr marL="12700">
              <a:lnSpc>
                <a:spcPct val="100000"/>
              </a:lnSpc>
              <a:spcBef>
                <a:spcPts val="100"/>
              </a:spcBef>
            </a:pPr>
            <a:r>
              <a:rPr spc="-15" dirty="0">
                <a:solidFill>
                  <a:srgbClr val="2D3334"/>
                </a:solidFill>
              </a:rPr>
              <a:t>MAINTENANCE</a:t>
            </a:r>
            <a:r>
              <a:rPr spc="100" dirty="0">
                <a:solidFill>
                  <a:srgbClr val="2D3334"/>
                </a:solidFill>
              </a:rPr>
              <a:t> </a:t>
            </a:r>
            <a:r>
              <a:rPr spc="-40" dirty="0">
                <a:solidFill>
                  <a:srgbClr val="2D3334"/>
                </a:solidFill>
              </a:rPr>
              <a:t>AND</a:t>
            </a:r>
            <a:r>
              <a:rPr spc="85" dirty="0">
                <a:solidFill>
                  <a:srgbClr val="2D3334"/>
                </a:solidFill>
              </a:rPr>
              <a:t> </a:t>
            </a:r>
            <a:r>
              <a:rPr spc="-5" dirty="0">
                <a:solidFill>
                  <a:srgbClr val="2D3334"/>
                </a:solidFill>
              </a:rPr>
              <a:t>RESUPPLY</a:t>
            </a:r>
          </a:p>
        </p:txBody>
      </p:sp>
      <p:sp>
        <p:nvSpPr>
          <p:cNvPr id="5" name="object 5"/>
          <p:cNvSpPr txBox="1"/>
          <p:nvPr/>
        </p:nvSpPr>
        <p:spPr>
          <a:xfrm>
            <a:off x="4886071" y="1699069"/>
            <a:ext cx="7004684" cy="4256405"/>
          </a:xfrm>
          <a:prstGeom prst="rect">
            <a:avLst/>
          </a:prstGeom>
        </p:spPr>
        <p:txBody>
          <a:bodyPr vert="horz" wrap="square" lIns="0" tIns="162560" rIns="0" bIns="0" rtlCol="0">
            <a:spAutoFit/>
          </a:bodyPr>
          <a:lstStyle/>
          <a:p>
            <a:pPr marL="12700">
              <a:lnSpc>
                <a:spcPct val="100000"/>
              </a:lnSpc>
              <a:spcBef>
                <a:spcPts val="1280"/>
              </a:spcBef>
            </a:pPr>
            <a:r>
              <a:rPr sz="3600" b="1" spc="-5" dirty="0">
                <a:solidFill>
                  <a:srgbClr val="BB8542"/>
                </a:solidFill>
                <a:latin typeface="Arial"/>
                <a:cs typeface="Arial"/>
              </a:rPr>
              <a:t>REMEMBER:</a:t>
            </a:r>
            <a:endParaRPr sz="3600">
              <a:latin typeface="Arial"/>
              <a:cs typeface="Arial"/>
            </a:endParaRPr>
          </a:p>
          <a:p>
            <a:pPr marL="12700" marR="5080">
              <a:lnSpc>
                <a:spcPct val="100000"/>
              </a:lnSpc>
              <a:spcBef>
                <a:spcPts val="790"/>
              </a:spcBef>
            </a:pPr>
            <a:r>
              <a:rPr sz="2400" b="1" dirty="0">
                <a:latin typeface="Arial"/>
                <a:cs typeface="Arial"/>
              </a:rPr>
              <a:t>Regularly</a:t>
            </a:r>
            <a:r>
              <a:rPr sz="2400" b="1" spc="-30" dirty="0">
                <a:latin typeface="Arial"/>
                <a:cs typeface="Arial"/>
              </a:rPr>
              <a:t> </a:t>
            </a:r>
            <a:r>
              <a:rPr sz="2400" dirty="0">
                <a:latin typeface="Arial MT"/>
                <a:cs typeface="Arial MT"/>
              </a:rPr>
              <a:t>inspect</a:t>
            </a:r>
            <a:r>
              <a:rPr sz="2400" spc="-20" dirty="0">
                <a:latin typeface="Arial MT"/>
                <a:cs typeface="Arial MT"/>
              </a:rPr>
              <a:t> </a:t>
            </a:r>
            <a:r>
              <a:rPr sz="2400" spc="-5" dirty="0">
                <a:latin typeface="Arial MT"/>
                <a:cs typeface="Arial MT"/>
              </a:rPr>
              <a:t>your</a:t>
            </a:r>
            <a:r>
              <a:rPr sz="2400" spc="35" dirty="0">
                <a:latin typeface="Arial MT"/>
                <a:cs typeface="Arial MT"/>
              </a:rPr>
              <a:t> </a:t>
            </a:r>
            <a:r>
              <a:rPr sz="2400" b="1" spc="-20" dirty="0">
                <a:latin typeface="Arial"/>
                <a:cs typeface="Arial"/>
              </a:rPr>
              <a:t>JFAK,</a:t>
            </a:r>
            <a:r>
              <a:rPr sz="2400" b="1" spc="45" dirty="0">
                <a:latin typeface="Arial"/>
                <a:cs typeface="Arial"/>
              </a:rPr>
              <a:t> </a:t>
            </a:r>
            <a:r>
              <a:rPr sz="2400" b="1" spc="-5" dirty="0">
                <a:latin typeface="Arial"/>
                <a:cs typeface="Arial"/>
              </a:rPr>
              <a:t>CLS</a:t>
            </a:r>
            <a:r>
              <a:rPr sz="2400" b="1" dirty="0">
                <a:latin typeface="Arial"/>
                <a:cs typeface="Arial"/>
              </a:rPr>
              <a:t> bag,</a:t>
            </a:r>
            <a:r>
              <a:rPr sz="2400" b="1" spc="-5" dirty="0">
                <a:latin typeface="Arial"/>
                <a:cs typeface="Arial"/>
              </a:rPr>
              <a:t> CMC </a:t>
            </a:r>
            <a:r>
              <a:rPr sz="2400" b="1" dirty="0">
                <a:latin typeface="Arial"/>
                <a:cs typeface="Arial"/>
              </a:rPr>
              <a:t>bag, </a:t>
            </a:r>
            <a:r>
              <a:rPr sz="2400" b="1" spc="-650" dirty="0">
                <a:latin typeface="Arial"/>
                <a:cs typeface="Arial"/>
              </a:rPr>
              <a:t> </a:t>
            </a:r>
            <a:r>
              <a:rPr sz="2400" b="1" spc="-5" dirty="0">
                <a:latin typeface="Arial"/>
                <a:cs typeface="Arial"/>
              </a:rPr>
              <a:t>CPP</a:t>
            </a:r>
            <a:r>
              <a:rPr sz="2400" b="1" spc="-20" dirty="0">
                <a:latin typeface="Arial"/>
                <a:cs typeface="Arial"/>
              </a:rPr>
              <a:t> </a:t>
            </a:r>
            <a:r>
              <a:rPr sz="2400" b="1" dirty="0">
                <a:latin typeface="Arial"/>
                <a:cs typeface="Arial"/>
              </a:rPr>
              <a:t>kits,</a:t>
            </a:r>
            <a:r>
              <a:rPr sz="2400" b="1" spc="-5" dirty="0">
                <a:latin typeface="Arial"/>
                <a:cs typeface="Arial"/>
              </a:rPr>
              <a:t> </a:t>
            </a:r>
            <a:r>
              <a:rPr sz="2400" dirty="0">
                <a:latin typeface="Arial MT"/>
                <a:cs typeface="Arial MT"/>
              </a:rPr>
              <a:t>and</a:t>
            </a:r>
            <a:r>
              <a:rPr sz="2400" spc="-20" dirty="0">
                <a:latin typeface="Arial MT"/>
                <a:cs typeface="Arial MT"/>
              </a:rPr>
              <a:t> </a:t>
            </a:r>
            <a:r>
              <a:rPr sz="2400" dirty="0">
                <a:latin typeface="Arial MT"/>
                <a:cs typeface="Arial MT"/>
              </a:rPr>
              <a:t>other</a:t>
            </a:r>
            <a:r>
              <a:rPr sz="2400" spc="-50" dirty="0">
                <a:latin typeface="Arial MT"/>
                <a:cs typeface="Arial MT"/>
              </a:rPr>
              <a:t> </a:t>
            </a:r>
            <a:r>
              <a:rPr sz="2400" dirty="0">
                <a:latin typeface="Arial MT"/>
                <a:cs typeface="Arial MT"/>
              </a:rPr>
              <a:t>Service-specific medical</a:t>
            </a:r>
            <a:r>
              <a:rPr sz="2400" spc="-25" dirty="0">
                <a:latin typeface="Arial MT"/>
                <a:cs typeface="Arial MT"/>
              </a:rPr>
              <a:t> </a:t>
            </a:r>
            <a:r>
              <a:rPr sz="2400" dirty="0">
                <a:latin typeface="Arial MT"/>
                <a:cs typeface="Arial MT"/>
              </a:rPr>
              <a:t>kits</a:t>
            </a:r>
            <a:endParaRPr sz="2400">
              <a:latin typeface="Arial MT"/>
              <a:cs typeface="Arial MT"/>
            </a:endParaRPr>
          </a:p>
          <a:p>
            <a:pPr marL="699135" marR="4813935" algn="just">
              <a:lnSpc>
                <a:spcPct val="150100"/>
              </a:lnSpc>
              <a:spcBef>
                <a:spcPts val="940"/>
              </a:spcBef>
            </a:pPr>
            <a:r>
              <a:rPr sz="2800" b="1" spc="-10" dirty="0">
                <a:solidFill>
                  <a:srgbClr val="CD9146"/>
                </a:solidFill>
                <a:latin typeface="Arial"/>
                <a:cs typeface="Arial"/>
              </a:rPr>
              <a:t>B</a:t>
            </a:r>
            <a:r>
              <a:rPr sz="2800" b="1" spc="5" dirty="0">
                <a:solidFill>
                  <a:srgbClr val="CD9146"/>
                </a:solidFill>
                <a:latin typeface="Arial"/>
                <a:cs typeface="Arial"/>
              </a:rPr>
              <a:t>E</a:t>
            </a:r>
            <a:r>
              <a:rPr sz="2800" b="1" spc="-10" dirty="0">
                <a:solidFill>
                  <a:srgbClr val="CD9146"/>
                </a:solidFill>
                <a:latin typeface="Arial"/>
                <a:cs typeface="Arial"/>
              </a:rPr>
              <a:t>F</a:t>
            </a:r>
            <a:r>
              <a:rPr sz="2800" b="1" spc="5" dirty="0">
                <a:solidFill>
                  <a:srgbClr val="CD9146"/>
                </a:solidFill>
                <a:latin typeface="Arial"/>
                <a:cs typeface="Arial"/>
              </a:rPr>
              <a:t>O</a:t>
            </a:r>
            <a:r>
              <a:rPr sz="2800" b="1" spc="-10" dirty="0">
                <a:solidFill>
                  <a:srgbClr val="CD9146"/>
                </a:solidFill>
                <a:latin typeface="Arial"/>
                <a:cs typeface="Arial"/>
              </a:rPr>
              <a:t>R</a:t>
            </a:r>
            <a:r>
              <a:rPr sz="2800" b="1" dirty="0">
                <a:solidFill>
                  <a:srgbClr val="CD9146"/>
                </a:solidFill>
                <a:latin typeface="Arial"/>
                <a:cs typeface="Arial"/>
              </a:rPr>
              <a:t>E  </a:t>
            </a:r>
            <a:r>
              <a:rPr sz="2800" b="1" spc="-5" dirty="0">
                <a:solidFill>
                  <a:srgbClr val="CD9146"/>
                </a:solidFill>
                <a:latin typeface="Arial"/>
                <a:cs typeface="Arial"/>
              </a:rPr>
              <a:t>DURING </a:t>
            </a:r>
            <a:r>
              <a:rPr sz="2800" b="1" spc="-770" dirty="0">
                <a:solidFill>
                  <a:srgbClr val="CD9146"/>
                </a:solidFill>
                <a:latin typeface="Arial"/>
                <a:cs typeface="Arial"/>
              </a:rPr>
              <a:t> </a:t>
            </a:r>
            <a:r>
              <a:rPr sz="2800" b="1" spc="-20" dirty="0">
                <a:solidFill>
                  <a:srgbClr val="CD9146"/>
                </a:solidFill>
                <a:latin typeface="Arial"/>
                <a:cs typeface="Arial"/>
              </a:rPr>
              <a:t>AFTER</a:t>
            </a:r>
            <a:endParaRPr sz="2800">
              <a:latin typeface="Arial"/>
              <a:cs typeface="Arial"/>
            </a:endParaRPr>
          </a:p>
          <a:p>
            <a:pPr marL="12700">
              <a:lnSpc>
                <a:spcPct val="100000"/>
              </a:lnSpc>
              <a:spcBef>
                <a:spcPts val="2310"/>
              </a:spcBef>
            </a:pPr>
            <a:r>
              <a:rPr sz="2400" b="1" spc="-25" dirty="0">
                <a:latin typeface="Arial"/>
                <a:cs typeface="Arial"/>
              </a:rPr>
              <a:t>ALL</a:t>
            </a:r>
            <a:r>
              <a:rPr sz="2400" b="1" spc="55" dirty="0">
                <a:latin typeface="Arial"/>
                <a:cs typeface="Arial"/>
              </a:rPr>
              <a:t> </a:t>
            </a:r>
            <a:r>
              <a:rPr sz="2400" dirty="0">
                <a:latin typeface="Arial MT"/>
                <a:cs typeface="Arial MT"/>
              </a:rPr>
              <a:t>training</a:t>
            </a:r>
            <a:r>
              <a:rPr sz="2400" spc="-25" dirty="0">
                <a:latin typeface="Arial MT"/>
                <a:cs typeface="Arial MT"/>
              </a:rPr>
              <a:t> </a:t>
            </a:r>
            <a:r>
              <a:rPr sz="2400" spc="-5" dirty="0">
                <a:latin typeface="Arial MT"/>
                <a:cs typeface="Arial MT"/>
              </a:rPr>
              <a:t>events</a:t>
            </a:r>
            <a:r>
              <a:rPr sz="2400" spc="-10" dirty="0">
                <a:latin typeface="Arial MT"/>
                <a:cs typeface="Arial MT"/>
              </a:rPr>
              <a:t> </a:t>
            </a:r>
            <a:r>
              <a:rPr sz="2400" dirty="0">
                <a:latin typeface="Arial MT"/>
                <a:cs typeface="Arial MT"/>
              </a:rPr>
              <a:t>and</a:t>
            </a:r>
            <a:r>
              <a:rPr sz="2400" spc="-45" dirty="0">
                <a:latin typeface="Arial MT"/>
                <a:cs typeface="Arial MT"/>
              </a:rPr>
              <a:t> </a:t>
            </a:r>
            <a:r>
              <a:rPr sz="2400" dirty="0">
                <a:latin typeface="Arial MT"/>
                <a:cs typeface="Arial MT"/>
              </a:rPr>
              <a:t>missions</a:t>
            </a:r>
            <a:endParaRPr sz="2400">
              <a:latin typeface="Arial MT"/>
              <a:cs typeface="Arial MT"/>
            </a:endParaRPr>
          </a:p>
        </p:txBody>
      </p:sp>
      <p:grpSp>
        <p:nvGrpSpPr>
          <p:cNvPr id="6" name="object 6"/>
          <p:cNvGrpSpPr/>
          <p:nvPr/>
        </p:nvGrpSpPr>
        <p:grpSpPr>
          <a:xfrm>
            <a:off x="414527" y="1462589"/>
            <a:ext cx="3816350" cy="4865370"/>
            <a:chOff x="414527" y="1462589"/>
            <a:chExt cx="3816350" cy="4865370"/>
          </a:xfrm>
        </p:grpSpPr>
        <p:pic>
          <p:nvPicPr>
            <p:cNvPr id="7" name="object 7"/>
            <p:cNvPicPr/>
            <p:nvPr/>
          </p:nvPicPr>
          <p:blipFill>
            <a:blip r:embed="rId4" cstate="print"/>
            <a:stretch>
              <a:fillRect/>
            </a:stretch>
          </p:blipFill>
          <p:spPr>
            <a:xfrm>
              <a:off x="2739014" y="1462589"/>
              <a:ext cx="932371" cy="1111536"/>
            </a:xfrm>
            <a:prstGeom prst="rect">
              <a:avLst/>
            </a:prstGeom>
          </p:spPr>
        </p:pic>
        <p:pic>
          <p:nvPicPr>
            <p:cNvPr id="8" name="object 8"/>
            <p:cNvPicPr/>
            <p:nvPr/>
          </p:nvPicPr>
          <p:blipFill>
            <a:blip r:embed="rId5" cstate="print"/>
            <a:stretch>
              <a:fillRect/>
            </a:stretch>
          </p:blipFill>
          <p:spPr>
            <a:xfrm>
              <a:off x="676655" y="3078480"/>
              <a:ext cx="3553968" cy="3249168"/>
            </a:xfrm>
            <a:prstGeom prst="rect">
              <a:avLst/>
            </a:prstGeom>
          </p:spPr>
        </p:pic>
        <p:sp>
          <p:nvSpPr>
            <p:cNvPr id="9" name="object 9"/>
            <p:cNvSpPr/>
            <p:nvPr/>
          </p:nvSpPr>
          <p:spPr>
            <a:xfrm>
              <a:off x="2231135" y="2627375"/>
              <a:ext cx="329565" cy="551815"/>
            </a:xfrm>
            <a:custGeom>
              <a:avLst/>
              <a:gdLst/>
              <a:ahLst/>
              <a:cxnLst/>
              <a:rect l="l" t="t" r="r" b="b"/>
              <a:pathLst>
                <a:path w="329564" h="551814">
                  <a:moveTo>
                    <a:pt x="206756" y="0"/>
                  </a:moveTo>
                  <a:lnTo>
                    <a:pt x="122427" y="0"/>
                  </a:lnTo>
                  <a:lnTo>
                    <a:pt x="122427" y="387096"/>
                  </a:lnTo>
                  <a:lnTo>
                    <a:pt x="0" y="387096"/>
                  </a:lnTo>
                  <a:lnTo>
                    <a:pt x="164591" y="551688"/>
                  </a:lnTo>
                  <a:lnTo>
                    <a:pt x="329183" y="387096"/>
                  </a:lnTo>
                  <a:lnTo>
                    <a:pt x="206756" y="387096"/>
                  </a:lnTo>
                  <a:lnTo>
                    <a:pt x="206756" y="0"/>
                  </a:lnTo>
                  <a:close/>
                </a:path>
              </a:pathLst>
            </a:custGeom>
            <a:solidFill>
              <a:srgbClr val="CD9146"/>
            </a:solidFill>
          </p:spPr>
          <p:txBody>
            <a:bodyPr wrap="square" lIns="0" tIns="0" rIns="0" bIns="0" rtlCol="0"/>
            <a:lstStyle/>
            <a:p>
              <a:endParaRPr/>
            </a:p>
          </p:txBody>
        </p:sp>
        <p:pic>
          <p:nvPicPr>
            <p:cNvPr id="10" name="object 10"/>
            <p:cNvPicPr/>
            <p:nvPr/>
          </p:nvPicPr>
          <p:blipFill>
            <a:blip r:embed="rId6" cstate="print"/>
            <a:stretch>
              <a:fillRect/>
            </a:stretch>
          </p:blipFill>
          <p:spPr>
            <a:xfrm>
              <a:off x="1111019" y="1470758"/>
              <a:ext cx="1455369" cy="629075"/>
            </a:xfrm>
            <a:prstGeom prst="rect">
              <a:avLst/>
            </a:prstGeom>
          </p:spPr>
        </p:pic>
        <p:pic>
          <p:nvPicPr>
            <p:cNvPr id="11" name="object 11"/>
            <p:cNvPicPr/>
            <p:nvPr/>
          </p:nvPicPr>
          <p:blipFill>
            <a:blip r:embed="rId7" cstate="print"/>
            <a:stretch>
              <a:fillRect/>
            </a:stretch>
          </p:blipFill>
          <p:spPr>
            <a:xfrm>
              <a:off x="1914144" y="1917191"/>
              <a:ext cx="969263" cy="737615"/>
            </a:xfrm>
            <a:prstGeom prst="rect">
              <a:avLst/>
            </a:prstGeom>
          </p:spPr>
        </p:pic>
        <p:sp>
          <p:nvSpPr>
            <p:cNvPr id="12" name="object 12"/>
            <p:cNvSpPr/>
            <p:nvPr/>
          </p:nvSpPr>
          <p:spPr>
            <a:xfrm>
              <a:off x="1632204" y="2556001"/>
              <a:ext cx="1549400" cy="517525"/>
            </a:xfrm>
            <a:custGeom>
              <a:avLst/>
              <a:gdLst/>
              <a:ahLst/>
              <a:cxnLst/>
              <a:rect l="l" t="t" r="r" b="b"/>
              <a:pathLst>
                <a:path w="1549400" h="517525">
                  <a:moveTo>
                    <a:pt x="383286" y="291465"/>
                  </a:moveTo>
                  <a:lnTo>
                    <a:pt x="276860" y="352933"/>
                  </a:lnTo>
                  <a:lnTo>
                    <a:pt x="73152" y="0"/>
                  </a:lnTo>
                  <a:lnTo>
                    <a:pt x="0" y="42164"/>
                  </a:lnTo>
                  <a:lnTo>
                    <a:pt x="203708" y="395097"/>
                  </a:lnTo>
                  <a:lnTo>
                    <a:pt x="97282" y="456565"/>
                  </a:lnTo>
                  <a:lnTo>
                    <a:pt x="322834" y="517017"/>
                  </a:lnTo>
                  <a:lnTo>
                    <a:pt x="383286" y="291465"/>
                  </a:lnTo>
                  <a:close/>
                </a:path>
                <a:path w="1549400" h="517525">
                  <a:moveTo>
                    <a:pt x="1548892" y="42164"/>
                  </a:moveTo>
                  <a:lnTo>
                    <a:pt x="1475740" y="0"/>
                  </a:lnTo>
                  <a:lnTo>
                    <a:pt x="1281557" y="336169"/>
                  </a:lnTo>
                  <a:lnTo>
                    <a:pt x="1175258" y="274701"/>
                  </a:lnTo>
                  <a:lnTo>
                    <a:pt x="1235583" y="500253"/>
                  </a:lnTo>
                  <a:lnTo>
                    <a:pt x="1461135" y="439801"/>
                  </a:lnTo>
                  <a:lnTo>
                    <a:pt x="1354709" y="378460"/>
                  </a:lnTo>
                  <a:lnTo>
                    <a:pt x="1548892" y="42164"/>
                  </a:lnTo>
                  <a:close/>
                </a:path>
              </a:pathLst>
            </a:custGeom>
            <a:solidFill>
              <a:srgbClr val="CD9146"/>
            </a:solidFill>
          </p:spPr>
          <p:txBody>
            <a:bodyPr wrap="square" lIns="0" tIns="0" rIns="0" bIns="0" rtlCol="0"/>
            <a:lstStyle/>
            <a:p>
              <a:endParaRPr/>
            </a:p>
          </p:txBody>
        </p:sp>
        <p:pic>
          <p:nvPicPr>
            <p:cNvPr id="13" name="object 13"/>
            <p:cNvPicPr/>
            <p:nvPr/>
          </p:nvPicPr>
          <p:blipFill>
            <a:blip r:embed="rId8" cstate="print"/>
            <a:stretch>
              <a:fillRect/>
            </a:stretch>
          </p:blipFill>
          <p:spPr>
            <a:xfrm>
              <a:off x="414527" y="1712975"/>
              <a:ext cx="1252728" cy="1252727"/>
            </a:xfrm>
            <a:prstGeom prst="rect">
              <a:avLst/>
            </a:prstGeom>
          </p:spPr>
        </p:pic>
        <p:pic>
          <p:nvPicPr>
            <p:cNvPr id="14" name="object 14"/>
            <p:cNvPicPr/>
            <p:nvPr/>
          </p:nvPicPr>
          <p:blipFill>
            <a:blip r:embed="rId9" cstate="print"/>
            <a:stretch>
              <a:fillRect/>
            </a:stretch>
          </p:blipFill>
          <p:spPr>
            <a:xfrm>
              <a:off x="3176016" y="1950719"/>
              <a:ext cx="1024128" cy="1024127"/>
            </a:xfrm>
            <a:prstGeom prst="rect">
              <a:avLst/>
            </a:prstGeom>
          </p:spPr>
        </p:pic>
      </p:grpSp>
      <p:pic>
        <p:nvPicPr>
          <p:cNvPr id="15" name="object 15"/>
          <p:cNvPicPr/>
          <p:nvPr/>
        </p:nvPicPr>
        <p:blipFill>
          <a:blip r:embed="rId10" cstate="print"/>
          <a:stretch>
            <a:fillRect/>
          </a:stretch>
        </p:blipFill>
        <p:spPr>
          <a:xfrm>
            <a:off x="4907279" y="3553967"/>
            <a:ext cx="502920" cy="478535"/>
          </a:xfrm>
          <a:prstGeom prst="rect">
            <a:avLst/>
          </a:prstGeom>
        </p:spPr>
      </p:pic>
      <p:pic>
        <p:nvPicPr>
          <p:cNvPr id="16" name="object 16"/>
          <p:cNvPicPr/>
          <p:nvPr/>
        </p:nvPicPr>
        <p:blipFill>
          <a:blip r:embed="rId10" cstate="print"/>
          <a:stretch>
            <a:fillRect/>
          </a:stretch>
        </p:blipFill>
        <p:spPr>
          <a:xfrm>
            <a:off x="4907279" y="4139184"/>
            <a:ext cx="502920" cy="478536"/>
          </a:xfrm>
          <a:prstGeom prst="rect">
            <a:avLst/>
          </a:prstGeom>
        </p:spPr>
      </p:pic>
      <p:pic>
        <p:nvPicPr>
          <p:cNvPr id="17" name="object 17"/>
          <p:cNvPicPr/>
          <p:nvPr/>
        </p:nvPicPr>
        <p:blipFill>
          <a:blip r:embed="rId11" cstate="print"/>
          <a:stretch>
            <a:fillRect/>
          </a:stretch>
        </p:blipFill>
        <p:spPr>
          <a:xfrm>
            <a:off x="4907279" y="4800600"/>
            <a:ext cx="502920" cy="481584"/>
          </a:xfrm>
          <a:prstGeom prst="rect">
            <a:avLst/>
          </a:prstGeom>
        </p:spPr>
      </p:pic>
      <p:sp>
        <p:nvSpPr>
          <p:cNvPr id="18" name="object 18"/>
          <p:cNvSpPr txBox="1">
            <a:spLocks noGrp="1"/>
          </p:cNvSpPr>
          <p:nvPr>
            <p:ph type="sldNum" sz="quarter" idx="7"/>
          </p:nvPr>
        </p:nvSpPr>
        <p:spPr>
          <a:prstGeom prst="rect">
            <a:avLst/>
          </a:prstGeom>
        </p:spPr>
        <p:txBody>
          <a:bodyPr vert="horz" wrap="square" lIns="0" tIns="0" rIns="0" bIns="0" rtlCol="0">
            <a:spAutoFit/>
          </a:bodyPr>
          <a:lstStyle/>
          <a:p>
            <a:pPr marL="12700">
              <a:lnSpc>
                <a:spcPts val="1435"/>
              </a:lnSpc>
              <a:tabLst>
                <a:tab pos="2207260" algn="l"/>
              </a:tabLst>
            </a:pPr>
            <a:r>
              <a:rPr spc="-5" dirty="0"/>
              <a:t>#TCCC-CPP-PPT-02</a:t>
            </a:r>
            <a:r>
              <a:rPr spc="15" dirty="0"/>
              <a:t> </a:t>
            </a:r>
            <a:r>
              <a:rPr spc="-5" dirty="0"/>
              <a:t>08</a:t>
            </a:r>
            <a:r>
              <a:rPr spc="20" dirty="0"/>
              <a:t> </a:t>
            </a:r>
            <a:r>
              <a:rPr dirty="0"/>
              <a:t>AUG </a:t>
            </a:r>
            <a:r>
              <a:rPr spc="-5" dirty="0"/>
              <a:t>23	</a:t>
            </a:r>
            <a:fld id="{81D60167-4931-47E6-BA6A-407CBD079E47}" type="slidenum">
              <a:rPr sz="1200" spc="-5" dirty="0">
                <a:solidFill>
                  <a:srgbClr val="000000"/>
                </a:solidFill>
              </a:rPr>
              <a:t>26</a:t>
            </a:fld>
            <a:endParaRPr sz="12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301997" y="290830"/>
            <a:ext cx="3587750" cy="329565"/>
          </a:xfrm>
          <a:prstGeom prst="rect">
            <a:avLst/>
          </a:prstGeom>
        </p:spPr>
        <p:txBody>
          <a:bodyPr vert="horz" wrap="square" lIns="0" tIns="11430" rIns="0" bIns="0" rtlCol="0">
            <a:spAutoFit/>
          </a:bodyPr>
          <a:lstStyle/>
          <a:p>
            <a:pPr marL="12700">
              <a:lnSpc>
                <a:spcPct val="100000"/>
              </a:lnSpc>
              <a:spcBef>
                <a:spcPts val="90"/>
              </a:spcBef>
            </a:pPr>
            <a:r>
              <a:rPr sz="2000" b="1" dirty="0">
                <a:solidFill>
                  <a:srgbClr val="756F6F"/>
                </a:solidFill>
                <a:latin typeface="Arial"/>
                <a:cs typeface="Arial"/>
              </a:rPr>
              <a:t>Module</a:t>
            </a:r>
            <a:r>
              <a:rPr sz="2000" b="1" spc="-60" dirty="0">
                <a:solidFill>
                  <a:srgbClr val="756F6F"/>
                </a:solidFill>
                <a:latin typeface="Arial"/>
                <a:cs typeface="Arial"/>
              </a:rPr>
              <a:t> </a:t>
            </a:r>
            <a:r>
              <a:rPr sz="2000" b="1" spc="-5" dirty="0">
                <a:solidFill>
                  <a:srgbClr val="756F6F"/>
                </a:solidFill>
                <a:latin typeface="Arial"/>
                <a:cs typeface="Arial"/>
              </a:rPr>
              <a:t>2:</a:t>
            </a:r>
            <a:r>
              <a:rPr sz="2000" b="1" spc="-50" dirty="0">
                <a:solidFill>
                  <a:srgbClr val="756F6F"/>
                </a:solidFill>
                <a:latin typeface="Arial"/>
                <a:cs typeface="Arial"/>
              </a:rPr>
              <a:t> </a:t>
            </a:r>
            <a:r>
              <a:rPr sz="2000" b="1" dirty="0">
                <a:solidFill>
                  <a:srgbClr val="756F6F"/>
                </a:solidFill>
                <a:latin typeface="Arial"/>
                <a:cs typeface="Arial"/>
              </a:rPr>
              <a:t>Medical</a:t>
            </a:r>
            <a:r>
              <a:rPr sz="2000" b="1" spc="-35" dirty="0">
                <a:solidFill>
                  <a:srgbClr val="756F6F"/>
                </a:solidFill>
                <a:latin typeface="Arial"/>
                <a:cs typeface="Arial"/>
              </a:rPr>
              <a:t> </a:t>
            </a:r>
            <a:r>
              <a:rPr sz="2000" b="1" spc="-5" dirty="0">
                <a:solidFill>
                  <a:srgbClr val="756F6F"/>
                </a:solidFill>
                <a:latin typeface="Arial"/>
                <a:cs typeface="Arial"/>
              </a:rPr>
              <a:t>Equipment</a:t>
            </a:r>
            <a:endParaRPr sz="2000">
              <a:latin typeface="Arial"/>
              <a:cs typeface="Arial"/>
            </a:endParaRPr>
          </a:p>
        </p:txBody>
      </p:sp>
      <p:pic>
        <p:nvPicPr>
          <p:cNvPr id="3" name="object 3"/>
          <p:cNvPicPr/>
          <p:nvPr/>
        </p:nvPicPr>
        <p:blipFill>
          <a:blip r:embed="rId3" cstate="print"/>
          <a:stretch>
            <a:fillRect/>
          </a:stretch>
        </p:blipFill>
        <p:spPr>
          <a:xfrm>
            <a:off x="307847" y="256031"/>
            <a:ext cx="1173480" cy="655320"/>
          </a:xfrm>
          <a:prstGeom prst="rect">
            <a:avLst/>
          </a:prstGeom>
        </p:spPr>
      </p:pic>
      <p:sp>
        <p:nvSpPr>
          <p:cNvPr id="4" name="object 4"/>
          <p:cNvSpPr txBox="1">
            <a:spLocks noGrp="1"/>
          </p:cNvSpPr>
          <p:nvPr>
            <p:ph type="title"/>
          </p:nvPr>
        </p:nvSpPr>
        <p:spPr>
          <a:xfrm>
            <a:off x="2539745" y="668223"/>
            <a:ext cx="7111365" cy="574675"/>
          </a:xfrm>
          <a:prstGeom prst="rect">
            <a:avLst/>
          </a:prstGeom>
        </p:spPr>
        <p:txBody>
          <a:bodyPr vert="horz" wrap="square" lIns="0" tIns="12700" rIns="0" bIns="0" rtlCol="0">
            <a:spAutoFit/>
          </a:bodyPr>
          <a:lstStyle/>
          <a:p>
            <a:pPr marL="12700">
              <a:lnSpc>
                <a:spcPct val="100000"/>
              </a:lnSpc>
              <a:spcBef>
                <a:spcPts val="100"/>
              </a:spcBef>
            </a:pPr>
            <a:r>
              <a:rPr spc="-15" dirty="0">
                <a:solidFill>
                  <a:srgbClr val="2D3334"/>
                </a:solidFill>
              </a:rPr>
              <a:t>MAINTENANCE</a:t>
            </a:r>
            <a:r>
              <a:rPr spc="95" dirty="0">
                <a:solidFill>
                  <a:srgbClr val="2D3334"/>
                </a:solidFill>
              </a:rPr>
              <a:t> </a:t>
            </a:r>
            <a:r>
              <a:rPr spc="-35" dirty="0">
                <a:solidFill>
                  <a:srgbClr val="2D3334"/>
                </a:solidFill>
              </a:rPr>
              <a:t>AND</a:t>
            </a:r>
            <a:r>
              <a:rPr spc="85" dirty="0">
                <a:solidFill>
                  <a:srgbClr val="2D3334"/>
                </a:solidFill>
              </a:rPr>
              <a:t> </a:t>
            </a:r>
            <a:r>
              <a:rPr spc="-5" dirty="0">
                <a:solidFill>
                  <a:srgbClr val="2D3334"/>
                </a:solidFill>
              </a:rPr>
              <a:t>RESUPPLY</a:t>
            </a:r>
          </a:p>
        </p:txBody>
      </p:sp>
      <p:grpSp>
        <p:nvGrpSpPr>
          <p:cNvPr id="5" name="object 5"/>
          <p:cNvGrpSpPr/>
          <p:nvPr/>
        </p:nvGrpSpPr>
        <p:grpSpPr>
          <a:xfrm>
            <a:off x="295656" y="1612417"/>
            <a:ext cx="11600815" cy="5008880"/>
            <a:chOff x="295656" y="1612417"/>
            <a:chExt cx="11600815" cy="5008880"/>
          </a:xfrm>
        </p:grpSpPr>
        <p:sp>
          <p:nvSpPr>
            <p:cNvPr id="6" name="object 6"/>
            <p:cNvSpPr/>
            <p:nvPr/>
          </p:nvSpPr>
          <p:spPr>
            <a:xfrm>
              <a:off x="4255008" y="4706112"/>
              <a:ext cx="7641590" cy="688975"/>
            </a:xfrm>
            <a:custGeom>
              <a:avLst/>
              <a:gdLst/>
              <a:ahLst/>
              <a:cxnLst/>
              <a:rect l="l" t="t" r="r" b="b"/>
              <a:pathLst>
                <a:path w="7641590" h="688975">
                  <a:moveTo>
                    <a:pt x="7550404" y="0"/>
                  </a:moveTo>
                  <a:lnTo>
                    <a:pt x="90931" y="0"/>
                  </a:lnTo>
                  <a:lnTo>
                    <a:pt x="55560" y="7153"/>
                  </a:lnTo>
                  <a:lnTo>
                    <a:pt x="26654" y="26654"/>
                  </a:lnTo>
                  <a:lnTo>
                    <a:pt x="7153" y="55560"/>
                  </a:lnTo>
                  <a:lnTo>
                    <a:pt x="0" y="90931"/>
                  </a:lnTo>
                  <a:lnTo>
                    <a:pt x="0" y="597916"/>
                  </a:lnTo>
                  <a:lnTo>
                    <a:pt x="7153" y="633287"/>
                  </a:lnTo>
                  <a:lnTo>
                    <a:pt x="26654" y="662193"/>
                  </a:lnTo>
                  <a:lnTo>
                    <a:pt x="55560" y="681694"/>
                  </a:lnTo>
                  <a:lnTo>
                    <a:pt x="90931" y="688847"/>
                  </a:lnTo>
                  <a:lnTo>
                    <a:pt x="7550404" y="688847"/>
                  </a:lnTo>
                  <a:lnTo>
                    <a:pt x="7585775" y="681694"/>
                  </a:lnTo>
                  <a:lnTo>
                    <a:pt x="7614681" y="662193"/>
                  </a:lnTo>
                  <a:lnTo>
                    <a:pt x="7634182" y="633287"/>
                  </a:lnTo>
                  <a:lnTo>
                    <a:pt x="7641336" y="597916"/>
                  </a:lnTo>
                  <a:lnTo>
                    <a:pt x="7641336" y="90931"/>
                  </a:lnTo>
                  <a:lnTo>
                    <a:pt x="7634182" y="55560"/>
                  </a:lnTo>
                  <a:lnTo>
                    <a:pt x="7614681" y="26654"/>
                  </a:lnTo>
                  <a:lnTo>
                    <a:pt x="7585775" y="7153"/>
                  </a:lnTo>
                  <a:lnTo>
                    <a:pt x="7550404" y="0"/>
                  </a:lnTo>
                  <a:close/>
                </a:path>
              </a:pathLst>
            </a:custGeom>
            <a:solidFill>
              <a:srgbClr val="FFF4D2"/>
            </a:solidFill>
          </p:spPr>
          <p:txBody>
            <a:bodyPr wrap="square" lIns="0" tIns="0" rIns="0" bIns="0" rtlCol="0"/>
            <a:lstStyle/>
            <a:p>
              <a:endParaRPr/>
            </a:p>
          </p:txBody>
        </p:sp>
        <p:pic>
          <p:nvPicPr>
            <p:cNvPr id="7" name="object 7"/>
            <p:cNvPicPr/>
            <p:nvPr/>
          </p:nvPicPr>
          <p:blipFill>
            <a:blip r:embed="rId4" cstate="print"/>
            <a:stretch>
              <a:fillRect/>
            </a:stretch>
          </p:blipFill>
          <p:spPr>
            <a:xfrm>
              <a:off x="1819895" y="1612417"/>
              <a:ext cx="1136555" cy="2630367"/>
            </a:xfrm>
            <a:prstGeom prst="rect">
              <a:avLst/>
            </a:prstGeom>
          </p:spPr>
        </p:pic>
        <p:pic>
          <p:nvPicPr>
            <p:cNvPr id="8" name="object 8"/>
            <p:cNvPicPr/>
            <p:nvPr/>
          </p:nvPicPr>
          <p:blipFill>
            <a:blip r:embed="rId5" cstate="print"/>
            <a:stretch>
              <a:fillRect/>
            </a:stretch>
          </p:blipFill>
          <p:spPr>
            <a:xfrm>
              <a:off x="2502407" y="2929128"/>
              <a:ext cx="1810512" cy="1810512"/>
            </a:xfrm>
            <a:prstGeom prst="rect">
              <a:avLst/>
            </a:prstGeom>
          </p:spPr>
        </p:pic>
        <p:pic>
          <p:nvPicPr>
            <p:cNvPr id="9" name="object 9"/>
            <p:cNvPicPr/>
            <p:nvPr/>
          </p:nvPicPr>
          <p:blipFill>
            <a:blip r:embed="rId6" cstate="print"/>
            <a:stretch>
              <a:fillRect/>
            </a:stretch>
          </p:blipFill>
          <p:spPr>
            <a:xfrm>
              <a:off x="958155" y="4815479"/>
              <a:ext cx="1734321" cy="1805259"/>
            </a:xfrm>
            <a:prstGeom prst="rect">
              <a:avLst/>
            </a:prstGeom>
          </p:spPr>
        </p:pic>
        <p:pic>
          <p:nvPicPr>
            <p:cNvPr id="10" name="object 10"/>
            <p:cNvPicPr/>
            <p:nvPr/>
          </p:nvPicPr>
          <p:blipFill>
            <a:blip r:embed="rId7" cstate="print"/>
            <a:stretch>
              <a:fillRect/>
            </a:stretch>
          </p:blipFill>
          <p:spPr>
            <a:xfrm>
              <a:off x="496824" y="4642103"/>
              <a:ext cx="1158239" cy="902208"/>
            </a:xfrm>
            <a:prstGeom prst="rect">
              <a:avLst/>
            </a:prstGeom>
          </p:spPr>
        </p:pic>
        <p:pic>
          <p:nvPicPr>
            <p:cNvPr id="11" name="object 11"/>
            <p:cNvPicPr/>
            <p:nvPr/>
          </p:nvPicPr>
          <p:blipFill>
            <a:blip r:embed="rId8" cstate="print"/>
            <a:stretch>
              <a:fillRect/>
            </a:stretch>
          </p:blipFill>
          <p:spPr>
            <a:xfrm>
              <a:off x="295656" y="2426208"/>
              <a:ext cx="2523744" cy="2523744"/>
            </a:xfrm>
            <a:prstGeom prst="rect">
              <a:avLst/>
            </a:prstGeom>
          </p:spPr>
        </p:pic>
        <p:pic>
          <p:nvPicPr>
            <p:cNvPr id="12" name="object 12"/>
            <p:cNvPicPr/>
            <p:nvPr/>
          </p:nvPicPr>
          <p:blipFill>
            <a:blip r:embed="rId9" cstate="print"/>
            <a:stretch>
              <a:fillRect/>
            </a:stretch>
          </p:blipFill>
          <p:spPr>
            <a:xfrm>
              <a:off x="1780031" y="3791712"/>
              <a:ext cx="1969008" cy="1969008"/>
            </a:xfrm>
            <a:prstGeom prst="rect">
              <a:avLst/>
            </a:prstGeom>
          </p:spPr>
        </p:pic>
        <p:pic>
          <p:nvPicPr>
            <p:cNvPr id="13" name="object 13"/>
            <p:cNvPicPr/>
            <p:nvPr/>
          </p:nvPicPr>
          <p:blipFill>
            <a:blip r:embed="rId10" cstate="print"/>
            <a:stretch>
              <a:fillRect/>
            </a:stretch>
          </p:blipFill>
          <p:spPr>
            <a:xfrm>
              <a:off x="2043303" y="5452681"/>
              <a:ext cx="1935861" cy="976502"/>
            </a:xfrm>
            <a:prstGeom prst="rect">
              <a:avLst/>
            </a:prstGeom>
          </p:spPr>
        </p:pic>
        <p:pic>
          <p:nvPicPr>
            <p:cNvPr id="14" name="object 14"/>
            <p:cNvPicPr/>
            <p:nvPr/>
          </p:nvPicPr>
          <p:blipFill>
            <a:blip r:embed="rId11" cstate="print"/>
            <a:stretch>
              <a:fillRect/>
            </a:stretch>
          </p:blipFill>
          <p:spPr>
            <a:xfrm>
              <a:off x="4407408" y="4831080"/>
              <a:ext cx="496824" cy="429768"/>
            </a:xfrm>
            <a:prstGeom prst="rect">
              <a:avLst/>
            </a:prstGeom>
          </p:spPr>
        </p:pic>
        <p:sp>
          <p:nvSpPr>
            <p:cNvPr id="15" name="object 15"/>
            <p:cNvSpPr/>
            <p:nvPr/>
          </p:nvSpPr>
          <p:spPr>
            <a:xfrm>
              <a:off x="4270247" y="5562600"/>
              <a:ext cx="7626350" cy="866140"/>
            </a:xfrm>
            <a:custGeom>
              <a:avLst/>
              <a:gdLst/>
              <a:ahLst/>
              <a:cxnLst/>
              <a:rect l="l" t="t" r="r" b="b"/>
              <a:pathLst>
                <a:path w="7626350" h="866139">
                  <a:moveTo>
                    <a:pt x="7511796" y="0"/>
                  </a:moveTo>
                  <a:lnTo>
                    <a:pt x="114300" y="0"/>
                  </a:lnTo>
                  <a:lnTo>
                    <a:pt x="69812" y="8985"/>
                  </a:lnTo>
                  <a:lnTo>
                    <a:pt x="33480" y="33489"/>
                  </a:lnTo>
                  <a:lnTo>
                    <a:pt x="8983" y="69833"/>
                  </a:lnTo>
                  <a:lnTo>
                    <a:pt x="0" y="114338"/>
                  </a:lnTo>
                  <a:lnTo>
                    <a:pt x="0" y="751293"/>
                  </a:lnTo>
                  <a:lnTo>
                    <a:pt x="8983" y="795798"/>
                  </a:lnTo>
                  <a:lnTo>
                    <a:pt x="33480" y="832142"/>
                  </a:lnTo>
                  <a:lnTo>
                    <a:pt x="69812" y="856646"/>
                  </a:lnTo>
                  <a:lnTo>
                    <a:pt x="114300" y="865632"/>
                  </a:lnTo>
                  <a:lnTo>
                    <a:pt x="7511796" y="865632"/>
                  </a:lnTo>
                  <a:lnTo>
                    <a:pt x="7556283" y="856646"/>
                  </a:lnTo>
                  <a:lnTo>
                    <a:pt x="7592615" y="832142"/>
                  </a:lnTo>
                  <a:lnTo>
                    <a:pt x="7617112" y="795798"/>
                  </a:lnTo>
                  <a:lnTo>
                    <a:pt x="7626096" y="751293"/>
                  </a:lnTo>
                  <a:lnTo>
                    <a:pt x="7626096" y="114338"/>
                  </a:lnTo>
                  <a:lnTo>
                    <a:pt x="7617112" y="69833"/>
                  </a:lnTo>
                  <a:lnTo>
                    <a:pt x="7592615" y="33489"/>
                  </a:lnTo>
                  <a:lnTo>
                    <a:pt x="7556283" y="8985"/>
                  </a:lnTo>
                  <a:lnTo>
                    <a:pt x="7511796" y="0"/>
                  </a:lnTo>
                  <a:close/>
                </a:path>
              </a:pathLst>
            </a:custGeom>
            <a:solidFill>
              <a:srgbClr val="FFF4D2"/>
            </a:solidFill>
          </p:spPr>
          <p:txBody>
            <a:bodyPr wrap="square" lIns="0" tIns="0" rIns="0" bIns="0" rtlCol="0"/>
            <a:lstStyle/>
            <a:p>
              <a:endParaRPr/>
            </a:p>
          </p:txBody>
        </p:sp>
        <p:pic>
          <p:nvPicPr>
            <p:cNvPr id="16" name="object 16"/>
            <p:cNvPicPr/>
            <p:nvPr/>
          </p:nvPicPr>
          <p:blipFill>
            <a:blip r:embed="rId12" cstate="print"/>
            <a:stretch>
              <a:fillRect/>
            </a:stretch>
          </p:blipFill>
          <p:spPr>
            <a:xfrm>
              <a:off x="4407408" y="5690615"/>
              <a:ext cx="496824" cy="432816"/>
            </a:xfrm>
            <a:prstGeom prst="rect">
              <a:avLst/>
            </a:prstGeom>
          </p:spPr>
        </p:pic>
      </p:grpSp>
      <p:sp>
        <p:nvSpPr>
          <p:cNvPr id="17" name="object 17"/>
          <p:cNvSpPr txBox="1"/>
          <p:nvPr/>
        </p:nvSpPr>
        <p:spPr>
          <a:xfrm>
            <a:off x="4886071" y="1385773"/>
            <a:ext cx="6842125" cy="4908550"/>
          </a:xfrm>
          <a:prstGeom prst="rect">
            <a:avLst/>
          </a:prstGeom>
        </p:spPr>
        <p:txBody>
          <a:bodyPr vert="horz" wrap="square" lIns="0" tIns="12700" rIns="0" bIns="0" rtlCol="0">
            <a:spAutoFit/>
          </a:bodyPr>
          <a:lstStyle/>
          <a:p>
            <a:pPr marL="12700">
              <a:lnSpc>
                <a:spcPct val="100000"/>
              </a:lnSpc>
              <a:spcBef>
                <a:spcPts val="100"/>
              </a:spcBef>
            </a:pPr>
            <a:r>
              <a:rPr sz="2400" dirty="0">
                <a:latin typeface="Arial MT"/>
                <a:cs typeface="Arial MT"/>
              </a:rPr>
              <a:t>Check</a:t>
            </a:r>
            <a:r>
              <a:rPr sz="2400" spc="-20" dirty="0">
                <a:latin typeface="Arial MT"/>
                <a:cs typeface="Arial MT"/>
              </a:rPr>
              <a:t> </a:t>
            </a:r>
            <a:r>
              <a:rPr sz="2400" dirty="0">
                <a:latin typeface="Arial MT"/>
                <a:cs typeface="Arial MT"/>
              </a:rPr>
              <a:t>to</a:t>
            </a:r>
            <a:r>
              <a:rPr sz="2400" spc="-10" dirty="0">
                <a:latin typeface="Arial MT"/>
                <a:cs typeface="Arial MT"/>
              </a:rPr>
              <a:t> </a:t>
            </a:r>
            <a:r>
              <a:rPr sz="2400" dirty="0">
                <a:latin typeface="Arial MT"/>
                <a:cs typeface="Arial MT"/>
              </a:rPr>
              <a:t>be</a:t>
            </a:r>
            <a:r>
              <a:rPr sz="2400" spc="-15" dirty="0">
                <a:latin typeface="Arial MT"/>
                <a:cs typeface="Arial MT"/>
              </a:rPr>
              <a:t> </a:t>
            </a:r>
            <a:r>
              <a:rPr sz="2400" spc="-5" dirty="0">
                <a:latin typeface="Arial MT"/>
                <a:cs typeface="Arial MT"/>
              </a:rPr>
              <a:t>sure</a:t>
            </a:r>
            <a:r>
              <a:rPr sz="2400" spc="5" dirty="0">
                <a:latin typeface="Arial MT"/>
                <a:cs typeface="Arial MT"/>
              </a:rPr>
              <a:t> </a:t>
            </a:r>
            <a:r>
              <a:rPr sz="2400" dirty="0">
                <a:latin typeface="Arial MT"/>
                <a:cs typeface="Arial MT"/>
              </a:rPr>
              <a:t>all</a:t>
            </a:r>
            <a:r>
              <a:rPr sz="2400" spc="-10" dirty="0">
                <a:latin typeface="Arial MT"/>
                <a:cs typeface="Arial MT"/>
              </a:rPr>
              <a:t> </a:t>
            </a:r>
            <a:r>
              <a:rPr sz="2400" dirty="0">
                <a:latin typeface="Arial MT"/>
                <a:cs typeface="Arial MT"/>
              </a:rPr>
              <a:t>required</a:t>
            </a:r>
            <a:r>
              <a:rPr sz="2400" spc="5" dirty="0">
                <a:latin typeface="Arial MT"/>
                <a:cs typeface="Arial MT"/>
              </a:rPr>
              <a:t> </a:t>
            </a:r>
            <a:r>
              <a:rPr sz="2400" dirty="0">
                <a:latin typeface="Arial MT"/>
                <a:cs typeface="Arial MT"/>
              </a:rPr>
              <a:t>equipment</a:t>
            </a:r>
            <a:r>
              <a:rPr sz="2400" spc="-20" dirty="0">
                <a:latin typeface="Arial MT"/>
                <a:cs typeface="Arial MT"/>
              </a:rPr>
              <a:t> </a:t>
            </a:r>
            <a:r>
              <a:rPr sz="2400" dirty="0">
                <a:latin typeface="Arial MT"/>
                <a:cs typeface="Arial MT"/>
              </a:rPr>
              <a:t>is in</a:t>
            </a:r>
            <a:r>
              <a:rPr sz="2400" spc="-15" dirty="0">
                <a:latin typeface="Arial MT"/>
                <a:cs typeface="Arial MT"/>
              </a:rPr>
              <a:t> </a:t>
            </a:r>
            <a:r>
              <a:rPr sz="2400" spc="-5" dirty="0">
                <a:latin typeface="Arial MT"/>
                <a:cs typeface="Arial MT"/>
              </a:rPr>
              <a:t>your</a:t>
            </a:r>
            <a:endParaRPr sz="2400">
              <a:latin typeface="Arial MT"/>
              <a:cs typeface="Arial MT"/>
            </a:endParaRPr>
          </a:p>
          <a:p>
            <a:pPr marL="12700">
              <a:lnSpc>
                <a:spcPct val="100000"/>
              </a:lnSpc>
              <a:spcBef>
                <a:spcPts val="5"/>
              </a:spcBef>
            </a:pPr>
            <a:r>
              <a:rPr sz="2400" spc="-5" dirty="0">
                <a:latin typeface="Arial MT"/>
                <a:cs typeface="Arial MT"/>
              </a:rPr>
              <a:t>Service-specific</a:t>
            </a:r>
            <a:r>
              <a:rPr sz="2400" dirty="0">
                <a:latin typeface="Arial MT"/>
                <a:cs typeface="Arial MT"/>
              </a:rPr>
              <a:t> kits</a:t>
            </a:r>
            <a:r>
              <a:rPr sz="2400" spc="-20" dirty="0">
                <a:latin typeface="Arial MT"/>
                <a:cs typeface="Arial MT"/>
              </a:rPr>
              <a:t> </a:t>
            </a:r>
            <a:r>
              <a:rPr sz="2400" dirty="0">
                <a:latin typeface="Arial MT"/>
                <a:cs typeface="Arial MT"/>
              </a:rPr>
              <a:t>and</a:t>
            </a:r>
            <a:r>
              <a:rPr sz="2400" spc="-15" dirty="0">
                <a:latin typeface="Arial MT"/>
                <a:cs typeface="Arial MT"/>
              </a:rPr>
              <a:t> </a:t>
            </a:r>
            <a:r>
              <a:rPr sz="2400" spc="-5" dirty="0">
                <a:latin typeface="Arial MT"/>
                <a:cs typeface="Arial MT"/>
              </a:rPr>
              <a:t>bags</a:t>
            </a:r>
            <a:endParaRPr sz="2400">
              <a:latin typeface="Arial MT"/>
              <a:cs typeface="Arial MT"/>
            </a:endParaRPr>
          </a:p>
          <a:p>
            <a:pPr marL="12700">
              <a:lnSpc>
                <a:spcPct val="100000"/>
              </a:lnSpc>
              <a:spcBef>
                <a:spcPts val="1010"/>
              </a:spcBef>
            </a:pPr>
            <a:r>
              <a:rPr sz="2400" dirty="0">
                <a:latin typeface="Arial MT"/>
                <a:cs typeface="Arial MT"/>
              </a:rPr>
              <a:t>Check</a:t>
            </a:r>
            <a:r>
              <a:rPr sz="2400" spc="-35" dirty="0">
                <a:latin typeface="Arial MT"/>
                <a:cs typeface="Arial MT"/>
              </a:rPr>
              <a:t> </a:t>
            </a:r>
            <a:r>
              <a:rPr sz="2400" b="1" dirty="0">
                <a:solidFill>
                  <a:srgbClr val="CD9146"/>
                </a:solidFill>
                <a:latin typeface="Arial"/>
                <a:cs typeface="Arial"/>
              </a:rPr>
              <a:t>seals</a:t>
            </a:r>
            <a:r>
              <a:rPr sz="2400" b="1" spc="-10" dirty="0">
                <a:solidFill>
                  <a:srgbClr val="CD9146"/>
                </a:solidFill>
                <a:latin typeface="Arial"/>
                <a:cs typeface="Arial"/>
              </a:rPr>
              <a:t> </a:t>
            </a:r>
            <a:r>
              <a:rPr sz="2400" dirty="0">
                <a:latin typeface="Arial MT"/>
                <a:cs typeface="Arial MT"/>
              </a:rPr>
              <a:t>and</a:t>
            </a:r>
            <a:r>
              <a:rPr sz="2400" spc="-45" dirty="0">
                <a:latin typeface="Arial MT"/>
                <a:cs typeface="Arial MT"/>
              </a:rPr>
              <a:t> </a:t>
            </a:r>
            <a:r>
              <a:rPr sz="2400" b="1" spc="5" dirty="0">
                <a:solidFill>
                  <a:srgbClr val="CD9146"/>
                </a:solidFill>
                <a:latin typeface="Arial"/>
                <a:cs typeface="Arial"/>
              </a:rPr>
              <a:t>wrappers</a:t>
            </a:r>
            <a:endParaRPr sz="2400">
              <a:latin typeface="Arial"/>
              <a:cs typeface="Arial"/>
            </a:endParaRPr>
          </a:p>
          <a:p>
            <a:pPr marL="12700">
              <a:lnSpc>
                <a:spcPct val="100000"/>
              </a:lnSpc>
            </a:pPr>
            <a:r>
              <a:rPr sz="2400" b="1" spc="-15" dirty="0">
                <a:latin typeface="Arial"/>
                <a:cs typeface="Arial"/>
              </a:rPr>
              <a:t>REPLACE</a:t>
            </a:r>
            <a:r>
              <a:rPr sz="2400" b="1" spc="70" dirty="0">
                <a:latin typeface="Arial"/>
                <a:cs typeface="Arial"/>
              </a:rPr>
              <a:t> </a:t>
            </a:r>
            <a:r>
              <a:rPr sz="2400" dirty="0">
                <a:latin typeface="Arial MT"/>
                <a:cs typeface="Arial MT"/>
              </a:rPr>
              <a:t>items</a:t>
            </a:r>
            <a:r>
              <a:rPr sz="2400" spc="-45" dirty="0">
                <a:latin typeface="Arial MT"/>
                <a:cs typeface="Arial MT"/>
              </a:rPr>
              <a:t> </a:t>
            </a:r>
            <a:r>
              <a:rPr sz="2400" spc="-10" dirty="0">
                <a:latin typeface="Arial MT"/>
                <a:cs typeface="Arial MT"/>
              </a:rPr>
              <a:t>with</a:t>
            </a:r>
            <a:r>
              <a:rPr sz="2400" spc="45" dirty="0">
                <a:latin typeface="Arial MT"/>
                <a:cs typeface="Arial MT"/>
              </a:rPr>
              <a:t> </a:t>
            </a:r>
            <a:r>
              <a:rPr sz="2400" b="1" dirty="0">
                <a:latin typeface="Arial"/>
                <a:cs typeface="Arial"/>
              </a:rPr>
              <a:t>broken</a:t>
            </a:r>
            <a:r>
              <a:rPr sz="2400" b="1" spc="-15" dirty="0">
                <a:latin typeface="Arial"/>
                <a:cs typeface="Arial"/>
              </a:rPr>
              <a:t> </a:t>
            </a:r>
            <a:r>
              <a:rPr sz="2400" dirty="0">
                <a:latin typeface="Arial MT"/>
                <a:cs typeface="Arial MT"/>
              </a:rPr>
              <a:t>or</a:t>
            </a:r>
            <a:r>
              <a:rPr sz="2400" spc="-5" dirty="0">
                <a:latin typeface="Arial MT"/>
                <a:cs typeface="Arial MT"/>
              </a:rPr>
              <a:t> </a:t>
            </a:r>
            <a:r>
              <a:rPr sz="2400" b="1" dirty="0">
                <a:latin typeface="Arial"/>
                <a:cs typeface="Arial"/>
              </a:rPr>
              <a:t>unsealed</a:t>
            </a:r>
            <a:endParaRPr sz="2400">
              <a:latin typeface="Arial"/>
              <a:cs typeface="Arial"/>
            </a:endParaRPr>
          </a:p>
          <a:p>
            <a:pPr marL="12700">
              <a:lnSpc>
                <a:spcPct val="100000"/>
              </a:lnSpc>
            </a:pPr>
            <a:r>
              <a:rPr sz="2400" spc="-5" dirty="0">
                <a:latin typeface="Arial MT"/>
                <a:cs typeface="Arial MT"/>
              </a:rPr>
              <a:t>wrappers</a:t>
            </a:r>
            <a:endParaRPr sz="2400">
              <a:latin typeface="Arial MT"/>
              <a:cs typeface="Arial MT"/>
            </a:endParaRPr>
          </a:p>
          <a:p>
            <a:pPr marL="12700">
              <a:lnSpc>
                <a:spcPct val="100000"/>
              </a:lnSpc>
              <a:spcBef>
                <a:spcPts val="1010"/>
              </a:spcBef>
            </a:pPr>
            <a:r>
              <a:rPr sz="2400" dirty="0">
                <a:latin typeface="Arial MT"/>
                <a:cs typeface="Arial MT"/>
              </a:rPr>
              <a:t>Check</a:t>
            </a:r>
            <a:r>
              <a:rPr sz="2400" spc="-50" dirty="0">
                <a:latin typeface="Arial MT"/>
                <a:cs typeface="Arial MT"/>
              </a:rPr>
              <a:t> </a:t>
            </a:r>
            <a:r>
              <a:rPr sz="2400" b="1" dirty="0">
                <a:solidFill>
                  <a:srgbClr val="CD9146"/>
                </a:solidFill>
                <a:latin typeface="Arial"/>
                <a:cs typeface="Arial"/>
              </a:rPr>
              <a:t>expiration</a:t>
            </a:r>
            <a:r>
              <a:rPr sz="2400" b="1" spc="-35" dirty="0">
                <a:solidFill>
                  <a:srgbClr val="CD9146"/>
                </a:solidFill>
                <a:latin typeface="Arial"/>
                <a:cs typeface="Arial"/>
              </a:rPr>
              <a:t> </a:t>
            </a:r>
            <a:r>
              <a:rPr sz="2400" dirty="0">
                <a:latin typeface="Arial MT"/>
                <a:cs typeface="Arial MT"/>
              </a:rPr>
              <a:t>dates</a:t>
            </a:r>
            <a:endParaRPr sz="2400">
              <a:latin typeface="Arial MT"/>
              <a:cs typeface="Arial MT"/>
            </a:endParaRPr>
          </a:p>
          <a:p>
            <a:pPr marL="12700" marR="5080">
              <a:lnSpc>
                <a:spcPct val="100000"/>
              </a:lnSpc>
            </a:pPr>
            <a:r>
              <a:rPr sz="2400" b="1" spc="-15" dirty="0">
                <a:latin typeface="Arial"/>
                <a:cs typeface="Arial"/>
              </a:rPr>
              <a:t>REPLACE</a:t>
            </a:r>
            <a:r>
              <a:rPr sz="2400" b="1" spc="75" dirty="0">
                <a:latin typeface="Arial"/>
                <a:cs typeface="Arial"/>
              </a:rPr>
              <a:t> </a:t>
            </a:r>
            <a:r>
              <a:rPr sz="2400" dirty="0">
                <a:latin typeface="Arial MT"/>
                <a:cs typeface="Arial MT"/>
              </a:rPr>
              <a:t>if</a:t>
            </a:r>
            <a:r>
              <a:rPr sz="2400" spc="-20" dirty="0">
                <a:latin typeface="Arial MT"/>
                <a:cs typeface="Arial MT"/>
              </a:rPr>
              <a:t> </a:t>
            </a:r>
            <a:r>
              <a:rPr sz="2400" b="1" dirty="0">
                <a:latin typeface="Arial"/>
                <a:cs typeface="Arial"/>
              </a:rPr>
              <a:t>expired</a:t>
            </a:r>
            <a:r>
              <a:rPr sz="2400" b="1" spc="-15" dirty="0">
                <a:latin typeface="Arial"/>
                <a:cs typeface="Arial"/>
              </a:rPr>
              <a:t> </a:t>
            </a:r>
            <a:r>
              <a:rPr sz="2400" dirty="0">
                <a:latin typeface="Arial MT"/>
                <a:cs typeface="Arial MT"/>
              </a:rPr>
              <a:t>or</a:t>
            </a:r>
            <a:r>
              <a:rPr sz="2400" spc="-25" dirty="0">
                <a:latin typeface="Arial MT"/>
                <a:cs typeface="Arial MT"/>
              </a:rPr>
              <a:t> </a:t>
            </a:r>
            <a:r>
              <a:rPr sz="2400" dirty="0">
                <a:latin typeface="Arial MT"/>
                <a:cs typeface="Arial MT"/>
              </a:rPr>
              <a:t>the</a:t>
            </a:r>
            <a:r>
              <a:rPr sz="2400" spc="-15" dirty="0">
                <a:latin typeface="Arial MT"/>
                <a:cs typeface="Arial MT"/>
              </a:rPr>
              <a:t> </a:t>
            </a:r>
            <a:r>
              <a:rPr sz="2400" spc="-5" dirty="0">
                <a:latin typeface="Arial MT"/>
                <a:cs typeface="Arial MT"/>
              </a:rPr>
              <a:t>expiration</a:t>
            </a:r>
            <a:r>
              <a:rPr sz="2400" spc="5" dirty="0">
                <a:latin typeface="Arial MT"/>
                <a:cs typeface="Arial MT"/>
              </a:rPr>
              <a:t> </a:t>
            </a:r>
            <a:r>
              <a:rPr sz="2400" dirty="0">
                <a:latin typeface="Arial MT"/>
                <a:cs typeface="Arial MT"/>
              </a:rPr>
              <a:t>date </a:t>
            </a:r>
            <a:r>
              <a:rPr sz="2400" b="1" dirty="0">
                <a:latin typeface="Arial"/>
                <a:cs typeface="Arial"/>
              </a:rPr>
              <a:t>DOES </a:t>
            </a:r>
            <a:r>
              <a:rPr sz="2400" b="1" spc="-650" dirty="0">
                <a:latin typeface="Arial"/>
                <a:cs typeface="Arial"/>
              </a:rPr>
              <a:t> </a:t>
            </a:r>
            <a:r>
              <a:rPr sz="2400" b="1" dirty="0">
                <a:latin typeface="Arial"/>
                <a:cs typeface="Arial"/>
              </a:rPr>
              <a:t>NOT</a:t>
            </a:r>
            <a:r>
              <a:rPr sz="2400" b="1" spc="-5" dirty="0">
                <a:latin typeface="Arial"/>
                <a:cs typeface="Arial"/>
              </a:rPr>
              <a:t> </a:t>
            </a:r>
            <a:r>
              <a:rPr sz="2400" spc="-5" dirty="0">
                <a:latin typeface="Arial MT"/>
                <a:cs typeface="Arial MT"/>
              </a:rPr>
              <a:t>exceed</a:t>
            </a:r>
            <a:r>
              <a:rPr sz="2400" spc="-10" dirty="0">
                <a:latin typeface="Arial MT"/>
                <a:cs typeface="Arial MT"/>
              </a:rPr>
              <a:t> your</a:t>
            </a:r>
            <a:r>
              <a:rPr sz="2400" spc="-5" dirty="0">
                <a:latin typeface="Arial MT"/>
                <a:cs typeface="Arial MT"/>
              </a:rPr>
              <a:t> expected</a:t>
            </a:r>
            <a:r>
              <a:rPr sz="2400" spc="-10" dirty="0">
                <a:latin typeface="Arial MT"/>
                <a:cs typeface="Arial MT"/>
              </a:rPr>
              <a:t> </a:t>
            </a:r>
            <a:r>
              <a:rPr sz="2400" spc="-5" dirty="0">
                <a:latin typeface="Arial MT"/>
                <a:cs typeface="Arial MT"/>
              </a:rPr>
              <a:t>deployment</a:t>
            </a:r>
            <a:r>
              <a:rPr sz="2400" spc="-15" dirty="0">
                <a:latin typeface="Arial MT"/>
                <a:cs typeface="Arial MT"/>
              </a:rPr>
              <a:t> </a:t>
            </a:r>
            <a:r>
              <a:rPr sz="2400" spc="5" dirty="0">
                <a:latin typeface="Arial MT"/>
                <a:cs typeface="Arial MT"/>
              </a:rPr>
              <a:t>timeframe</a:t>
            </a:r>
            <a:endParaRPr sz="2400">
              <a:latin typeface="Arial MT"/>
              <a:cs typeface="Arial MT"/>
            </a:endParaRPr>
          </a:p>
          <a:p>
            <a:pPr>
              <a:lnSpc>
                <a:spcPct val="100000"/>
              </a:lnSpc>
              <a:spcBef>
                <a:spcPts val="55"/>
              </a:spcBef>
            </a:pPr>
            <a:endParaRPr sz="2250">
              <a:latin typeface="Arial MT"/>
              <a:cs typeface="Arial MT"/>
            </a:endParaRPr>
          </a:p>
          <a:p>
            <a:pPr marL="180975">
              <a:lnSpc>
                <a:spcPct val="100000"/>
              </a:lnSpc>
            </a:pPr>
            <a:r>
              <a:rPr sz="1800" b="1" dirty="0">
                <a:latin typeface="Arial"/>
                <a:cs typeface="Arial"/>
              </a:rPr>
              <a:t>Do</a:t>
            </a:r>
            <a:r>
              <a:rPr sz="1800" b="1" spc="-5" dirty="0">
                <a:latin typeface="Arial"/>
                <a:cs typeface="Arial"/>
              </a:rPr>
              <a:t> NOT </a:t>
            </a:r>
            <a:r>
              <a:rPr sz="1800" b="1" dirty="0">
                <a:latin typeface="Arial"/>
                <a:cs typeface="Arial"/>
              </a:rPr>
              <a:t>use</a:t>
            </a:r>
            <a:r>
              <a:rPr sz="1800" b="1" spc="-15" dirty="0">
                <a:latin typeface="Arial"/>
                <a:cs typeface="Arial"/>
              </a:rPr>
              <a:t> </a:t>
            </a:r>
            <a:r>
              <a:rPr sz="1800" dirty="0">
                <a:latin typeface="Arial MT"/>
                <a:cs typeface="Arial MT"/>
              </a:rPr>
              <a:t>equipment</a:t>
            </a:r>
            <a:r>
              <a:rPr sz="1800" spc="-75" dirty="0">
                <a:latin typeface="Arial MT"/>
                <a:cs typeface="Arial MT"/>
              </a:rPr>
              <a:t> </a:t>
            </a:r>
            <a:r>
              <a:rPr sz="1800" dirty="0">
                <a:latin typeface="Arial MT"/>
                <a:cs typeface="Arial MT"/>
              </a:rPr>
              <a:t>that</a:t>
            </a:r>
            <a:r>
              <a:rPr sz="1800" spc="-25" dirty="0">
                <a:latin typeface="Arial MT"/>
                <a:cs typeface="Arial MT"/>
              </a:rPr>
              <a:t> </a:t>
            </a:r>
            <a:r>
              <a:rPr sz="1800" dirty="0">
                <a:latin typeface="Arial MT"/>
                <a:cs typeface="Arial MT"/>
              </a:rPr>
              <a:t>is</a:t>
            </a:r>
            <a:r>
              <a:rPr sz="1800" spc="15" dirty="0">
                <a:latin typeface="Arial MT"/>
                <a:cs typeface="Arial MT"/>
              </a:rPr>
              <a:t> </a:t>
            </a:r>
            <a:r>
              <a:rPr sz="1800" b="1" spc="-5" dirty="0">
                <a:solidFill>
                  <a:srgbClr val="921828"/>
                </a:solidFill>
                <a:latin typeface="Arial"/>
                <a:cs typeface="Arial"/>
              </a:rPr>
              <a:t>NOT</a:t>
            </a:r>
            <a:r>
              <a:rPr sz="1800" b="1" dirty="0">
                <a:solidFill>
                  <a:srgbClr val="921828"/>
                </a:solidFill>
                <a:latin typeface="Arial"/>
                <a:cs typeface="Arial"/>
              </a:rPr>
              <a:t> </a:t>
            </a:r>
            <a:r>
              <a:rPr sz="1800" b="1" dirty="0">
                <a:latin typeface="Arial"/>
                <a:cs typeface="Arial"/>
              </a:rPr>
              <a:t>CoTCCC-Recommended</a:t>
            </a:r>
            <a:endParaRPr sz="1800">
              <a:latin typeface="Arial"/>
              <a:cs typeface="Arial"/>
            </a:endParaRPr>
          </a:p>
          <a:p>
            <a:pPr>
              <a:lnSpc>
                <a:spcPct val="100000"/>
              </a:lnSpc>
            </a:pPr>
            <a:endParaRPr sz="2000">
              <a:latin typeface="Arial"/>
              <a:cs typeface="Arial"/>
            </a:endParaRPr>
          </a:p>
          <a:p>
            <a:pPr>
              <a:lnSpc>
                <a:spcPct val="100000"/>
              </a:lnSpc>
            </a:pPr>
            <a:endParaRPr sz="1700">
              <a:latin typeface="Arial"/>
              <a:cs typeface="Arial"/>
            </a:endParaRPr>
          </a:p>
          <a:p>
            <a:pPr marL="162560">
              <a:lnSpc>
                <a:spcPct val="100000"/>
              </a:lnSpc>
            </a:pPr>
            <a:r>
              <a:rPr sz="1800" spc="-5" dirty="0">
                <a:latin typeface="Arial MT"/>
                <a:cs typeface="Arial MT"/>
              </a:rPr>
              <a:t>Do</a:t>
            </a:r>
            <a:r>
              <a:rPr sz="1800" dirty="0">
                <a:latin typeface="Arial MT"/>
                <a:cs typeface="Arial MT"/>
              </a:rPr>
              <a:t> </a:t>
            </a:r>
            <a:r>
              <a:rPr sz="1800" b="1" spc="-5" dirty="0">
                <a:solidFill>
                  <a:srgbClr val="921828"/>
                </a:solidFill>
                <a:latin typeface="Arial"/>
                <a:cs typeface="Arial"/>
              </a:rPr>
              <a:t>NOT</a:t>
            </a:r>
            <a:r>
              <a:rPr sz="1800" b="1" spc="5" dirty="0">
                <a:solidFill>
                  <a:srgbClr val="921828"/>
                </a:solidFill>
                <a:latin typeface="Arial"/>
                <a:cs typeface="Arial"/>
              </a:rPr>
              <a:t> </a:t>
            </a:r>
            <a:r>
              <a:rPr sz="1800" dirty="0">
                <a:latin typeface="Arial MT"/>
                <a:cs typeface="Arial MT"/>
              </a:rPr>
              <a:t>deploy</a:t>
            </a:r>
            <a:r>
              <a:rPr sz="1800" spc="-40" dirty="0">
                <a:latin typeface="Arial MT"/>
                <a:cs typeface="Arial MT"/>
              </a:rPr>
              <a:t> </a:t>
            </a:r>
            <a:r>
              <a:rPr sz="1800" spc="-10" dirty="0">
                <a:latin typeface="Arial MT"/>
                <a:cs typeface="Arial MT"/>
              </a:rPr>
              <a:t>with</a:t>
            </a:r>
            <a:r>
              <a:rPr sz="1800" spc="25" dirty="0">
                <a:latin typeface="Arial MT"/>
                <a:cs typeface="Arial MT"/>
              </a:rPr>
              <a:t> </a:t>
            </a:r>
            <a:r>
              <a:rPr sz="1800" b="1" dirty="0">
                <a:solidFill>
                  <a:srgbClr val="921828"/>
                </a:solidFill>
                <a:latin typeface="Arial"/>
                <a:cs typeface="Arial"/>
              </a:rPr>
              <a:t>MISSING,</a:t>
            </a:r>
            <a:r>
              <a:rPr sz="1800" b="1" spc="-20" dirty="0">
                <a:solidFill>
                  <a:srgbClr val="921828"/>
                </a:solidFill>
                <a:latin typeface="Arial"/>
                <a:cs typeface="Arial"/>
              </a:rPr>
              <a:t> </a:t>
            </a:r>
            <a:r>
              <a:rPr sz="1800" b="1" spc="-5" dirty="0">
                <a:solidFill>
                  <a:srgbClr val="921828"/>
                </a:solidFill>
                <a:latin typeface="Arial"/>
                <a:cs typeface="Arial"/>
              </a:rPr>
              <a:t>PREVIOUSLY USED</a:t>
            </a:r>
            <a:r>
              <a:rPr sz="1800" b="1" dirty="0">
                <a:solidFill>
                  <a:srgbClr val="921828"/>
                </a:solidFill>
                <a:latin typeface="Arial"/>
                <a:cs typeface="Arial"/>
              </a:rPr>
              <a:t> </a:t>
            </a:r>
            <a:r>
              <a:rPr sz="1800" b="1" dirty="0">
                <a:latin typeface="Arial"/>
                <a:cs typeface="Arial"/>
              </a:rPr>
              <a:t>for</a:t>
            </a:r>
            <a:endParaRPr sz="1800">
              <a:latin typeface="Arial"/>
              <a:cs typeface="Arial"/>
            </a:endParaRPr>
          </a:p>
          <a:p>
            <a:pPr marL="162560">
              <a:lnSpc>
                <a:spcPct val="100000"/>
              </a:lnSpc>
              <a:spcBef>
                <a:spcPts val="5"/>
              </a:spcBef>
            </a:pPr>
            <a:r>
              <a:rPr sz="1800" b="1" dirty="0">
                <a:latin typeface="Arial"/>
                <a:cs typeface="Arial"/>
              </a:rPr>
              <a:t>training,</a:t>
            </a:r>
            <a:r>
              <a:rPr sz="1800" b="1" spc="-35" dirty="0">
                <a:latin typeface="Arial"/>
                <a:cs typeface="Arial"/>
              </a:rPr>
              <a:t> </a:t>
            </a:r>
            <a:r>
              <a:rPr sz="1800" b="1" dirty="0">
                <a:latin typeface="Arial"/>
                <a:cs typeface="Arial"/>
              </a:rPr>
              <a:t>or</a:t>
            </a:r>
            <a:r>
              <a:rPr sz="1800" b="1" spc="-5" dirty="0">
                <a:latin typeface="Arial"/>
                <a:cs typeface="Arial"/>
              </a:rPr>
              <a:t> </a:t>
            </a:r>
            <a:r>
              <a:rPr sz="1800" b="1" dirty="0">
                <a:solidFill>
                  <a:srgbClr val="921828"/>
                </a:solidFill>
                <a:latin typeface="Arial"/>
                <a:cs typeface="Arial"/>
              </a:rPr>
              <a:t>EXPIRED</a:t>
            </a:r>
            <a:r>
              <a:rPr sz="1800" b="1" spc="-20" dirty="0">
                <a:solidFill>
                  <a:srgbClr val="921828"/>
                </a:solidFill>
                <a:latin typeface="Arial"/>
                <a:cs typeface="Arial"/>
              </a:rPr>
              <a:t> </a:t>
            </a:r>
            <a:r>
              <a:rPr sz="1800" b="1" dirty="0">
                <a:latin typeface="Arial"/>
                <a:cs typeface="Arial"/>
              </a:rPr>
              <a:t>equipment</a:t>
            </a:r>
            <a:endParaRPr sz="1800">
              <a:latin typeface="Arial"/>
              <a:cs typeface="Arial"/>
            </a:endParaRPr>
          </a:p>
        </p:txBody>
      </p:sp>
      <p:grpSp>
        <p:nvGrpSpPr>
          <p:cNvPr id="18" name="object 18"/>
          <p:cNvGrpSpPr/>
          <p:nvPr/>
        </p:nvGrpSpPr>
        <p:grpSpPr>
          <a:xfrm>
            <a:off x="4273296" y="1469136"/>
            <a:ext cx="530860" cy="2554605"/>
            <a:chOff x="4273296" y="1469136"/>
            <a:chExt cx="530860" cy="2554605"/>
          </a:xfrm>
        </p:grpSpPr>
        <p:pic>
          <p:nvPicPr>
            <p:cNvPr id="19" name="object 19"/>
            <p:cNvPicPr/>
            <p:nvPr/>
          </p:nvPicPr>
          <p:blipFill>
            <a:blip r:embed="rId13" cstate="print"/>
            <a:stretch>
              <a:fillRect/>
            </a:stretch>
          </p:blipFill>
          <p:spPr>
            <a:xfrm>
              <a:off x="4288536" y="1469136"/>
              <a:ext cx="502920" cy="478536"/>
            </a:xfrm>
            <a:prstGeom prst="rect">
              <a:avLst/>
            </a:prstGeom>
          </p:spPr>
        </p:pic>
        <p:pic>
          <p:nvPicPr>
            <p:cNvPr id="20" name="object 20"/>
            <p:cNvPicPr/>
            <p:nvPr/>
          </p:nvPicPr>
          <p:blipFill>
            <a:blip r:embed="rId13" cstate="print"/>
            <a:stretch>
              <a:fillRect/>
            </a:stretch>
          </p:blipFill>
          <p:spPr>
            <a:xfrm>
              <a:off x="4273296" y="2319527"/>
              <a:ext cx="502920" cy="478536"/>
            </a:xfrm>
            <a:prstGeom prst="rect">
              <a:avLst/>
            </a:prstGeom>
          </p:spPr>
        </p:pic>
        <p:pic>
          <p:nvPicPr>
            <p:cNvPr id="21" name="object 21"/>
            <p:cNvPicPr/>
            <p:nvPr/>
          </p:nvPicPr>
          <p:blipFill>
            <a:blip r:embed="rId13" cstate="print"/>
            <a:stretch>
              <a:fillRect/>
            </a:stretch>
          </p:blipFill>
          <p:spPr>
            <a:xfrm>
              <a:off x="4300728" y="3544824"/>
              <a:ext cx="502920" cy="478536"/>
            </a:xfrm>
            <a:prstGeom prst="rect">
              <a:avLst/>
            </a:prstGeom>
          </p:spPr>
        </p:pic>
      </p:grpSp>
      <p:sp>
        <p:nvSpPr>
          <p:cNvPr id="22" name="object 22"/>
          <p:cNvSpPr txBox="1">
            <a:spLocks noGrp="1"/>
          </p:cNvSpPr>
          <p:nvPr>
            <p:ph type="sldNum" sz="quarter" idx="7"/>
          </p:nvPr>
        </p:nvSpPr>
        <p:spPr>
          <a:prstGeom prst="rect">
            <a:avLst/>
          </a:prstGeom>
        </p:spPr>
        <p:txBody>
          <a:bodyPr vert="horz" wrap="square" lIns="0" tIns="0" rIns="0" bIns="0" rtlCol="0">
            <a:spAutoFit/>
          </a:bodyPr>
          <a:lstStyle/>
          <a:p>
            <a:pPr marL="12700">
              <a:lnSpc>
                <a:spcPts val="1435"/>
              </a:lnSpc>
              <a:tabLst>
                <a:tab pos="2207260" algn="l"/>
              </a:tabLst>
            </a:pPr>
            <a:r>
              <a:rPr spc="-5" dirty="0"/>
              <a:t>#TCCC-CPP-PPT-02</a:t>
            </a:r>
            <a:r>
              <a:rPr spc="15" dirty="0"/>
              <a:t> </a:t>
            </a:r>
            <a:r>
              <a:rPr spc="-5" dirty="0"/>
              <a:t>08</a:t>
            </a:r>
            <a:r>
              <a:rPr spc="20" dirty="0"/>
              <a:t> </a:t>
            </a:r>
            <a:r>
              <a:rPr dirty="0"/>
              <a:t>AUG </a:t>
            </a:r>
            <a:r>
              <a:rPr spc="-5" dirty="0"/>
              <a:t>23	</a:t>
            </a:r>
            <a:fld id="{81D60167-4931-47E6-BA6A-407CBD079E47}" type="slidenum">
              <a:rPr sz="1200" spc="-5" dirty="0">
                <a:solidFill>
                  <a:srgbClr val="000000"/>
                </a:solidFill>
              </a:rPr>
              <a:t>27</a:t>
            </a:fld>
            <a:endParaRPr sz="12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301997" y="290830"/>
            <a:ext cx="3587750" cy="329565"/>
          </a:xfrm>
          <a:prstGeom prst="rect">
            <a:avLst/>
          </a:prstGeom>
        </p:spPr>
        <p:txBody>
          <a:bodyPr vert="horz" wrap="square" lIns="0" tIns="11430" rIns="0" bIns="0" rtlCol="0">
            <a:spAutoFit/>
          </a:bodyPr>
          <a:lstStyle/>
          <a:p>
            <a:pPr marL="12700">
              <a:lnSpc>
                <a:spcPct val="100000"/>
              </a:lnSpc>
              <a:spcBef>
                <a:spcPts val="90"/>
              </a:spcBef>
            </a:pPr>
            <a:r>
              <a:rPr sz="2000" b="1" dirty="0">
                <a:solidFill>
                  <a:srgbClr val="756F6F"/>
                </a:solidFill>
                <a:latin typeface="Arial"/>
                <a:cs typeface="Arial"/>
              </a:rPr>
              <a:t>Module</a:t>
            </a:r>
            <a:r>
              <a:rPr sz="2000" b="1" spc="-60" dirty="0">
                <a:solidFill>
                  <a:srgbClr val="756F6F"/>
                </a:solidFill>
                <a:latin typeface="Arial"/>
                <a:cs typeface="Arial"/>
              </a:rPr>
              <a:t> </a:t>
            </a:r>
            <a:r>
              <a:rPr sz="2000" b="1" spc="-5" dirty="0">
                <a:solidFill>
                  <a:srgbClr val="756F6F"/>
                </a:solidFill>
                <a:latin typeface="Arial"/>
                <a:cs typeface="Arial"/>
              </a:rPr>
              <a:t>2:</a:t>
            </a:r>
            <a:r>
              <a:rPr sz="2000" b="1" spc="-50" dirty="0">
                <a:solidFill>
                  <a:srgbClr val="756F6F"/>
                </a:solidFill>
                <a:latin typeface="Arial"/>
                <a:cs typeface="Arial"/>
              </a:rPr>
              <a:t> </a:t>
            </a:r>
            <a:r>
              <a:rPr sz="2000" b="1" dirty="0">
                <a:solidFill>
                  <a:srgbClr val="756F6F"/>
                </a:solidFill>
                <a:latin typeface="Arial"/>
                <a:cs typeface="Arial"/>
              </a:rPr>
              <a:t>Medical</a:t>
            </a:r>
            <a:r>
              <a:rPr sz="2000" b="1" spc="-35" dirty="0">
                <a:solidFill>
                  <a:srgbClr val="756F6F"/>
                </a:solidFill>
                <a:latin typeface="Arial"/>
                <a:cs typeface="Arial"/>
              </a:rPr>
              <a:t> </a:t>
            </a:r>
            <a:r>
              <a:rPr sz="2000" b="1" spc="-5" dirty="0">
                <a:solidFill>
                  <a:srgbClr val="756F6F"/>
                </a:solidFill>
                <a:latin typeface="Arial"/>
                <a:cs typeface="Arial"/>
              </a:rPr>
              <a:t>Equipment</a:t>
            </a:r>
            <a:endParaRPr sz="2000">
              <a:latin typeface="Arial"/>
              <a:cs typeface="Arial"/>
            </a:endParaRPr>
          </a:p>
        </p:txBody>
      </p:sp>
      <p:pic>
        <p:nvPicPr>
          <p:cNvPr id="3" name="object 3"/>
          <p:cNvPicPr/>
          <p:nvPr/>
        </p:nvPicPr>
        <p:blipFill>
          <a:blip r:embed="rId4" cstate="print"/>
          <a:stretch>
            <a:fillRect/>
          </a:stretch>
        </p:blipFill>
        <p:spPr>
          <a:xfrm>
            <a:off x="307847" y="256031"/>
            <a:ext cx="1173480" cy="655320"/>
          </a:xfrm>
          <a:prstGeom prst="rect">
            <a:avLst/>
          </a:prstGeom>
        </p:spPr>
      </p:pic>
      <p:sp>
        <p:nvSpPr>
          <p:cNvPr id="4" name="object 4"/>
          <p:cNvSpPr txBox="1"/>
          <p:nvPr/>
        </p:nvSpPr>
        <p:spPr>
          <a:xfrm>
            <a:off x="381001" y="821258"/>
            <a:ext cx="11582399" cy="575799"/>
          </a:xfrm>
          <a:prstGeom prst="rect">
            <a:avLst/>
          </a:prstGeom>
        </p:spPr>
        <p:txBody>
          <a:bodyPr vert="horz" wrap="square" lIns="0" tIns="74930" rIns="0" bIns="0" rtlCol="0">
            <a:spAutoFit/>
          </a:bodyPr>
          <a:lstStyle/>
          <a:p>
            <a:pPr marL="12700" marR="5080" indent="414655" algn="ctr">
              <a:lnSpc>
                <a:spcPts val="3890"/>
              </a:lnSpc>
              <a:spcBef>
                <a:spcPts val="590"/>
              </a:spcBef>
            </a:pPr>
            <a:r>
              <a:rPr sz="3600" b="1" spc="-40" dirty="0">
                <a:solidFill>
                  <a:srgbClr val="F1F1F1"/>
                </a:solidFill>
                <a:latin typeface="Arial"/>
                <a:cs typeface="Arial"/>
              </a:rPr>
              <a:t>CAT</a:t>
            </a:r>
            <a:r>
              <a:rPr sz="3600" b="1" spc="85" dirty="0">
                <a:solidFill>
                  <a:srgbClr val="F1F1F1"/>
                </a:solidFill>
                <a:latin typeface="Arial"/>
                <a:cs typeface="Arial"/>
              </a:rPr>
              <a:t> </a:t>
            </a:r>
            <a:r>
              <a:rPr sz="3600" b="1" dirty="0">
                <a:solidFill>
                  <a:srgbClr val="F1F1F1"/>
                </a:solidFill>
                <a:latin typeface="Arial"/>
                <a:cs typeface="Arial"/>
              </a:rPr>
              <a:t>QUICK</a:t>
            </a:r>
            <a:r>
              <a:rPr sz="3600" b="1" spc="-25" dirty="0">
                <a:solidFill>
                  <a:srgbClr val="F1F1F1"/>
                </a:solidFill>
                <a:latin typeface="Arial"/>
                <a:cs typeface="Arial"/>
              </a:rPr>
              <a:t> </a:t>
            </a:r>
            <a:r>
              <a:rPr sz="3600" b="1" spc="-20" dirty="0">
                <a:solidFill>
                  <a:srgbClr val="F1F1F1"/>
                </a:solidFill>
                <a:latin typeface="Arial"/>
                <a:cs typeface="Arial"/>
              </a:rPr>
              <a:t>LAUNCH</a:t>
            </a:r>
            <a:r>
              <a:rPr sz="3600" b="1" spc="-15" dirty="0">
                <a:solidFill>
                  <a:srgbClr val="F1F1F1"/>
                </a:solidFill>
                <a:latin typeface="Arial"/>
                <a:cs typeface="Arial"/>
              </a:rPr>
              <a:t> </a:t>
            </a:r>
            <a:r>
              <a:rPr sz="3600" b="1" spc="-10" dirty="0">
                <a:solidFill>
                  <a:srgbClr val="F1F1F1"/>
                </a:solidFill>
                <a:latin typeface="Arial"/>
                <a:cs typeface="Arial"/>
              </a:rPr>
              <a:t>CONFIGURATION</a:t>
            </a:r>
            <a:r>
              <a:rPr sz="3600" b="1" spc="25" dirty="0">
                <a:solidFill>
                  <a:srgbClr val="F1F1F1"/>
                </a:solidFill>
                <a:latin typeface="Arial"/>
                <a:cs typeface="Arial"/>
              </a:rPr>
              <a:t> </a:t>
            </a:r>
            <a:r>
              <a:rPr sz="3600" b="1" dirty="0">
                <a:solidFill>
                  <a:srgbClr val="F1F1F1"/>
                </a:solidFill>
                <a:latin typeface="Arial"/>
                <a:cs typeface="Arial"/>
              </a:rPr>
              <a:t>VIDEO</a:t>
            </a:r>
            <a:endParaRPr sz="3600" dirty="0">
              <a:latin typeface="Arial"/>
              <a:cs typeface="Arial"/>
            </a:endParaRPr>
          </a:p>
        </p:txBody>
      </p:sp>
      <p:sp>
        <p:nvSpPr>
          <p:cNvPr id="9" name="object 9"/>
          <p:cNvSpPr txBox="1"/>
          <p:nvPr/>
        </p:nvSpPr>
        <p:spPr>
          <a:xfrm>
            <a:off x="3908805" y="6043066"/>
            <a:ext cx="4723765" cy="300355"/>
          </a:xfrm>
          <a:prstGeom prst="rect">
            <a:avLst/>
          </a:prstGeom>
        </p:spPr>
        <p:txBody>
          <a:bodyPr vert="horz" wrap="square" lIns="0" tIns="12700" rIns="0" bIns="0" rtlCol="0">
            <a:spAutoFit/>
          </a:bodyPr>
          <a:lstStyle/>
          <a:p>
            <a:pPr marL="12700">
              <a:lnSpc>
                <a:spcPct val="100000"/>
              </a:lnSpc>
              <a:spcBef>
                <a:spcPts val="100"/>
              </a:spcBef>
            </a:pPr>
            <a:r>
              <a:rPr sz="1800" i="1" dirty="0">
                <a:solidFill>
                  <a:srgbClr val="898B8B"/>
                </a:solidFill>
                <a:latin typeface="Arial"/>
                <a:cs typeface="Arial"/>
              </a:rPr>
              <a:t>Video</a:t>
            </a:r>
            <a:r>
              <a:rPr sz="1800" i="1" spc="-20" dirty="0">
                <a:solidFill>
                  <a:srgbClr val="898B8B"/>
                </a:solidFill>
                <a:latin typeface="Arial"/>
                <a:cs typeface="Arial"/>
              </a:rPr>
              <a:t> </a:t>
            </a:r>
            <a:r>
              <a:rPr sz="1800" i="1" dirty="0">
                <a:solidFill>
                  <a:srgbClr val="898B8B"/>
                </a:solidFill>
                <a:latin typeface="Arial"/>
                <a:cs typeface="Arial"/>
              </a:rPr>
              <a:t>can</a:t>
            </a:r>
            <a:r>
              <a:rPr sz="1800" i="1" spc="-40" dirty="0">
                <a:solidFill>
                  <a:srgbClr val="898B8B"/>
                </a:solidFill>
                <a:latin typeface="Arial"/>
                <a:cs typeface="Arial"/>
              </a:rPr>
              <a:t> </a:t>
            </a:r>
            <a:r>
              <a:rPr sz="1800" i="1" dirty="0">
                <a:solidFill>
                  <a:srgbClr val="898B8B"/>
                </a:solidFill>
                <a:latin typeface="Arial"/>
                <a:cs typeface="Arial"/>
              </a:rPr>
              <a:t>be</a:t>
            </a:r>
            <a:r>
              <a:rPr sz="1800" i="1" spc="-15" dirty="0">
                <a:solidFill>
                  <a:srgbClr val="898B8B"/>
                </a:solidFill>
                <a:latin typeface="Arial"/>
                <a:cs typeface="Arial"/>
              </a:rPr>
              <a:t> </a:t>
            </a:r>
            <a:r>
              <a:rPr sz="1800" i="1" dirty="0">
                <a:solidFill>
                  <a:srgbClr val="898B8B"/>
                </a:solidFill>
                <a:latin typeface="Arial"/>
                <a:cs typeface="Arial"/>
              </a:rPr>
              <a:t>found</a:t>
            </a:r>
            <a:r>
              <a:rPr sz="1800" i="1" spc="-15" dirty="0">
                <a:solidFill>
                  <a:srgbClr val="898B8B"/>
                </a:solidFill>
                <a:latin typeface="Arial"/>
                <a:cs typeface="Arial"/>
              </a:rPr>
              <a:t> </a:t>
            </a:r>
            <a:r>
              <a:rPr sz="1800" i="1" dirty="0">
                <a:solidFill>
                  <a:srgbClr val="898B8B"/>
                </a:solidFill>
                <a:latin typeface="Arial"/>
                <a:cs typeface="Arial"/>
              </a:rPr>
              <a:t>on</a:t>
            </a:r>
            <a:r>
              <a:rPr sz="1800" i="1" spc="-20" dirty="0">
                <a:solidFill>
                  <a:srgbClr val="898B8B"/>
                </a:solidFill>
                <a:latin typeface="Arial"/>
                <a:cs typeface="Arial"/>
              </a:rPr>
              <a:t> </a:t>
            </a:r>
            <a:r>
              <a:rPr sz="1800" i="1" dirty="0">
                <a:solidFill>
                  <a:srgbClr val="898B8B"/>
                </a:solidFill>
                <a:latin typeface="Arial"/>
                <a:cs typeface="Arial"/>
              </a:rPr>
              <a:t>deployedmedicine.com</a:t>
            </a:r>
            <a:endParaRPr sz="1800">
              <a:latin typeface="Arial"/>
              <a:cs typeface="Arial"/>
            </a:endParaRPr>
          </a:p>
        </p:txBody>
      </p:sp>
      <p:sp>
        <p:nvSpPr>
          <p:cNvPr id="10" name="object 10"/>
          <p:cNvSpPr txBox="1">
            <a:spLocks noGrp="1"/>
          </p:cNvSpPr>
          <p:nvPr>
            <p:ph type="sldNum" sz="quarter" idx="7"/>
          </p:nvPr>
        </p:nvSpPr>
        <p:spPr>
          <a:prstGeom prst="rect">
            <a:avLst/>
          </a:prstGeom>
        </p:spPr>
        <p:txBody>
          <a:bodyPr vert="horz" wrap="square" lIns="0" tIns="0" rIns="0" bIns="0" rtlCol="0">
            <a:spAutoFit/>
          </a:bodyPr>
          <a:lstStyle/>
          <a:p>
            <a:pPr marL="12700">
              <a:lnSpc>
                <a:spcPts val="1435"/>
              </a:lnSpc>
              <a:tabLst>
                <a:tab pos="2207260" algn="l"/>
              </a:tabLst>
            </a:pPr>
            <a:r>
              <a:rPr spc="-5" dirty="0"/>
              <a:t>#TCCC-CPP-PPT-02</a:t>
            </a:r>
            <a:r>
              <a:rPr spc="15" dirty="0"/>
              <a:t> </a:t>
            </a:r>
            <a:r>
              <a:rPr spc="-5" dirty="0"/>
              <a:t>08</a:t>
            </a:r>
            <a:r>
              <a:rPr spc="20" dirty="0"/>
              <a:t> </a:t>
            </a:r>
            <a:r>
              <a:rPr dirty="0"/>
              <a:t>AUG </a:t>
            </a:r>
            <a:r>
              <a:rPr spc="-5" dirty="0"/>
              <a:t>23	</a:t>
            </a:r>
            <a:fld id="{81D60167-4931-47E6-BA6A-407CBD079E47}" type="slidenum">
              <a:rPr sz="1200" spc="-5" dirty="0">
                <a:solidFill>
                  <a:srgbClr val="000000"/>
                </a:solidFill>
              </a:rPr>
              <a:t>28</a:t>
            </a:fld>
            <a:endParaRPr sz="1200"/>
          </a:p>
        </p:txBody>
      </p:sp>
      <p:pic>
        <p:nvPicPr>
          <p:cNvPr id="11" name="02. Combat Application Tourniquet (CAT) Quick Launch Configuration">
            <a:hlinkClick r:id="" action="ppaction://media"/>
            <a:extLst>
              <a:ext uri="{FF2B5EF4-FFF2-40B4-BE49-F238E27FC236}">
                <a16:creationId xmlns:a16="http://schemas.microsoft.com/office/drawing/2014/main" id="{ABF75753-C560-F59C-3A31-2DC45C5BB36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36800" y="1536725"/>
            <a:ext cx="8518144" cy="47914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03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301997" y="290830"/>
            <a:ext cx="3587750" cy="329565"/>
          </a:xfrm>
          <a:prstGeom prst="rect">
            <a:avLst/>
          </a:prstGeom>
        </p:spPr>
        <p:txBody>
          <a:bodyPr vert="horz" wrap="square" lIns="0" tIns="11430" rIns="0" bIns="0" rtlCol="0">
            <a:spAutoFit/>
          </a:bodyPr>
          <a:lstStyle/>
          <a:p>
            <a:pPr marL="12700">
              <a:lnSpc>
                <a:spcPct val="100000"/>
              </a:lnSpc>
              <a:spcBef>
                <a:spcPts val="90"/>
              </a:spcBef>
            </a:pPr>
            <a:r>
              <a:rPr sz="2000" b="1" dirty="0">
                <a:solidFill>
                  <a:srgbClr val="756F6F"/>
                </a:solidFill>
                <a:latin typeface="Arial"/>
                <a:cs typeface="Arial"/>
              </a:rPr>
              <a:t>Module</a:t>
            </a:r>
            <a:r>
              <a:rPr sz="2000" b="1" spc="-60" dirty="0">
                <a:solidFill>
                  <a:srgbClr val="756F6F"/>
                </a:solidFill>
                <a:latin typeface="Arial"/>
                <a:cs typeface="Arial"/>
              </a:rPr>
              <a:t> </a:t>
            </a:r>
            <a:r>
              <a:rPr sz="2000" b="1" spc="-5" dirty="0">
                <a:solidFill>
                  <a:srgbClr val="756F6F"/>
                </a:solidFill>
                <a:latin typeface="Arial"/>
                <a:cs typeface="Arial"/>
              </a:rPr>
              <a:t>2:</a:t>
            </a:r>
            <a:r>
              <a:rPr sz="2000" b="1" spc="-50" dirty="0">
                <a:solidFill>
                  <a:srgbClr val="756F6F"/>
                </a:solidFill>
                <a:latin typeface="Arial"/>
                <a:cs typeface="Arial"/>
              </a:rPr>
              <a:t> </a:t>
            </a:r>
            <a:r>
              <a:rPr sz="2000" b="1" dirty="0">
                <a:solidFill>
                  <a:srgbClr val="756F6F"/>
                </a:solidFill>
                <a:latin typeface="Arial"/>
                <a:cs typeface="Arial"/>
              </a:rPr>
              <a:t>Medical</a:t>
            </a:r>
            <a:r>
              <a:rPr sz="2000" b="1" spc="-35" dirty="0">
                <a:solidFill>
                  <a:srgbClr val="756F6F"/>
                </a:solidFill>
                <a:latin typeface="Arial"/>
                <a:cs typeface="Arial"/>
              </a:rPr>
              <a:t> </a:t>
            </a:r>
            <a:r>
              <a:rPr sz="2000" b="1" spc="-5" dirty="0">
                <a:solidFill>
                  <a:srgbClr val="756F6F"/>
                </a:solidFill>
                <a:latin typeface="Arial"/>
                <a:cs typeface="Arial"/>
              </a:rPr>
              <a:t>Equipment</a:t>
            </a:r>
            <a:endParaRPr sz="2000">
              <a:latin typeface="Arial"/>
              <a:cs typeface="Arial"/>
            </a:endParaRPr>
          </a:p>
        </p:txBody>
      </p:sp>
      <p:pic>
        <p:nvPicPr>
          <p:cNvPr id="3" name="object 3"/>
          <p:cNvPicPr/>
          <p:nvPr/>
        </p:nvPicPr>
        <p:blipFill>
          <a:blip r:embed="rId3" cstate="print"/>
          <a:stretch>
            <a:fillRect/>
          </a:stretch>
        </p:blipFill>
        <p:spPr>
          <a:xfrm>
            <a:off x="307847" y="256031"/>
            <a:ext cx="1173480" cy="655320"/>
          </a:xfrm>
          <a:prstGeom prst="rect">
            <a:avLst/>
          </a:prstGeom>
        </p:spPr>
      </p:pic>
      <p:sp>
        <p:nvSpPr>
          <p:cNvPr id="4" name="object 4"/>
          <p:cNvSpPr txBox="1">
            <a:spLocks noGrp="1"/>
          </p:cNvSpPr>
          <p:nvPr>
            <p:ph type="title"/>
          </p:nvPr>
        </p:nvSpPr>
        <p:spPr>
          <a:xfrm>
            <a:off x="3155695" y="736168"/>
            <a:ext cx="5880735" cy="574675"/>
          </a:xfrm>
          <a:prstGeom prst="rect">
            <a:avLst/>
          </a:prstGeom>
        </p:spPr>
        <p:txBody>
          <a:bodyPr vert="horz" wrap="square" lIns="0" tIns="12700" rIns="0" bIns="0" rtlCol="0">
            <a:spAutoFit/>
          </a:bodyPr>
          <a:lstStyle/>
          <a:p>
            <a:pPr marL="12700">
              <a:lnSpc>
                <a:spcPct val="100000"/>
              </a:lnSpc>
              <a:spcBef>
                <a:spcPts val="100"/>
              </a:spcBef>
            </a:pPr>
            <a:r>
              <a:rPr spc="-5" dirty="0">
                <a:solidFill>
                  <a:srgbClr val="2D3334"/>
                </a:solidFill>
              </a:rPr>
              <a:t>OTHER</a:t>
            </a:r>
            <a:r>
              <a:rPr spc="-50" dirty="0">
                <a:solidFill>
                  <a:srgbClr val="2D3334"/>
                </a:solidFill>
              </a:rPr>
              <a:t> </a:t>
            </a:r>
            <a:r>
              <a:rPr spc="-10" dirty="0">
                <a:solidFill>
                  <a:srgbClr val="2D3334"/>
                </a:solidFill>
              </a:rPr>
              <a:t>CONSIDERATIONS</a:t>
            </a:r>
          </a:p>
        </p:txBody>
      </p:sp>
      <p:sp>
        <p:nvSpPr>
          <p:cNvPr id="5" name="object 5"/>
          <p:cNvSpPr txBox="1"/>
          <p:nvPr/>
        </p:nvSpPr>
        <p:spPr>
          <a:xfrm>
            <a:off x="6389878" y="1511986"/>
            <a:ext cx="5059045" cy="4687570"/>
          </a:xfrm>
          <a:prstGeom prst="rect">
            <a:avLst/>
          </a:prstGeom>
        </p:spPr>
        <p:txBody>
          <a:bodyPr vert="horz" wrap="square" lIns="0" tIns="140335" rIns="0" bIns="0" rtlCol="0">
            <a:spAutoFit/>
          </a:bodyPr>
          <a:lstStyle/>
          <a:p>
            <a:pPr marL="12700">
              <a:lnSpc>
                <a:spcPct val="100000"/>
              </a:lnSpc>
              <a:spcBef>
                <a:spcPts val="1105"/>
              </a:spcBef>
            </a:pPr>
            <a:r>
              <a:rPr sz="2400" b="1" spc="-20" dirty="0">
                <a:latin typeface="Arial"/>
                <a:cs typeface="Arial"/>
              </a:rPr>
              <a:t>TRAIN</a:t>
            </a:r>
            <a:r>
              <a:rPr sz="2400" b="1" spc="70" dirty="0">
                <a:latin typeface="Arial"/>
                <a:cs typeface="Arial"/>
              </a:rPr>
              <a:t> </a:t>
            </a:r>
            <a:r>
              <a:rPr sz="2400" dirty="0">
                <a:latin typeface="Arial MT"/>
                <a:cs typeface="Arial MT"/>
              </a:rPr>
              <a:t>on</a:t>
            </a:r>
            <a:r>
              <a:rPr sz="2400" spc="-20" dirty="0">
                <a:latin typeface="Arial MT"/>
                <a:cs typeface="Arial MT"/>
              </a:rPr>
              <a:t> </a:t>
            </a:r>
            <a:r>
              <a:rPr sz="2400" dirty="0">
                <a:latin typeface="Arial MT"/>
                <a:cs typeface="Arial MT"/>
              </a:rPr>
              <a:t>the</a:t>
            </a:r>
            <a:r>
              <a:rPr sz="2400" spc="-25" dirty="0">
                <a:latin typeface="Arial MT"/>
                <a:cs typeface="Arial MT"/>
              </a:rPr>
              <a:t> </a:t>
            </a:r>
            <a:r>
              <a:rPr sz="2400" dirty="0">
                <a:latin typeface="Arial MT"/>
                <a:cs typeface="Arial MT"/>
              </a:rPr>
              <a:t>equipment</a:t>
            </a:r>
            <a:r>
              <a:rPr sz="2400" spc="-45" dirty="0">
                <a:latin typeface="Arial MT"/>
                <a:cs typeface="Arial MT"/>
              </a:rPr>
              <a:t> </a:t>
            </a:r>
            <a:r>
              <a:rPr sz="2400" spc="-10" dirty="0">
                <a:latin typeface="Arial MT"/>
                <a:cs typeface="Arial MT"/>
              </a:rPr>
              <a:t>you</a:t>
            </a:r>
            <a:r>
              <a:rPr sz="2400" dirty="0">
                <a:latin typeface="Arial MT"/>
                <a:cs typeface="Arial MT"/>
              </a:rPr>
              <a:t> </a:t>
            </a:r>
            <a:r>
              <a:rPr sz="2400" spc="-10" dirty="0">
                <a:latin typeface="Arial MT"/>
                <a:cs typeface="Arial MT"/>
              </a:rPr>
              <a:t>will</a:t>
            </a:r>
            <a:r>
              <a:rPr sz="2400" spc="60" dirty="0">
                <a:latin typeface="Arial MT"/>
                <a:cs typeface="Arial MT"/>
              </a:rPr>
              <a:t> </a:t>
            </a:r>
            <a:r>
              <a:rPr sz="2400" dirty="0">
                <a:latin typeface="Arial MT"/>
                <a:cs typeface="Arial MT"/>
              </a:rPr>
              <a:t>use</a:t>
            </a:r>
            <a:endParaRPr sz="2400">
              <a:latin typeface="Arial MT"/>
              <a:cs typeface="Arial MT"/>
            </a:endParaRPr>
          </a:p>
          <a:p>
            <a:pPr marL="12700" marR="464820">
              <a:lnSpc>
                <a:spcPct val="100000"/>
              </a:lnSpc>
              <a:spcBef>
                <a:spcPts val="1005"/>
              </a:spcBef>
            </a:pPr>
            <a:r>
              <a:rPr sz="2400" b="1" spc="-10" dirty="0">
                <a:latin typeface="Arial"/>
                <a:cs typeface="Arial"/>
              </a:rPr>
              <a:t>PREPARE</a:t>
            </a:r>
            <a:r>
              <a:rPr sz="2400" b="1" spc="40" dirty="0">
                <a:latin typeface="Arial"/>
                <a:cs typeface="Arial"/>
              </a:rPr>
              <a:t> </a:t>
            </a:r>
            <a:r>
              <a:rPr sz="2400" spc="5" dirty="0">
                <a:latin typeface="Arial MT"/>
                <a:cs typeface="Arial MT"/>
              </a:rPr>
              <a:t>for</a:t>
            </a:r>
            <a:r>
              <a:rPr sz="2400" spc="-40" dirty="0">
                <a:latin typeface="Arial MT"/>
                <a:cs typeface="Arial MT"/>
              </a:rPr>
              <a:t> </a:t>
            </a:r>
            <a:r>
              <a:rPr sz="2400" dirty="0">
                <a:latin typeface="Arial MT"/>
                <a:cs typeface="Arial MT"/>
              </a:rPr>
              <a:t>mass</a:t>
            </a:r>
            <a:r>
              <a:rPr sz="2400" spc="-55" dirty="0">
                <a:latin typeface="Arial MT"/>
                <a:cs typeface="Arial MT"/>
              </a:rPr>
              <a:t> </a:t>
            </a:r>
            <a:r>
              <a:rPr sz="2400" dirty="0">
                <a:latin typeface="Arial MT"/>
                <a:cs typeface="Arial MT"/>
              </a:rPr>
              <a:t>casualties</a:t>
            </a:r>
            <a:r>
              <a:rPr sz="2400" spc="-30" dirty="0">
                <a:latin typeface="Arial MT"/>
                <a:cs typeface="Arial MT"/>
              </a:rPr>
              <a:t> </a:t>
            </a:r>
            <a:r>
              <a:rPr sz="2400" dirty="0">
                <a:latin typeface="Arial MT"/>
                <a:cs typeface="Arial MT"/>
              </a:rPr>
              <a:t>by </a:t>
            </a:r>
            <a:r>
              <a:rPr sz="2400" spc="-655" dirty="0">
                <a:latin typeface="Arial MT"/>
                <a:cs typeface="Arial MT"/>
              </a:rPr>
              <a:t> </a:t>
            </a:r>
            <a:r>
              <a:rPr sz="2400" spc="-5" dirty="0">
                <a:latin typeface="Arial MT"/>
                <a:cs typeface="Arial MT"/>
              </a:rPr>
              <a:t>triaging</a:t>
            </a:r>
            <a:r>
              <a:rPr sz="2400" spc="10" dirty="0">
                <a:latin typeface="Arial MT"/>
                <a:cs typeface="Arial MT"/>
              </a:rPr>
              <a:t> </a:t>
            </a:r>
            <a:r>
              <a:rPr sz="2400" dirty="0">
                <a:latin typeface="Arial MT"/>
                <a:cs typeface="Arial MT"/>
              </a:rPr>
              <a:t>and</a:t>
            </a:r>
            <a:r>
              <a:rPr sz="2400" spc="-20" dirty="0">
                <a:latin typeface="Arial MT"/>
                <a:cs typeface="Arial MT"/>
              </a:rPr>
              <a:t> </a:t>
            </a:r>
            <a:r>
              <a:rPr sz="2400" spc="-5" dirty="0">
                <a:latin typeface="Arial MT"/>
                <a:cs typeface="Arial MT"/>
              </a:rPr>
              <a:t>staging</a:t>
            </a:r>
            <a:r>
              <a:rPr sz="2400" spc="10" dirty="0">
                <a:latin typeface="Arial MT"/>
                <a:cs typeface="Arial MT"/>
              </a:rPr>
              <a:t> </a:t>
            </a:r>
            <a:r>
              <a:rPr sz="2400" spc="-5" dirty="0">
                <a:latin typeface="Arial MT"/>
                <a:cs typeface="Arial MT"/>
              </a:rPr>
              <a:t>your </a:t>
            </a:r>
            <a:r>
              <a:rPr sz="2400" dirty="0">
                <a:latin typeface="Arial MT"/>
                <a:cs typeface="Arial MT"/>
              </a:rPr>
              <a:t>medical </a:t>
            </a:r>
            <a:r>
              <a:rPr sz="2400" spc="5" dirty="0">
                <a:latin typeface="Arial MT"/>
                <a:cs typeface="Arial MT"/>
              </a:rPr>
              <a:t> </a:t>
            </a:r>
            <a:r>
              <a:rPr sz="2400" dirty="0">
                <a:latin typeface="Arial MT"/>
                <a:cs typeface="Arial MT"/>
              </a:rPr>
              <a:t>equipment</a:t>
            </a:r>
            <a:endParaRPr sz="2400">
              <a:latin typeface="Arial MT"/>
              <a:cs typeface="Arial MT"/>
            </a:endParaRPr>
          </a:p>
          <a:p>
            <a:pPr marL="12700">
              <a:lnSpc>
                <a:spcPct val="100000"/>
              </a:lnSpc>
              <a:spcBef>
                <a:spcPts val="1015"/>
              </a:spcBef>
            </a:pPr>
            <a:r>
              <a:rPr sz="2400" b="1" dirty="0">
                <a:latin typeface="Arial"/>
                <a:cs typeface="Arial"/>
              </a:rPr>
              <a:t>EVENLY</a:t>
            </a:r>
            <a:r>
              <a:rPr sz="2400" b="1" spc="-25" dirty="0">
                <a:latin typeface="Arial"/>
                <a:cs typeface="Arial"/>
              </a:rPr>
              <a:t> </a:t>
            </a:r>
            <a:r>
              <a:rPr sz="2400" b="1" spc="-5" dirty="0">
                <a:latin typeface="Arial"/>
                <a:cs typeface="Arial"/>
              </a:rPr>
              <a:t>DISTRIBUTE </a:t>
            </a:r>
            <a:r>
              <a:rPr sz="2400" spc="-5" dirty="0">
                <a:latin typeface="Arial MT"/>
                <a:cs typeface="Arial MT"/>
              </a:rPr>
              <a:t>equipment</a:t>
            </a:r>
            <a:endParaRPr sz="2400">
              <a:latin typeface="Arial MT"/>
              <a:cs typeface="Arial MT"/>
            </a:endParaRPr>
          </a:p>
          <a:p>
            <a:pPr marL="12700">
              <a:lnSpc>
                <a:spcPct val="100000"/>
              </a:lnSpc>
            </a:pPr>
            <a:r>
              <a:rPr sz="2400" dirty="0">
                <a:latin typeface="Arial MT"/>
                <a:cs typeface="Arial MT"/>
              </a:rPr>
              <a:t>amongst</a:t>
            </a:r>
            <a:r>
              <a:rPr sz="2400" spc="-65" dirty="0">
                <a:latin typeface="Arial MT"/>
                <a:cs typeface="Arial MT"/>
              </a:rPr>
              <a:t> </a:t>
            </a:r>
            <a:r>
              <a:rPr sz="2400" dirty="0">
                <a:latin typeface="Arial MT"/>
                <a:cs typeface="Arial MT"/>
              </a:rPr>
              <a:t>the</a:t>
            </a:r>
            <a:r>
              <a:rPr sz="2400" spc="-35" dirty="0">
                <a:latin typeface="Arial MT"/>
                <a:cs typeface="Arial MT"/>
              </a:rPr>
              <a:t> </a:t>
            </a:r>
            <a:r>
              <a:rPr sz="2400" dirty="0">
                <a:latin typeface="Arial MT"/>
                <a:cs typeface="Arial MT"/>
              </a:rPr>
              <a:t>unit</a:t>
            </a:r>
            <a:endParaRPr sz="2400">
              <a:latin typeface="Arial MT"/>
              <a:cs typeface="Arial MT"/>
            </a:endParaRPr>
          </a:p>
          <a:p>
            <a:pPr marL="12700" marR="91440">
              <a:lnSpc>
                <a:spcPct val="100000"/>
              </a:lnSpc>
              <a:spcBef>
                <a:spcPts val="985"/>
              </a:spcBef>
            </a:pPr>
            <a:r>
              <a:rPr sz="2400" b="1" spc="-20" dirty="0">
                <a:latin typeface="Arial"/>
                <a:cs typeface="Arial"/>
              </a:rPr>
              <a:t>TRAIN</a:t>
            </a:r>
            <a:r>
              <a:rPr sz="2400" b="1" spc="70" dirty="0">
                <a:latin typeface="Arial"/>
                <a:cs typeface="Arial"/>
              </a:rPr>
              <a:t> </a:t>
            </a:r>
            <a:r>
              <a:rPr sz="2400" spc="-10" dirty="0">
                <a:latin typeface="Arial MT"/>
                <a:cs typeface="Arial MT"/>
              </a:rPr>
              <a:t>with</a:t>
            </a:r>
            <a:r>
              <a:rPr sz="2400" spc="30" dirty="0">
                <a:latin typeface="Arial MT"/>
                <a:cs typeface="Arial MT"/>
              </a:rPr>
              <a:t> </a:t>
            </a:r>
            <a:r>
              <a:rPr sz="2400" dirty="0">
                <a:latin typeface="Arial MT"/>
                <a:cs typeface="Arial MT"/>
              </a:rPr>
              <a:t>a</a:t>
            </a:r>
            <a:r>
              <a:rPr sz="2400" spc="-20" dirty="0">
                <a:latin typeface="Arial MT"/>
                <a:cs typeface="Arial MT"/>
              </a:rPr>
              <a:t> </a:t>
            </a:r>
            <a:r>
              <a:rPr sz="2400" dirty="0">
                <a:latin typeface="Arial MT"/>
                <a:cs typeface="Arial MT"/>
              </a:rPr>
              <a:t>completely</a:t>
            </a:r>
            <a:r>
              <a:rPr sz="2400" spc="-35" dirty="0">
                <a:latin typeface="Arial MT"/>
                <a:cs typeface="Arial MT"/>
              </a:rPr>
              <a:t> </a:t>
            </a:r>
            <a:r>
              <a:rPr sz="2400" dirty="0">
                <a:latin typeface="Arial MT"/>
                <a:cs typeface="Arial MT"/>
              </a:rPr>
              <a:t>stocked </a:t>
            </a:r>
            <a:r>
              <a:rPr sz="2400" spc="5" dirty="0">
                <a:latin typeface="Arial MT"/>
                <a:cs typeface="Arial MT"/>
              </a:rPr>
              <a:t> </a:t>
            </a:r>
            <a:r>
              <a:rPr sz="2400" spc="-5" dirty="0">
                <a:latin typeface="Arial MT"/>
                <a:cs typeface="Arial MT"/>
              </a:rPr>
              <a:t>bag/kit</a:t>
            </a:r>
            <a:r>
              <a:rPr sz="2400" spc="-20" dirty="0">
                <a:latin typeface="Arial MT"/>
                <a:cs typeface="Arial MT"/>
              </a:rPr>
              <a:t> </a:t>
            </a:r>
            <a:r>
              <a:rPr sz="2400" dirty="0">
                <a:latin typeface="Arial MT"/>
                <a:cs typeface="Arial MT"/>
              </a:rPr>
              <a:t>to</a:t>
            </a:r>
            <a:r>
              <a:rPr sz="2400" spc="-10" dirty="0">
                <a:latin typeface="Arial MT"/>
                <a:cs typeface="Arial MT"/>
              </a:rPr>
              <a:t> </a:t>
            </a:r>
            <a:r>
              <a:rPr sz="2400" dirty="0">
                <a:latin typeface="Arial MT"/>
                <a:cs typeface="Arial MT"/>
              </a:rPr>
              <a:t>help</a:t>
            </a:r>
            <a:r>
              <a:rPr sz="2400" spc="5" dirty="0">
                <a:latin typeface="Arial MT"/>
                <a:cs typeface="Arial MT"/>
              </a:rPr>
              <a:t> </a:t>
            </a:r>
            <a:r>
              <a:rPr sz="2400" dirty="0">
                <a:latin typeface="Arial MT"/>
                <a:cs typeface="Arial MT"/>
              </a:rPr>
              <a:t>simulate</a:t>
            </a:r>
            <a:r>
              <a:rPr sz="2400" spc="-40" dirty="0">
                <a:latin typeface="Arial MT"/>
                <a:cs typeface="Arial MT"/>
              </a:rPr>
              <a:t> </a:t>
            </a:r>
            <a:r>
              <a:rPr sz="2400" dirty="0">
                <a:latin typeface="Arial MT"/>
                <a:cs typeface="Arial MT"/>
              </a:rPr>
              <a:t>the</a:t>
            </a:r>
            <a:r>
              <a:rPr sz="2400" spc="-15" dirty="0">
                <a:latin typeface="Arial MT"/>
                <a:cs typeface="Arial MT"/>
              </a:rPr>
              <a:t> </a:t>
            </a:r>
            <a:r>
              <a:rPr sz="2400" spc="-5" dirty="0">
                <a:latin typeface="Arial MT"/>
                <a:cs typeface="Arial MT"/>
              </a:rPr>
              <a:t>deployed </a:t>
            </a:r>
            <a:r>
              <a:rPr sz="2400" spc="-650" dirty="0">
                <a:latin typeface="Arial MT"/>
                <a:cs typeface="Arial MT"/>
              </a:rPr>
              <a:t> </a:t>
            </a:r>
            <a:r>
              <a:rPr sz="2400" spc="-5" dirty="0">
                <a:latin typeface="Arial MT"/>
                <a:cs typeface="Arial MT"/>
              </a:rPr>
              <a:t>environment</a:t>
            </a:r>
            <a:endParaRPr sz="2400">
              <a:latin typeface="Arial MT"/>
              <a:cs typeface="Arial MT"/>
            </a:endParaRPr>
          </a:p>
          <a:p>
            <a:pPr marL="12700">
              <a:lnSpc>
                <a:spcPct val="100000"/>
              </a:lnSpc>
              <a:spcBef>
                <a:spcPts val="1015"/>
              </a:spcBef>
            </a:pPr>
            <a:r>
              <a:rPr sz="2400" dirty="0">
                <a:latin typeface="Arial MT"/>
                <a:cs typeface="Arial MT"/>
              </a:rPr>
              <a:t>Check</a:t>
            </a:r>
            <a:r>
              <a:rPr sz="2400" spc="-30" dirty="0">
                <a:latin typeface="Arial MT"/>
                <a:cs typeface="Arial MT"/>
              </a:rPr>
              <a:t> </a:t>
            </a:r>
            <a:r>
              <a:rPr sz="2400" dirty="0">
                <a:latin typeface="Arial MT"/>
                <a:cs typeface="Arial MT"/>
              </a:rPr>
              <a:t>unit-specific</a:t>
            </a:r>
            <a:r>
              <a:rPr sz="2400" spc="-35" dirty="0">
                <a:latin typeface="Arial MT"/>
                <a:cs typeface="Arial MT"/>
              </a:rPr>
              <a:t> </a:t>
            </a:r>
            <a:r>
              <a:rPr sz="2400" spc="-5" dirty="0">
                <a:latin typeface="Arial MT"/>
                <a:cs typeface="Arial MT"/>
              </a:rPr>
              <a:t>evacuation</a:t>
            </a:r>
            <a:endParaRPr sz="2400">
              <a:latin typeface="Arial MT"/>
              <a:cs typeface="Arial MT"/>
            </a:endParaRPr>
          </a:p>
          <a:p>
            <a:pPr marL="12700">
              <a:lnSpc>
                <a:spcPct val="100000"/>
              </a:lnSpc>
            </a:pPr>
            <a:r>
              <a:rPr sz="2400" dirty="0">
                <a:latin typeface="Arial MT"/>
                <a:cs typeface="Arial MT"/>
              </a:rPr>
              <a:t>equipment</a:t>
            </a:r>
            <a:endParaRPr sz="2400">
              <a:latin typeface="Arial MT"/>
              <a:cs typeface="Arial MT"/>
            </a:endParaRPr>
          </a:p>
        </p:txBody>
      </p:sp>
      <p:pic>
        <p:nvPicPr>
          <p:cNvPr id="6" name="object 6"/>
          <p:cNvPicPr/>
          <p:nvPr/>
        </p:nvPicPr>
        <p:blipFill>
          <a:blip r:embed="rId4" cstate="print"/>
          <a:stretch>
            <a:fillRect/>
          </a:stretch>
        </p:blipFill>
        <p:spPr>
          <a:xfrm>
            <a:off x="282305" y="1592096"/>
            <a:ext cx="5070782" cy="4782932"/>
          </a:xfrm>
          <a:prstGeom prst="rect">
            <a:avLst/>
          </a:prstGeom>
        </p:spPr>
      </p:pic>
      <p:sp>
        <p:nvSpPr>
          <p:cNvPr id="7" name="object 7"/>
          <p:cNvSpPr/>
          <p:nvPr/>
        </p:nvSpPr>
        <p:spPr>
          <a:xfrm>
            <a:off x="6207252" y="2177795"/>
            <a:ext cx="0" cy="1029335"/>
          </a:xfrm>
          <a:custGeom>
            <a:avLst/>
            <a:gdLst/>
            <a:ahLst/>
            <a:cxnLst/>
            <a:rect l="l" t="t" r="r" b="b"/>
            <a:pathLst>
              <a:path h="1029335">
                <a:moveTo>
                  <a:pt x="0" y="1029334"/>
                </a:moveTo>
                <a:lnTo>
                  <a:pt x="0" y="0"/>
                </a:lnTo>
              </a:path>
            </a:pathLst>
          </a:custGeom>
          <a:ln w="101600">
            <a:solidFill>
              <a:srgbClr val="CD9146"/>
            </a:solidFill>
          </a:ln>
        </p:spPr>
        <p:txBody>
          <a:bodyPr wrap="square" lIns="0" tIns="0" rIns="0" bIns="0" rtlCol="0"/>
          <a:lstStyle/>
          <a:p>
            <a:endParaRPr/>
          </a:p>
        </p:txBody>
      </p:sp>
      <p:sp>
        <p:nvSpPr>
          <p:cNvPr id="8" name="object 8"/>
          <p:cNvSpPr/>
          <p:nvPr/>
        </p:nvSpPr>
        <p:spPr>
          <a:xfrm>
            <a:off x="6207252" y="1647444"/>
            <a:ext cx="0" cy="368300"/>
          </a:xfrm>
          <a:custGeom>
            <a:avLst/>
            <a:gdLst/>
            <a:ahLst/>
            <a:cxnLst/>
            <a:rect l="l" t="t" r="r" b="b"/>
            <a:pathLst>
              <a:path h="368300">
                <a:moveTo>
                  <a:pt x="0" y="368045"/>
                </a:moveTo>
                <a:lnTo>
                  <a:pt x="0" y="0"/>
                </a:lnTo>
              </a:path>
            </a:pathLst>
          </a:custGeom>
          <a:ln w="101600">
            <a:solidFill>
              <a:srgbClr val="CD9146"/>
            </a:solidFill>
          </a:ln>
        </p:spPr>
        <p:txBody>
          <a:bodyPr wrap="square" lIns="0" tIns="0" rIns="0" bIns="0" rtlCol="0"/>
          <a:lstStyle/>
          <a:p>
            <a:endParaRPr/>
          </a:p>
        </p:txBody>
      </p:sp>
      <p:sp>
        <p:nvSpPr>
          <p:cNvPr id="9" name="object 9"/>
          <p:cNvSpPr/>
          <p:nvPr/>
        </p:nvSpPr>
        <p:spPr>
          <a:xfrm>
            <a:off x="6207252" y="3430523"/>
            <a:ext cx="0" cy="718820"/>
          </a:xfrm>
          <a:custGeom>
            <a:avLst/>
            <a:gdLst/>
            <a:ahLst/>
            <a:cxnLst/>
            <a:rect l="l" t="t" r="r" b="b"/>
            <a:pathLst>
              <a:path h="718820">
                <a:moveTo>
                  <a:pt x="0" y="718693"/>
                </a:moveTo>
                <a:lnTo>
                  <a:pt x="0" y="0"/>
                </a:lnTo>
              </a:path>
            </a:pathLst>
          </a:custGeom>
          <a:ln w="101600">
            <a:solidFill>
              <a:srgbClr val="CD9146"/>
            </a:solidFill>
          </a:ln>
        </p:spPr>
        <p:txBody>
          <a:bodyPr wrap="square" lIns="0" tIns="0" rIns="0" bIns="0" rtlCol="0"/>
          <a:lstStyle/>
          <a:p>
            <a:endParaRPr/>
          </a:p>
        </p:txBody>
      </p:sp>
      <p:sp>
        <p:nvSpPr>
          <p:cNvPr id="10" name="object 10"/>
          <p:cNvSpPr/>
          <p:nvPr/>
        </p:nvSpPr>
        <p:spPr>
          <a:xfrm>
            <a:off x="6207252" y="4299203"/>
            <a:ext cx="0" cy="1021080"/>
          </a:xfrm>
          <a:custGeom>
            <a:avLst/>
            <a:gdLst/>
            <a:ahLst/>
            <a:cxnLst/>
            <a:rect l="l" t="t" r="r" b="b"/>
            <a:pathLst>
              <a:path h="1021079">
                <a:moveTo>
                  <a:pt x="0" y="1020953"/>
                </a:moveTo>
                <a:lnTo>
                  <a:pt x="0" y="0"/>
                </a:lnTo>
              </a:path>
            </a:pathLst>
          </a:custGeom>
          <a:ln w="101600">
            <a:solidFill>
              <a:srgbClr val="CD9146"/>
            </a:solidFill>
          </a:ln>
        </p:spPr>
        <p:txBody>
          <a:bodyPr wrap="square" lIns="0" tIns="0" rIns="0" bIns="0" rtlCol="0"/>
          <a:lstStyle/>
          <a:p>
            <a:endParaRPr/>
          </a:p>
        </p:txBody>
      </p:sp>
      <p:sp>
        <p:nvSpPr>
          <p:cNvPr id="11" name="object 11"/>
          <p:cNvSpPr/>
          <p:nvPr/>
        </p:nvSpPr>
        <p:spPr>
          <a:xfrm>
            <a:off x="6207252" y="5497067"/>
            <a:ext cx="0" cy="718820"/>
          </a:xfrm>
          <a:custGeom>
            <a:avLst/>
            <a:gdLst/>
            <a:ahLst/>
            <a:cxnLst/>
            <a:rect l="l" t="t" r="r" b="b"/>
            <a:pathLst>
              <a:path h="718820">
                <a:moveTo>
                  <a:pt x="0" y="718705"/>
                </a:moveTo>
                <a:lnTo>
                  <a:pt x="0" y="0"/>
                </a:lnTo>
              </a:path>
            </a:pathLst>
          </a:custGeom>
          <a:ln w="101600">
            <a:solidFill>
              <a:srgbClr val="CD9146"/>
            </a:solidFill>
          </a:ln>
        </p:spPr>
        <p:txBody>
          <a:bodyPr wrap="square" lIns="0" tIns="0" rIns="0" bIns="0" rtlCol="0"/>
          <a:lstStyle/>
          <a:p>
            <a:endParaRPr/>
          </a:p>
        </p:txBody>
      </p:sp>
      <p:sp>
        <p:nvSpPr>
          <p:cNvPr id="12" name="object 12"/>
          <p:cNvSpPr txBox="1">
            <a:spLocks noGrp="1"/>
          </p:cNvSpPr>
          <p:nvPr>
            <p:ph type="sldNum" sz="quarter" idx="7"/>
          </p:nvPr>
        </p:nvSpPr>
        <p:spPr>
          <a:prstGeom prst="rect">
            <a:avLst/>
          </a:prstGeom>
        </p:spPr>
        <p:txBody>
          <a:bodyPr vert="horz" wrap="square" lIns="0" tIns="0" rIns="0" bIns="0" rtlCol="0">
            <a:spAutoFit/>
          </a:bodyPr>
          <a:lstStyle/>
          <a:p>
            <a:pPr marL="12700">
              <a:lnSpc>
                <a:spcPts val="1435"/>
              </a:lnSpc>
              <a:tabLst>
                <a:tab pos="2207260" algn="l"/>
              </a:tabLst>
            </a:pPr>
            <a:r>
              <a:rPr spc="-5" dirty="0"/>
              <a:t>#TCCC-CPP-PPT-02</a:t>
            </a:r>
            <a:r>
              <a:rPr spc="15" dirty="0"/>
              <a:t> </a:t>
            </a:r>
            <a:r>
              <a:rPr spc="-5" dirty="0"/>
              <a:t>08</a:t>
            </a:r>
            <a:r>
              <a:rPr spc="20" dirty="0"/>
              <a:t> </a:t>
            </a:r>
            <a:r>
              <a:rPr dirty="0"/>
              <a:t>AUG </a:t>
            </a:r>
            <a:r>
              <a:rPr spc="-5" dirty="0"/>
              <a:t>23	</a:t>
            </a:r>
            <a:fld id="{81D60167-4931-47E6-BA6A-407CBD079E47}" type="slidenum">
              <a:rPr sz="1200" spc="-5" dirty="0">
                <a:solidFill>
                  <a:srgbClr val="000000"/>
                </a:solidFill>
              </a:rPr>
              <a:t>29</a:t>
            </a:fld>
            <a:endParaRPr sz="12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301997" y="290830"/>
            <a:ext cx="3587750" cy="329565"/>
          </a:xfrm>
          <a:prstGeom prst="rect">
            <a:avLst/>
          </a:prstGeom>
        </p:spPr>
        <p:txBody>
          <a:bodyPr vert="horz" wrap="square" lIns="0" tIns="11430" rIns="0" bIns="0" rtlCol="0">
            <a:spAutoFit/>
          </a:bodyPr>
          <a:lstStyle/>
          <a:p>
            <a:pPr marL="12700">
              <a:lnSpc>
                <a:spcPct val="100000"/>
              </a:lnSpc>
              <a:spcBef>
                <a:spcPts val="90"/>
              </a:spcBef>
            </a:pPr>
            <a:r>
              <a:rPr sz="2000" b="1" dirty="0">
                <a:solidFill>
                  <a:srgbClr val="756F6F"/>
                </a:solidFill>
                <a:latin typeface="Arial"/>
                <a:cs typeface="Arial"/>
              </a:rPr>
              <a:t>Module</a:t>
            </a:r>
            <a:r>
              <a:rPr sz="2000" b="1" spc="-60" dirty="0">
                <a:solidFill>
                  <a:srgbClr val="756F6F"/>
                </a:solidFill>
                <a:latin typeface="Arial"/>
                <a:cs typeface="Arial"/>
              </a:rPr>
              <a:t> </a:t>
            </a:r>
            <a:r>
              <a:rPr sz="2000" b="1" spc="-5" dirty="0">
                <a:solidFill>
                  <a:srgbClr val="756F6F"/>
                </a:solidFill>
                <a:latin typeface="Arial"/>
                <a:cs typeface="Arial"/>
              </a:rPr>
              <a:t>2:</a:t>
            </a:r>
            <a:r>
              <a:rPr sz="2000" b="1" spc="-50" dirty="0">
                <a:solidFill>
                  <a:srgbClr val="756F6F"/>
                </a:solidFill>
                <a:latin typeface="Arial"/>
                <a:cs typeface="Arial"/>
              </a:rPr>
              <a:t> </a:t>
            </a:r>
            <a:r>
              <a:rPr sz="2000" b="1" dirty="0">
                <a:solidFill>
                  <a:srgbClr val="756F6F"/>
                </a:solidFill>
                <a:latin typeface="Arial"/>
                <a:cs typeface="Arial"/>
              </a:rPr>
              <a:t>Medical</a:t>
            </a:r>
            <a:r>
              <a:rPr sz="2000" b="1" spc="-35" dirty="0">
                <a:solidFill>
                  <a:srgbClr val="756F6F"/>
                </a:solidFill>
                <a:latin typeface="Arial"/>
                <a:cs typeface="Arial"/>
              </a:rPr>
              <a:t> </a:t>
            </a:r>
            <a:r>
              <a:rPr sz="2000" b="1" spc="-5" dirty="0">
                <a:solidFill>
                  <a:srgbClr val="756F6F"/>
                </a:solidFill>
                <a:latin typeface="Arial"/>
                <a:cs typeface="Arial"/>
              </a:rPr>
              <a:t>Equipment</a:t>
            </a:r>
            <a:endParaRPr sz="2000">
              <a:latin typeface="Arial"/>
              <a:cs typeface="Arial"/>
            </a:endParaRPr>
          </a:p>
        </p:txBody>
      </p:sp>
      <p:sp>
        <p:nvSpPr>
          <p:cNvPr id="3" name="object 3"/>
          <p:cNvSpPr txBox="1"/>
          <p:nvPr/>
        </p:nvSpPr>
        <p:spPr>
          <a:xfrm>
            <a:off x="9447403" y="6572198"/>
            <a:ext cx="1983739" cy="187325"/>
          </a:xfrm>
          <a:prstGeom prst="rect">
            <a:avLst/>
          </a:prstGeom>
        </p:spPr>
        <p:txBody>
          <a:bodyPr vert="horz" wrap="square" lIns="0" tIns="13335" rIns="0" bIns="0" rtlCol="0">
            <a:spAutoFit/>
          </a:bodyPr>
          <a:lstStyle/>
          <a:p>
            <a:pPr marL="12700">
              <a:lnSpc>
                <a:spcPct val="100000"/>
              </a:lnSpc>
              <a:spcBef>
                <a:spcPts val="105"/>
              </a:spcBef>
            </a:pPr>
            <a:r>
              <a:rPr sz="1050" spc="-5" dirty="0">
                <a:solidFill>
                  <a:srgbClr val="CD9146"/>
                </a:solidFill>
                <a:latin typeface="Arial MT"/>
                <a:cs typeface="Arial MT"/>
              </a:rPr>
              <a:t>#TCCC-CPP-PPT-02 08</a:t>
            </a:r>
            <a:r>
              <a:rPr sz="1050" dirty="0">
                <a:solidFill>
                  <a:srgbClr val="CD9146"/>
                </a:solidFill>
                <a:latin typeface="Arial MT"/>
                <a:cs typeface="Arial MT"/>
              </a:rPr>
              <a:t> AUG</a:t>
            </a:r>
            <a:r>
              <a:rPr sz="1050" spc="-25" dirty="0">
                <a:solidFill>
                  <a:srgbClr val="CD9146"/>
                </a:solidFill>
                <a:latin typeface="Arial MT"/>
                <a:cs typeface="Arial MT"/>
              </a:rPr>
              <a:t> </a:t>
            </a:r>
            <a:r>
              <a:rPr sz="1050" spc="-5" dirty="0">
                <a:solidFill>
                  <a:srgbClr val="CD9146"/>
                </a:solidFill>
                <a:latin typeface="Arial MT"/>
                <a:cs typeface="Arial MT"/>
              </a:rPr>
              <a:t>23</a:t>
            </a:r>
            <a:endParaRPr sz="1050">
              <a:latin typeface="Arial MT"/>
              <a:cs typeface="Arial MT"/>
            </a:endParaRPr>
          </a:p>
        </p:txBody>
      </p:sp>
      <p:pic>
        <p:nvPicPr>
          <p:cNvPr id="4" name="object 4"/>
          <p:cNvPicPr/>
          <p:nvPr/>
        </p:nvPicPr>
        <p:blipFill>
          <a:blip r:embed="rId3" cstate="print"/>
          <a:stretch>
            <a:fillRect/>
          </a:stretch>
        </p:blipFill>
        <p:spPr>
          <a:xfrm>
            <a:off x="307847" y="256031"/>
            <a:ext cx="1173480" cy="655320"/>
          </a:xfrm>
          <a:prstGeom prst="rect">
            <a:avLst/>
          </a:prstGeom>
        </p:spPr>
      </p:pic>
      <p:sp>
        <p:nvSpPr>
          <p:cNvPr id="5" name="object 5"/>
          <p:cNvSpPr txBox="1"/>
          <p:nvPr/>
        </p:nvSpPr>
        <p:spPr>
          <a:xfrm>
            <a:off x="11727942" y="6552996"/>
            <a:ext cx="110489" cy="208279"/>
          </a:xfrm>
          <a:prstGeom prst="rect">
            <a:avLst/>
          </a:prstGeom>
        </p:spPr>
        <p:txBody>
          <a:bodyPr vert="horz" wrap="square" lIns="0" tIns="12700" rIns="0" bIns="0" rtlCol="0">
            <a:spAutoFit/>
          </a:bodyPr>
          <a:lstStyle/>
          <a:p>
            <a:pPr marL="12700">
              <a:lnSpc>
                <a:spcPct val="100000"/>
              </a:lnSpc>
              <a:spcBef>
                <a:spcPts val="100"/>
              </a:spcBef>
            </a:pPr>
            <a:r>
              <a:rPr sz="1200" spc="-5" dirty="0">
                <a:latin typeface="Arial MT"/>
                <a:cs typeface="Arial MT"/>
              </a:rPr>
              <a:t>3</a:t>
            </a:r>
            <a:endParaRPr sz="1200">
              <a:latin typeface="Arial MT"/>
              <a:cs typeface="Arial MT"/>
            </a:endParaRPr>
          </a:p>
        </p:txBody>
      </p:sp>
      <p:pic>
        <p:nvPicPr>
          <p:cNvPr id="6" name="object 6"/>
          <p:cNvPicPr/>
          <p:nvPr/>
        </p:nvPicPr>
        <p:blipFill>
          <a:blip r:embed="rId4" cstate="print"/>
          <a:stretch>
            <a:fillRect/>
          </a:stretch>
        </p:blipFill>
        <p:spPr>
          <a:xfrm>
            <a:off x="3857781" y="6458577"/>
            <a:ext cx="213627" cy="213602"/>
          </a:xfrm>
          <a:prstGeom prst="rect">
            <a:avLst/>
          </a:prstGeom>
        </p:spPr>
      </p:pic>
      <p:sp>
        <p:nvSpPr>
          <p:cNvPr id="7" name="object 7"/>
          <p:cNvSpPr txBox="1">
            <a:spLocks noGrp="1"/>
          </p:cNvSpPr>
          <p:nvPr>
            <p:ph type="title"/>
          </p:nvPr>
        </p:nvSpPr>
        <p:spPr>
          <a:xfrm>
            <a:off x="3150870" y="643585"/>
            <a:ext cx="5887085" cy="454025"/>
          </a:xfrm>
          <a:prstGeom prst="rect">
            <a:avLst/>
          </a:prstGeom>
        </p:spPr>
        <p:txBody>
          <a:bodyPr vert="horz" wrap="square" lIns="0" tIns="13970" rIns="0" bIns="0" rtlCol="0">
            <a:spAutoFit/>
          </a:bodyPr>
          <a:lstStyle/>
          <a:p>
            <a:pPr marL="12700">
              <a:lnSpc>
                <a:spcPct val="100000"/>
              </a:lnSpc>
              <a:spcBef>
                <a:spcPts val="110"/>
              </a:spcBef>
            </a:pPr>
            <a:r>
              <a:rPr sz="2800" spc="5" dirty="0">
                <a:solidFill>
                  <a:srgbClr val="505050"/>
                </a:solidFill>
              </a:rPr>
              <a:t>1</a:t>
            </a:r>
            <a:r>
              <a:rPr sz="2800" spc="-20" dirty="0">
                <a:solidFill>
                  <a:srgbClr val="505050"/>
                </a:solidFill>
              </a:rPr>
              <a:t> </a:t>
            </a:r>
            <a:r>
              <a:rPr sz="2800" spc="5" dirty="0">
                <a:solidFill>
                  <a:srgbClr val="505050"/>
                </a:solidFill>
              </a:rPr>
              <a:t>x </a:t>
            </a:r>
            <a:r>
              <a:rPr sz="2400" spc="-15" dirty="0"/>
              <a:t>TERMINAL</a:t>
            </a:r>
            <a:r>
              <a:rPr sz="2400" spc="65" dirty="0"/>
              <a:t> </a:t>
            </a:r>
            <a:r>
              <a:rPr sz="2400" spc="-15" dirty="0"/>
              <a:t>LEARNING</a:t>
            </a:r>
            <a:r>
              <a:rPr sz="2400" spc="75" dirty="0"/>
              <a:t> </a:t>
            </a:r>
            <a:r>
              <a:rPr sz="2400" dirty="0"/>
              <a:t>OBJECTIVES</a:t>
            </a:r>
            <a:endParaRPr sz="2400"/>
          </a:p>
        </p:txBody>
      </p:sp>
      <p:grpSp>
        <p:nvGrpSpPr>
          <p:cNvPr id="8" name="object 8"/>
          <p:cNvGrpSpPr/>
          <p:nvPr/>
        </p:nvGrpSpPr>
        <p:grpSpPr>
          <a:xfrm>
            <a:off x="477964" y="1194244"/>
            <a:ext cx="11452860" cy="4674235"/>
            <a:chOff x="477964" y="1194244"/>
            <a:chExt cx="11452860" cy="4674235"/>
          </a:xfrm>
        </p:grpSpPr>
        <p:sp>
          <p:nvSpPr>
            <p:cNvPr id="9" name="object 9"/>
            <p:cNvSpPr/>
            <p:nvPr/>
          </p:nvSpPr>
          <p:spPr>
            <a:xfrm>
              <a:off x="492251" y="1208532"/>
              <a:ext cx="11424285" cy="4645660"/>
            </a:xfrm>
            <a:custGeom>
              <a:avLst/>
              <a:gdLst/>
              <a:ahLst/>
              <a:cxnLst/>
              <a:rect l="l" t="t" r="r" b="b"/>
              <a:pathLst>
                <a:path w="11424285" h="4645660">
                  <a:moveTo>
                    <a:pt x="0" y="148462"/>
                  </a:moveTo>
                  <a:lnTo>
                    <a:pt x="7566" y="101518"/>
                  </a:lnTo>
                  <a:lnTo>
                    <a:pt x="28634" y="60761"/>
                  </a:lnTo>
                  <a:lnTo>
                    <a:pt x="60761" y="28630"/>
                  </a:lnTo>
                  <a:lnTo>
                    <a:pt x="101502" y="7564"/>
                  </a:lnTo>
                  <a:lnTo>
                    <a:pt x="148412" y="0"/>
                  </a:lnTo>
                  <a:lnTo>
                    <a:pt x="11275441" y="0"/>
                  </a:lnTo>
                  <a:lnTo>
                    <a:pt x="11322385" y="7564"/>
                  </a:lnTo>
                  <a:lnTo>
                    <a:pt x="11363142" y="28630"/>
                  </a:lnTo>
                  <a:lnTo>
                    <a:pt x="11395273" y="60761"/>
                  </a:lnTo>
                  <a:lnTo>
                    <a:pt x="11416339" y="101518"/>
                  </a:lnTo>
                  <a:lnTo>
                    <a:pt x="11423904" y="148462"/>
                  </a:lnTo>
                  <a:lnTo>
                    <a:pt x="11423904" y="4496739"/>
                  </a:lnTo>
                  <a:lnTo>
                    <a:pt x="11416339" y="4543649"/>
                  </a:lnTo>
                  <a:lnTo>
                    <a:pt x="11395273" y="4584390"/>
                  </a:lnTo>
                  <a:lnTo>
                    <a:pt x="11363142" y="4616517"/>
                  </a:lnTo>
                  <a:lnTo>
                    <a:pt x="11322385" y="4637585"/>
                  </a:lnTo>
                  <a:lnTo>
                    <a:pt x="11275441" y="4645152"/>
                  </a:lnTo>
                  <a:lnTo>
                    <a:pt x="148412" y="4645152"/>
                  </a:lnTo>
                  <a:lnTo>
                    <a:pt x="101502" y="4637585"/>
                  </a:lnTo>
                  <a:lnTo>
                    <a:pt x="60761" y="4616517"/>
                  </a:lnTo>
                  <a:lnTo>
                    <a:pt x="28634" y="4584390"/>
                  </a:lnTo>
                  <a:lnTo>
                    <a:pt x="7566" y="4543649"/>
                  </a:lnTo>
                  <a:lnTo>
                    <a:pt x="0" y="4496739"/>
                  </a:lnTo>
                  <a:lnTo>
                    <a:pt x="0" y="148462"/>
                  </a:lnTo>
                  <a:close/>
                </a:path>
              </a:pathLst>
            </a:custGeom>
            <a:ln w="28575">
              <a:solidFill>
                <a:srgbClr val="D7D9D7"/>
              </a:solidFill>
            </a:ln>
          </p:spPr>
          <p:txBody>
            <a:bodyPr wrap="square" lIns="0" tIns="0" rIns="0" bIns="0" rtlCol="0"/>
            <a:lstStyle/>
            <a:p>
              <a:endParaRPr/>
            </a:p>
          </p:txBody>
        </p:sp>
        <p:sp>
          <p:nvSpPr>
            <p:cNvPr id="10" name="object 10"/>
            <p:cNvSpPr/>
            <p:nvPr/>
          </p:nvSpPr>
          <p:spPr>
            <a:xfrm>
              <a:off x="708659" y="1839468"/>
              <a:ext cx="10863580" cy="0"/>
            </a:xfrm>
            <a:custGeom>
              <a:avLst/>
              <a:gdLst/>
              <a:ahLst/>
              <a:cxnLst/>
              <a:rect l="l" t="t" r="r" b="b"/>
              <a:pathLst>
                <a:path w="10863580">
                  <a:moveTo>
                    <a:pt x="0" y="0"/>
                  </a:moveTo>
                  <a:lnTo>
                    <a:pt x="10863326" y="0"/>
                  </a:lnTo>
                </a:path>
              </a:pathLst>
            </a:custGeom>
            <a:ln w="28575">
              <a:solidFill>
                <a:srgbClr val="898B8B"/>
              </a:solidFill>
              <a:prstDash val="dash"/>
            </a:ln>
          </p:spPr>
          <p:txBody>
            <a:bodyPr wrap="square" lIns="0" tIns="0" rIns="0" bIns="0" rtlCol="0"/>
            <a:lstStyle/>
            <a:p>
              <a:endParaRPr/>
            </a:p>
          </p:txBody>
        </p:sp>
      </p:grpSp>
      <p:sp>
        <p:nvSpPr>
          <p:cNvPr id="11" name="object 11"/>
          <p:cNvSpPr txBox="1"/>
          <p:nvPr/>
        </p:nvSpPr>
        <p:spPr>
          <a:xfrm>
            <a:off x="690168" y="1347343"/>
            <a:ext cx="10401935" cy="329565"/>
          </a:xfrm>
          <a:prstGeom prst="rect">
            <a:avLst/>
          </a:prstGeom>
        </p:spPr>
        <p:txBody>
          <a:bodyPr vert="horz" wrap="square" lIns="0" tIns="11430" rIns="0" bIns="0" rtlCol="0">
            <a:spAutoFit/>
          </a:bodyPr>
          <a:lstStyle/>
          <a:p>
            <a:pPr marL="12700">
              <a:lnSpc>
                <a:spcPct val="100000"/>
              </a:lnSpc>
              <a:spcBef>
                <a:spcPts val="90"/>
              </a:spcBef>
            </a:pPr>
            <a:r>
              <a:rPr sz="3000" b="1" spc="-15" baseline="-4166" dirty="0">
                <a:solidFill>
                  <a:srgbClr val="CD9146"/>
                </a:solidFill>
                <a:latin typeface="Arial"/>
                <a:cs typeface="Arial"/>
              </a:rPr>
              <a:t>02</a:t>
            </a:r>
            <a:r>
              <a:rPr sz="3000" b="1" spc="592" baseline="-4166" dirty="0">
                <a:solidFill>
                  <a:srgbClr val="CD9146"/>
                </a:solidFill>
                <a:latin typeface="Arial"/>
                <a:cs typeface="Arial"/>
              </a:rPr>
              <a:t> </a:t>
            </a:r>
            <a:r>
              <a:rPr sz="1600" b="1" spc="-5" dirty="0">
                <a:latin typeface="Arial"/>
                <a:cs typeface="Arial"/>
              </a:rPr>
              <a:t>Describe</a:t>
            </a:r>
            <a:r>
              <a:rPr sz="1600" b="1" spc="-10" dirty="0">
                <a:latin typeface="Arial"/>
                <a:cs typeface="Arial"/>
              </a:rPr>
              <a:t> </a:t>
            </a:r>
            <a:r>
              <a:rPr sz="1600" b="1" dirty="0">
                <a:latin typeface="Arial"/>
                <a:cs typeface="Arial"/>
              </a:rPr>
              <a:t>the</a:t>
            </a:r>
            <a:r>
              <a:rPr sz="1600" b="1" spc="10" dirty="0">
                <a:latin typeface="Arial"/>
                <a:cs typeface="Arial"/>
              </a:rPr>
              <a:t> </a:t>
            </a:r>
            <a:r>
              <a:rPr sz="1600" b="1" dirty="0">
                <a:latin typeface="Arial"/>
                <a:cs typeface="Arial"/>
              </a:rPr>
              <a:t>use</a:t>
            </a:r>
            <a:r>
              <a:rPr sz="1600" b="1" spc="-10" dirty="0">
                <a:latin typeface="Arial"/>
                <a:cs typeface="Arial"/>
              </a:rPr>
              <a:t> </a:t>
            </a:r>
            <a:r>
              <a:rPr sz="1600" b="1" dirty="0">
                <a:latin typeface="Arial"/>
                <a:cs typeface="Arial"/>
              </a:rPr>
              <a:t>of</a:t>
            </a:r>
            <a:r>
              <a:rPr sz="1600" b="1" spc="10" dirty="0">
                <a:latin typeface="Arial"/>
                <a:cs typeface="Arial"/>
              </a:rPr>
              <a:t> </a:t>
            </a:r>
            <a:r>
              <a:rPr sz="1600" b="1" dirty="0">
                <a:latin typeface="Arial"/>
                <a:cs typeface="Arial"/>
              </a:rPr>
              <a:t>individual</a:t>
            </a:r>
            <a:r>
              <a:rPr sz="1600" b="1" spc="-55" dirty="0">
                <a:latin typeface="Arial"/>
                <a:cs typeface="Arial"/>
              </a:rPr>
              <a:t> </a:t>
            </a:r>
            <a:r>
              <a:rPr sz="1600" b="1" dirty="0">
                <a:latin typeface="Arial"/>
                <a:cs typeface="Arial"/>
              </a:rPr>
              <a:t>medical</a:t>
            </a:r>
            <a:r>
              <a:rPr sz="1600" b="1" spc="-20" dirty="0">
                <a:latin typeface="Arial"/>
                <a:cs typeface="Arial"/>
              </a:rPr>
              <a:t> </a:t>
            </a:r>
            <a:r>
              <a:rPr sz="1600" b="1" dirty="0">
                <a:latin typeface="Arial"/>
                <a:cs typeface="Arial"/>
              </a:rPr>
              <a:t>equipment</a:t>
            </a:r>
            <a:r>
              <a:rPr sz="1600" b="1" spc="-35" dirty="0">
                <a:latin typeface="Arial"/>
                <a:cs typeface="Arial"/>
              </a:rPr>
              <a:t> </a:t>
            </a:r>
            <a:r>
              <a:rPr sz="1600" b="1" dirty="0">
                <a:latin typeface="Arial"/>
                <a:cs typeface="Arial"/>
              </a:rPr>
              <a:t>components</a:t>
            </a:r>
            <a:r>
              <a:rPr sz="1600" b="1" spc="-35" dirty="0">
                <a:latin typeface="Arial"/>
                <a:cs typeface="Arial"/>
              </a:rPr>
              <a:t> </a:t>
            </a:r>
            <a:r>
              <a:rPr sz="1600" b="1" spc="5" dirty="0">
                <a:latin typeface="Arial"/>
                <a:cs typeface="Arial"/>
              </a:rPr>
              <a:t>in</a:t>
            </a:r>
            <a:r>
              <a:rPr sz="1600" b="1" spc="-5" dirty="0">
                <a:latin typeface="Arial"/>
                <a:cs typeface="Arial"/>
              </a:rPr>
              <a:t> </a:t>
            </a:r>
            <a:r>
              <a:rPr sz="1600" b="1" dirty="0">
                <a:latin typeface="Arial"/>
                <a:cs typeface="Arial"/>
              </a:rPr>
              <a:t>accordance</a:t>
            </a:r>
            <a:r>
              <a:rPr sz="1600" b="1" spc="-40" dirty="0">
                <a:latin typeface="Arial"/>
                <a:cs typeface="Arial"/>
              </a:rPr>
              <a:t> </a:t>
            </a:r>
            <a:r>
              <a:rPr sz="1600" b="1" spc="5" dirty="0">
                <a:latin typeface="Arial"/>
                <a:cs typeface="Arial"/>
              </a:rPr>
              <a:t>with</a:t>
            </a:r>
            <a:r>
              <a:rPr sz="1600" b="1" spc="-5" dirty="0">
                <a:latin typeface="Arial"/>
                <a:cs typeface="Arial"/>
              </a:rPr>
              <a:t> CoTCCC</a:t>
            </a:r>
            <a:r>
              <a:rPr sz="1600" b="1" spc="10" dirty="0">
                <a:latin typeface="Arial"/>
                <a:cs typeface="Arial"/>
              </a:rPr>
              <a:t> </a:t>
            </a:r>
            <a:r>
              <a:rPr sz="1600" b="1" dirty="0">
                <a:latin typeface="Arial"/>
                <a:cs typeface="Arial"/>
              </a:rPr>
              <a:t>Guidelines.</a:t>
            </a:r>
            <a:endParaRPr sz="1600">
              <a:latin typeface="Arial"/>
              <a:cs typeface="Arial"/>
            </a:endParaRPr>
          </a:p>
        </p:txBody>
      </p:sp>
      <p:grpSp>
        <p:nvGrpSpPr>
          <p:cNvPr id="12" name="object 12"/>
          <p:cNvGrpSpPr/>
          <p:nvPr/>
        </p:nvGrpSpPr>
        <p:grpSpPr>
          <a:xfrm>
            <a:off x="744432" y="1959292"/>
            <a:ext cx="183515" cy="3493135"/>
            <a:chOff x="744432" y="1959292"/>
            <a:chExt cx="183515" cy="3493135"/>
          </a:xfrm>
        </p:grpSpPr>
        <p:pic>
          <p:nvPicPr>
            <p:cNvPr id="13" name="object 13"/>
            <p:cNvPicPr/>
            <p:nvPr/>
          </p:nvPicPr>
          <p:blipFill>
            <a:blip r:embed="rId5" cstate="print"/>
            <a:stretch>
              <a:fillRect/>
            </a:stretch>
          </p:blipFill>
          <p:spPr>
            <a:xfrm>
              <a:off x="744432" y="1959292"/>
              <a:ext cx="183076" cy="183006"/>
            </a:xfrm>
            <a:prstGeom prst="rect">
              <a:avLst/>
            </a:prstGeom>
          </p:spPr>
        </p:pic>
        <p:pic>
          <p:nvPicPr>
            <p:cNvPr id="14" name="object 14"/>
            <p:cNvPicPr/>
            <p:nvPr/>
          </p:nvPicPr>
          <p:blipFill>
            <a:blip r:embed="rId6" cstate="print"/>
            <a:stretch>
              <a:fillRect/>
            </a:stretch>
          </p:blipFill>
          <p:spPr>
            <a:xfrm>
              <a:off x="744432" y="2318194"/>
              <a:ext cx="183076" cy="183133"/>
            </a:xfrm>
            <a:prstGeom prst="rect">
              <a:avLst/>
            </a:prstGeom>
          </p:spPr>
        </p:pic>
        <p:pic>
          <p:nvPicPr>
            <p:cNvPr id="15" name="object 15"/>
            <p:cNvPicPr/>
            <p:nvPr/>
          </p:nvPicPr>
          <p:blipFill>
            <a:blip r:embed="rId7" cstate="print"/>
            <a:stretch>
              <a:fillRect/>
            </a:stretch>
          </p:blipFill>
          <p:spPr>
            <a:xfrm>
              <a:off x="744432" y="3227101"/>
              <a:ext cx="183076" cy="183038"/>
            </a:xfrm>
            <a:prstGeom prst="rect">
              <a:avLst/>
            </a:prstGeom>
          </p:spPr>
        </p:pic>
        <p:pic>
          <p:nvPicPr>
            <p:cNvPr id="16" name="object 16"/>
            <p:cNvPicPr/>
            <p:nvPr/>
          </p:nvPicPr>
          <p:blipFill>
            <a:blip r:embed="rId6" cstate="print"/>
            <a:stretch>
              <a:fillRect/>
            </a:stretch>
          </p:blipFill>
          <p:spPr>
            <a:xfrm>
              <a:off x="744432" y="2693606"/>
              <a:ext cx="183076" cy="183133"/>
            </a:xfrm>
            <a:prstGeom prst="rect">
              <a:avLst/>
            </a:prstGeom>
          </p:spPr>
        </p:pic>
        <p:pic>
          <p:nvPicPr>
            <p:cNvPr id="17" name="object 17"/>
            <p:cNvPicPr/>
            <p:nvPr/>
          </p:nvPicPr>
          <p:blipFill>
            <a:blip r:embed="rId8" cstate="print"/>
            <a:stretch>
              <a:fillRect/>
            </a:stretch>
          </p:blipFill>
          <p:spPr>
            <a:xfrm>
              <a:off x="744432" y="3591877"/>
              <a:ext cx="183076" cy="183134"/>
            </a:xfrm>
            <a:prstGeom prst="rect">
              <a:avLst/>
            </a:prstGeom>
          </p:spPr>
        </p:pic>
        <p:pic>
          <p:nvPicPr>
            <p:cNvPr id="18" name="object 18"/>
            <p:cNvPicPr/>
            <p:nvPr/>
          </p:nvPicPr>
          <p:blipFill>
            <a:blip r:embed="rId6" cstate="print"/>
            <a:stretch>
              <a:fillRect/>
            </a:stretch>
          </p:blipFill>
          <p:spPr>
            <a:xfrm>
              <a:off x="744432" y="4308411"/>
              <a:ext cx="183076" cy="183133"/>
            </a:xfrm>
            <a:prstGeom prst="rect">
              <a:avLst/>
            </a:prstGeom>
          </p:spPr>
        </p:pic>
        <p:pic>
          <p:nvPicPr>
            <p:cNvPr id="19" name="object 19"/>
            <p:cNvPicPr/>
            <p:nvPr/>
          </p:nvPicPr>
          <p:blipFill>
            <a:blip r:embed="rId6" cstate="print"/>
            <a:stretch>
              <a:fillRect/>
            </a:stretch>
          </p:blipFill>
          <p:spPr>
            <a:xfrm>
              <a:off x="744432" y="3932872"/>
              <a:ext cx="183076" cy="183134"/>
            </a:xfrm>
            <a:prstGeom prst="rect">
              <a:avLst/>
            </a:prstGeom>
          </p:spPr>
        </p:pic>
        <p:pic>
          <p:nvPicPr>
            <p:cNvPr id="20" name="object 20"/>
            <p:cNvPicPr/>
            <p:nvPr/>
          </p:nvPicPr>
          <p:blipFill>
            <a:blip r:embed="rId5" cstate="print"/>
            <a:stretch>
              <a:fillRect/>
            </a:stretch>
          </p:blipFill>
          <p:spPr>
            <a:xfrm>
              <a:off x="744432" y="4635055"/>
              <a:ext cx="183076" cy="183006"/>
            </a:xfrm>
            <a:prstGeom prst="rect">
              <a:avLst/>
            </a:prstGeom>
          </p:spPr>
        </p:pic>
        <p:pic>
          <p:nvPicPr>
            <p:cNvPr id="21" name="object 21"/>
            <p:cNvPicPr/>
            <p:nvPr/>
          </p:nvPicPr>
          <p:blipFill>
            <a:blip r:embed="rId9" cstate="print"/>
            <a:stretch>
              <a:fillRect/>
            </a:stretch>
          </p:blipFill>
          <p:spPr>
            <a:xfrm>
              <a:off x="744432" y="4969954"/>
              <a:ext cx="183076" cy="183006"/>
            </a:xfrm>
            <a:prstGeom prst="rect">
              <a:avLst/>
            </a:prstGeom>
          </p:spPr>
        </p:pic>
        <p:pic>
          <p:nvPicPr>
            <p:cNvPr id="22" name="object 22"/>
            <p:cNvPicPr/>
            <p:nvPr/>
          </p:nvPicPr>
          <p:blipFill>
            <a:blip r:embed="rId8" cstate="print"/>
            <a:stretch>
              <a:fillRect/>
            </a:stretch>
          </p:blipFill>
          <p:spPr>
            <a:xfrm>
              <a:off x="744432" y="5269039"/>
              <a:ext cx="183076" cy="183133"/>
            </a:xfrm>
            <a:prstGeom prst="rect">
              <a:avLst/>
            </a:prstGeom>
          </p:spPr>
        </p:pic>
      </p:grpSp>
      <p:sp>
        <p:nvSpPr>
          <p:cNvPr id="23" name="object 23"/>
          <p:cNvSpPr txBox="1"/>
          <p:nvPr/>
        </p:nvSpPr>
        <p:spPr>
          <a:xfrm>
            <a:off x="992225" y="5861710"/>
            <a:ext cx="8112759" cy="819785"/>
          </a:xfrm>
          <a:prstGeom prst="rect">
            <a:avLst/>
          </a:prstGeom>
        </p:spPr>
        <p:txBody>
          <a:bodyPr vert="horz" wrap="square" lIns="0" tIns="13335" rIns="0" bIns="0" rtlCol="0">
            <a:spAutoFit/>
          </a:bodyPr>
          <a:lstStyle/>
          <a:p>
            <a:pPr marL="2021839">
              <a:lnSpc>
                <a:spcPct val="100000"/>
              </a:lnSpc>
              <a:spcBef>
                <a:spcPts val="105"/>
              </a:spcBef>
            </a:pPr>
            <a:r>
              <a:rPr sz="2800" b="1" dirty="0">
                <a:solidFill>
                  <a:srgbClr val="505050"/>
                </a:solidFill>
                <a:latin typeface="Arial"/>
                <a:cs typeface="Arial"/>
              </a:rPr>
              <a:t>10</a:t>
            </a:r>
            <a:r>
              <a:rPr sz="2800" b="1" spc="-5" dirty="0">
                <a:solidFill>
                  <a:srgbClr val="505050"/>
                </a:solidFill>
                <a:latin typeface="Arial"/>
                <a:cs typeface="Arial"/>
              </a:rPr>
              <a:t> </a:t>
            </a:r>
            <a:r>
              <a:rPr sz="2800" b="1" dirty="0">
                <a:solidFill>
                  <a:srgbClr val="505050"/>
                </a:solidFill>
                <a:latin typeface="Arial"/>
                <a:cs typeface="Arial"/>
              </a:rPr>
              <a:t>x</a:t>
            </a:r>
            <a:r>
              <a:rPr sz="2800" b="1" spc="-15" dirty="0">
                <a:solidFill>
                  <a:srgbClr val="505050"/>
                </a:solidFill>
                <a:latin typeface="Arial"/>
                <a:cs typeface="Arial"/>
              </a:rPr>
              <a:t> </a:t>
            </a:r>
            <a:r>
              <a:rPr sz="2400" b="1" spc="-15" dirty="0">
                <a:solidFill>
                  <a:srgbClr val="BB8542"/>
                </a:solidFill>
                <a:latin typeface="Arial"/>
                <a:cs typeface="Arial"/>
              </a:rPr>
              <a:t>ENABLING</a:t>
            </a:r>
            <a:r>
              <a:rPr sz="2400" b="1" spc="65" dirty="0">
                <a:solidFill>
                  <a:srgbClr val="BB8542"/>
                </a:solidFill>
                <a:latin typeface="Arial"/>
                <a:cs typeface="Arial"/>
              </a:rPr>
              <a:t> </a:t>
            </a:r>
            <a:r>
              <a:rPr sz="2400" b="1" spc="-15" dirty="0">
                <a:solidFill>
                  <a:srgbClr val="BB8542"/>
                </a:solidFill>
                <a:latin typeface="Arial"/>
                <a:cs typeface="Arial"/>
              </a:rPr>
              <a:t>LEARNING</a:t>
            </a:r>
            <a:r>
              <a:rPr sz="2400" b="1" spc="70" dirty="0">
                <a:solidFill>
                  <a:srgbClr val="BB8542"/>
                </a:solidFill>
                <a:latin typeface="Arial"/>
                <a:cs typeface="Arial"/>
              </a:rPr>
              <a:t> </a:t>
            </a:r>
            <a:r>
              <a:rPr sz="2400" b="1" dirty="0">
                <a:solidFill>
                  <a:srgbClr val="BB8542"/>
                </a:solidFill>
                <a:latin typeface="Arial"/>
                <a:cs typeface="Arial"/>
              </a:rPr>
              <a:t>OBJECTIVES</a:t>
            </a:r>
            <a:endParaRPr sz="2400">
              <a:latin typeface="Arial"/>
              <a:cs typeface="Arial"/>
            </a:endParaRPr>
          </a:p>
          <a:p>
            <a:pPr marL="12700">
              <a:lnSpc>
                <a:spcPct val="100000"/>
              </a:lnSpc>
              <a:spcBef>
                <a:spcPts val="1210"/>
              </a:spcBef>
              <a:tabLst>
                <a:tab pos="3140075" algn="l"/>
                <a:tab pos="5020945" algn="l"/>
              </a:tabLst>
            </a:pPr>
            <a:r>
              <a:rPr sz="1400" spc="-5" dirty="0">
                <a:solidFill>
                  <a:srgbClr val="2D3334"/>
                </a:solidFill>
                <a:latin typeface="Arial MT"/>
                <a:cs typeface="Arial MT"/>
              </a:rPr>
              <a:t>=</a:t>
            </a:r>
            <a:r>
              <a:rPr sz="1400" dirty="0">
                <a:solidFill>
                  <a:srgbClr val="2D3334"/>
                </a:solidFill>
                <a:latin typeface="Arial MT"/>
                <a:cs typeface="Arial MT"/>
              </a:rPr>
              <a:t> </a:t>
            </a:r>
            <a:r>
              <a:rPr sz="1400" b="1" spc="-10" dirty="0">
                <a:solidFill>
                  <a:srgbClr val="2D3334"/>
                </a:solidFill>
                <a:latin typeface="Arial"/>
                <a:cs typeface="Arial"/>
              </a:rPr>
              <a:t>Terminal</a:t>
            </a:r>
            <a:r>
              <a:rPr sz="1400" b="1" spc="50" dirty="0">
                <a:solidFill>
                  <a:srgbClr val="2D3334"/>
                </a:solidFill>
                <a:latin typeface="Arial"/>
                <a:cs typeface="Arial"/>
              </a:rPr>
              <a:t> </a:t>
            </a:r>
            <a:r>
              <a:rPr sz="1400" b="1" spc="-15" dirty="0">
                <a:solidFill>
                  <a:srgbClr val="2D3334"/>
                </a:solidFill>
                <a:latin typeface="Arial"/>
                <a:cs typeface="Arial"/>
              </a:rPr>
              <a:t>Learning</a:t>
            </a:r>
            <a:r>
              <a:rPr sz="1400" b="1" spc="40" dirty="0">
                <a:solidFill>
                  <a:srgbClr val="2D3334"/>
                </a:solidFill>
                <a:latin typeface="Arial"/>
                <a:cs typeface="Arial"/>
              </a:rPr>
              <a:t> </a:t>
            </a:r>
            <a:r>
              <a:rPr sz="1400" b="1" spc="-15" dirty="0">
                <a:solidFill>
                  <a:srgbClr val="2D3334"/>
                </a:solidFill>
                <a:latin typeface="Arial"/>
                <a:cs typeface="Arial"/>
              </a:rPr>
              <a:t>Objectives	</a:t>
            </a:r>
            <a:r>
              <a:rPr sz="1400" spc="-5" dirty="0">
                <a:solidFill>
                  <a:srgbClr val="2D3334"/>
                </a:solidFill>
                <a:latin typeface="Arial MT"/>
                <a:cs typeface="Arial MT"/>
              </a:rPr>
              <a:t>=</a:t>
            </a:r>
            <a:r>
              <a:rPr sz="1400" spc="5" dirty="0">
                <a:solidFill>
                  <a:srgbClr val="2D3334"/>
                </a:solidFill>
                <a:latin typeface="Arial MT"/>
                <a:cs typeface="Arial MT"/>
              </a:rPr>
              <a:t> </a:t>
            </a:r>
            <a:r>
              <a:rPr sz="1400" spc="-10" dirty="0">
                <a:solidFill>
                  <a:srgbClr val="2D3334"/>
                </a:solidFill>
                <a:latin typeface="Arial MT"/>
                <a:cs typeface="Arial MT"/>
              </a:rPr>
              <a:t>Cognitive</a:t>
            </a:r>
            <a:r>
              <a:rPr sz="1400" spc="50" dirty="0">
                <a:solidFill>
                  <a:srgbClr val="2D3334"/>
                </a:solidFill>
                <a:latin typeface="Arial MT"/>
                <a:cs typeface="Arial MT"/>
              </a:rPr>
              <a:t> </a:t>
            </a:r>
            <a:r>
              <a:rPr sz="1400" spc="-10" dirty="0">
                <a:solidFill>
                  <a:srgbClr val="2D3334"/>
                </a:solidFill>
                <a:latin typeface="Arial MT"/>
                <a:cs typeface="Arial MT"/>
              </a:rPr>
              <a:t>ELOs	</a:t>
            </a:r>
            <a:r>
              <a:rPr sz="1400" spc="-5" dirty="0">
                <a:solidFill>
                  <a:srgbClr val="2D3334"/>
                </a:solidFill>
                <a:latin typeface="Arial MT"/>
                <a:cs typeface="Arial MT"/>
              </a:rPr>
              <a:t>=</a:t>
            </a:r>
            <a:r>
              <a:rPr sz="1400" spc="-25" dirty="0">
                <a:solidFill>
                  <a:srgbClr val="2D3334"/>
                </a:solidFill>
                <a:latin typeface="Arial MT"/>
                <a:cs typeface="Arial MT"/>
              </a:rPr>
              <a:t> </a:t>
            </a:r>
            <a:r>
              <a:rPr sz="1400" spc="-10" dirty="0">
                <a:solidFill>
                  <a:srgbClr val="2D3334"/>
                </a:solidFill>
                <a:latin typeface="Arial MT"/>
                <a:cs typeface="Arial MT"/>
              </a:rPr>
              <a:t>Performance</a:t>
            </a:r>
            <a:r>
              <a:rPr sz="1400" spc="15" dirty="0">
                <a:solidFill>
                  <a:srgbClr val="2D3334"/>
                </a:solidFill>
                <a:latin typeface="Arial MT"/>
                <a:cs typeface="Arial MT"/>
              </a:rPr>
              <a:t> </a:t>
            </a:r>
            <a:r>
              <a:rPr sz="1400" spc="-10" dirty="0">
                <a:solidFill>
                  <a:srgbClr val="2D3334"/>
                </a:solidFill>
                <a:latin typeface="Arial MT"/>
                <a:cs typeface="Arial MT"/>
              </a:rPr>
              <a:t>ELOs</a:t>
            </a:r>
            <a:endParaRPr sz="1400">
              <a:latin typeface="Arial MT"/>
              <a:cs typeface="Arial MT"/>
            </a:endParaRPr>
          </a:p>
        </p:txBody>
      </p:sp>
      <p:sp>
        <p:nvSpPr>
          <p:cNvPr id="24" name="object 24"/>
          <p:cNvSpPr txBox="1"/>
          <p:nvPr/>
        </p:nvSpPr>
        <p:spPr>
          <a:xfrm>
            <a:off x="717905" y="6397548"/>
            <a:ext cx="166370" cy="329565"/>
          </a:xfrm>
          <a:prstGeom prst="rect">
            <a:avLst/>
          </a:prstGeom>
        </p:spPr>
        <p:txBody>
          <a:bodyPr vert="horz" wrap="square" lIns="0" tIns="11430" rIns="0" bIns="0" rtlCol="0">
            <a:spAutoFit/>
          </a:bodyPr>
          <a:lstStyle/>
          <a:p>
            <a:pPr marL="12700">
              <a:lnSpc>
                <a:spcPct val="100000"/>
              </a:lnSpc>
              <a:spcBef>
                <a:spcPts val="90"/>
              </a:spcBef>
            </a:pPr>
            <a:r>
              <a:rPr sz="2000" b="1" spc="-5" dirty="0">
                <a:solidFill>
                  <a:srgbClr val="CD9146"/>
                </a:solidFill>
                <a:latin typeface="Arial"/>
                <a:cs typeface="Arial"/>
              </a:rPr>
              <a:t>#</a:t>
            </a:r>
            <a:endParaRPr sz="2000">
              <a:latin typeface="Arial"/>
              <a:cs typeface="Arial"/>
            </a:endParaRPr>
          </a:p>
        </p:txBody>
      </p:sp>
      <p:sp>
        <p:nvSpPr>
          <p:cNvPr id="25" name="object 25"/>
          <p:cNvSpPr txBox="1"/>
          <p:nvPr/>
        </p:nvSpPr>
        <p:spPr>
          <a:xfrm>
            <a:off x="1093114" y="1786204"/>
            <a:ext cx="309880" cy="1119505"/>
          </a:xfrm>
          <a:prstGeom prst="rect">
            <a:avLst/>
          </a:prstGeom>
        </p:spPr>
        <p:txBody>
          <a:bodyPr vert="horz" wrap="square" lIns="0" tIns="124460" rIns="0" bIns="0" rtlCol="0">
            <a:spAutoFit/>
          </a:bodyPr>
          <a:lstStyle/>
          <a:p>
            <a:pPr marL="12700">
              <a:lnSpc>
                <a:spcPct val="100000"/>
              </a:lnSpc>
              <a:spcBef>
                <a:spcPts val="980"/>
              </a:spcBef>
            </a:pPr>
            <a:r>
              <a:rPr sz="1600" b="1" spc="-10" dirty="0">
                <a:latin typeface="Arial"/>
                <a:cs typeface="Arial"/>
              </a:rPr>
              <a:t>2</a:t>
            </a:r>
            <a:r>
              <a:rPr sz="1600" b="1" spc="5" dirty="0">
                <a:latin typeface="Arial"/>
                <a:cs typeface="Arial"/>
              </a:rPr>
              <a:t>.</a:t>
            </a:r>
            <a:r>
              <a:rPr sz="1600" b="1" dirty="0">
                <a:latin typeface="Arial"/>
                <a:cs typeface="Arial"/>
              </a:rPr>
              <a:t>1</a:t>
            </a:r>
            <a:endParaRPr sz="1600">
              <a:latin typeface="Arial"/>
              <a:cs typeface="Arial"/>
            </a:endParaRPr>
          </a:p>
          <a:p>
            <a:pPr marL="12700">
              <a:lnSpc>
                <a:spcPct val="100000"/>
              </a:lnSpc>
              <a:spcBef>
                <a:spcPts val="880"/>
              </a:spcBef>
            </a:pPr>
            <a:r>
              <a:rPr sz="1600" b="1" spc="-10" dirty="0">
                <a:latin typeface="Arial"/>
                <a:cs typeface="Arial"/>
              </a:rPr>
              <a:t>2</a:t>
            </a:r>
            <a:r>
              <a:rPr sz="1600" b="1" spc="5" dirty="0">
                <a:latin typeface="Arial"/>
                <a:cs typeface="Arial"/>
              </a:rPr>
              <a:t>.</a:t>
            </a:r>
            <a:r>
              <a:rPr sz="1600" b="1" dirty="0">
                <a:latin typeface="Arial"/>
                <a:cs typeface="Arial"/>
              </a:rPr>
              <a:t>2</a:t>
            </a:r>
            <a:endParaRPr sz="1600">
              <a:latin typeface="Arial"/>
              <a:cs typeface="Arial"/>
            </a:endParaRPr>
          </a:p>
          <a:p>
            <a:pPr marL="12700">
              <a:lnSpc>
                <a:spcPct val="100000"/>
              </a:lnSpc>
              <a:spcBef>
                <a:spcPts val="1090"/>
              </a:spcBef>
            </a:pPr>
            <a:r>
              <a:rPr sz="1600" b="1" spc="-10" dirty="0">
                <a:latin typeface="Arial"/>
                <a:cs typeface="Arial"/>
              </a:rPr>
              <a:t>2</a:t>
            </a:r>
            <a:r>
              <a:rPr sz="1600" b="1" spc="5" dirty="0">
                <a:latin typeface="Arial"/>
                <a:cs typeface="Arial"/>
              </a:rPr>
              <a:t>.</a:t>
            </a:r>
            <a:r>
              <a:rPr sz="1600" b="1" dirty="0">
                <a:latin typeface="Arial"/>
                <a:cs typeface="Arial"/>
              </a:rPr>
              <a:t>3</a:t>
            </a:r>
            <a:endParaRPr sz="1600">
              <a:latin typeface="Arial"/>
              <a:cs typeface="Arial"/>
            </a:endParaRPr>
          </a:p>
        </p:txBody>
      </p:sp>
      <p:sp>
        <p:nvSpPr>
          <p:cNvPr id="26" name="object 26"/>
          <p:cNvSpPr txBox="1"/>
          <p:nvPr/>
        </p:nvSpPr>
        <p:spPr>
          <a:xfrm>
            <a:off x="1093114" y="1823668"/>
            <a:ext cx="10427970" cy="3364229"/>
          </a:xfrm>
          <a:prstGeom prst="rect">
            <a:avLst/>
          </a:prstGeom>
        </p:spPr>
        <p:txBody>
          <a:bodyPr vert="horz" wrap="square" lIns="0" tIns="116205" rIns="0" bIns="0" rtlCol="0">
            <a:spAutoFit/>
          </a:bodyPr>
          <a:lstStyle/>
          <a:p>
            <a:pPr marL="485140">
              <a:lnSpc>
                <a:spcPct val="100000"/>
              </a:lnSpc>
              <a:spcBef>
                <a:spcPts val="915"/>
              </a:spcBef>
            </a:pPr>
            <a:r>
              <a:rPr sz="1600" dirty="0">
                <a:latin typeface="Arial MT"/>
                <a:cs typeface="Arial MT"/>
              </a:rPr>
              <a:t>Describe</a:t>
            </a:r>
            <a:r>
              <a:rPr sz="1600" spc="-50" dirty="0">
                <a:latin typeface="Arial MT"/>
                <a:cs typeface="Arial MT"/>
              </a:rPr>
              <a:t> </a:t>
            </a:r>
            <a:r>
              <a:rPr sz="1600" dirty="0">
                <a:latin typeface="Arial MT"/>
                <a:cs typeface="Arial MT"/>
              </a:rPr>
              <a:t>the</a:t>
            </a:r>
            <a:r>
              <a:rPr sz="1600" spc="5" dirty="0">
                <a:latin typeface="Arial MT"/>
                <a:cs typeface="Arial MT"/>
              </a:rPr>
              <a:t> </a:t>
            </a:r>
            <a:r>
              <a:rPr sz="1600" dirty="0">
                <a:latin typeface="Arial MT"/>
                <a:cs typeface="Arial MT"/>
              </a:rPr>
              <a:t>use</a:t>
            </a:r>
            <a:r>
              <a:rPr sz="1600" spc="-15" dirty="0">
                <a:latin typeface="Arial MT"/>
                <a:cs typeface="Arial MT"/>
              </a:rPr>
              <a:t> </a:t>
            </a:r>
            <a:r>
              <a:rPr sz="1600" spc="-5" dirty="0">
                <a:latin typeface="Arial MT"/>
                <a:cs typeface="Arial MT"/>
              </a:rPr>
              <a:t>of</a:t>
            </a:r>
            <a:r>
              <a:rPr sz="1600" dirty="0">
                <a:latin typeface="Arial MT"/>
                <a:cs typeface="Arial MT"/>
              </a:rPr>
              <a:t> a</a:t>
            </a:r>
            <a:r>
              <a:rPr sz="1600" spc="5" dirty="0">
                <a:latin typeface="Arial MT"/>
                <a:cs typeface="Arial MT"/>
              </a:rPr>
              <a:t> </a:t>
            </a:r>
            <a:r>
              <a:rPr sz="1600" dirty="0">
                <a:latin typeface="Arial MT"/>
                <a:cs typeface="Arial MT"/>
              </a:rPr>
              <a:t>first aid</a:t>
            </a:r>
            <a:r>
              <a:rPr sz="1600" spc="-15" dirty="0">
                <a:latin typeface="Arial MT"/>
                <a:cs typeface="Arial MT"/>
              </a:rPr>
              <a:t> </a:t>
            </a:r>
            <a:r>
              <a:rPr sz="1600" dirty="0">
                <a:latin typeface="Arial MT"/>
                <a:cs typeface="Arial MT"/>
              </a:rPr>
              <a:t>kit</a:t>
            </a:r>
            <a:r>
              <a:rPr sz="1600" spc="-25" dirty="0">
                <a:latin typeface="Arial MT"/>
                <a:cs typeface="Arial MT"/>
              </a:rPr>
              <a:t> </a:t>
            </a:r>
            <a:r>
              <a:rPr sz="1600" dirty="0">
                <a:latin typeface="Arial MT"/>
                <a:cs typeface="Arial MT"/>
              </a:rPr>
              <a:t>in</a:t>
            </a:r>
            <a:r>
              <a:rPr sz="1600" spc="5" dirty="0">
                <a:latin typeface="Arial MT"/>
                <a:cs typeface="Arial MT"/>
              </a:rPr>
              <a:t> </a:t>
            </a:r>
            <a:r>
              <a:rPr sz="1600" spc="-5" dirty="0">
                <a:latin typeface="Arial MT"/>
                <a:cs typeface="Arial MT"/>
              </a:rPr>
              <a:t>accordance</a:t>
            </a:r>
            <a:r>
              <a:rPr sz="1600" spc="-40" dirty="0">
                <a:latin typeface="Arial MT"/>
                <a:cs typeface="Arial MT"/>
              </a:rPr>
              <a:t> </a:t>
            </a:r>
            <a:r>
              <a:rPr sz="1600" spc="-5" dirty="0">
                <a:latin typeface="Arial MT"/>
                <a:cs typeface="Arial MT"/>
              </a:rPr>
              <a:t>with</a:t>
            </a:r>
            <a:r>
              <a:rPr sz="1600" spc="5" dirty="0">
                <a:latin typeface="Arial MT"/>
                <a:cs typeface="Arial MT"/>
              </a:rPr>
              <a:t> </a:t>
            </a:r>
            <a:r>
              <a:rPr sz="1600" dirty="0">
                <a:latin typeface="Arial MT"/>
                <a:cs typeface="Arial MT"/>
              </a:rPr>
              <a:t>Service</a:t>
            </a:r>
            <a:r>
              <a:rPr sz="1600" spc="-40" dirty="0">
                <a:latin typeface="Arial MT"/>
                <a:cs typeface="Arial MT"/>
              </a:rPr>
              <a:t> </a:t>
            </a:r>
            <a:r>
              <a:rPr sz="1600" spc="-5" dirty="0">
                <a:latin typeface="Arial MT"/>
                <a:cs typeface="Arial MT"/>
              </a:rPr>
              <a:t>policy.</a:t>
            </a:r>
            <a:endParaRPr sz="1600">
              <a:latin typeface="Arial MT"/>
              <a:cs typeface="Arial MT"/>
            </a:endParaRPr>
          </a:p>
          <a:p>
            <a:pPr marL="485140">
              <a:lnSpc>
                <a:spcPct val="100000"/>
              </a:lnSpc>
              <a:spcBef>
                <a:spcPts val="815"/>
              </a:spcBef>
            </a:pPr>
            <a:r>
              <a:rPr sz="1600" dirty="0">
                <a:latin typeface="Arial MT"/>
                <a:cs typeface="Arial MT"/>
              </a:rPr>
              <a:t>Identify</a:t>
            </a:r>
            <a:r>
              <a:rPr sz="1600" spc="-20" dirty="0">
                <a:latin typeface="Arial MT"/>
                <a:cs typeface="Arial MT"/>
              </a:rPr>
              <a:t> </a:t>
            </a:r>
            <a:r>
              <a:rPr sz="1600" dirty="0">
                <a:latin typeface="Arial MT"/>
                <a:cs typeface="Arial MT"/>
              </a:rPr>
              <a:t>the</a:t>
            </a:r>
            <a:r>
              <a:rPr sz="1600" spc="-10" dirty="0">
                <a:latin typeface="Arial MT"/>
                <a:cs typeface="Arial MT"/>
              </a:rPr>
              <a:t> </a:t>
            </a:r>
            <a:r>
              <a:rPr sz="1600" dirty="0">
                <a:latin typeface="Arial MT"/>
                <a:cs typeface="Arial MT"/>
              </a:rPr>
              <a:t>contents</a:t>
            </a:r>
            <a:r>
              <a:rPr sz="1600" spc="-25" dirty="0">
                <a:latin typeface="Arial MT"/>
                <a:cs typeface="Arial MT"/>
              </a:rPr>
              <a:t> </a:t>
            </a:r>
            <a:r>
              <a:rPr sz="1600" spc="-5" dirty="0">
                <a:latin typeface="Arial MT"/>
                <a:cs typeface="Arial MT"/>
              </a:rPr>
              <a:t>of</a:t>
            </a:r>
            <a:r>
              <a:rPr sz="1600" spc="25" dirty="0">
                <a:latin typeface="Arial MT"/>
                <a:cs typeface="Arial MT"/>
              </a:rPr>
              <a:t> </a:t>
            </a:r>
            <a:r>
              <a:rPr sz="1600" spc="-5" dirty="0">
                <a:latin typeface="Arial MT"/>
                <a:cs typeface="Arial MT"/>
              </a:rPr>
              <a:t>an</a:t>
            </a:r>
            <a:r>
              <a:rPr sz="1600" spc="-15" dirty="0">
                <a:latin typeface="Arial MT"/>
                <a:cs typeface="Arial MT"/>
              </a:rPr>
              <a:t> </a:t>
            </a:r>
            <a:r>
              <a:rPr sz="1600" spc="-5" dirty="0">
                <a:latin typeface="Arial MT"/>
                <a:cs typeface="Arial MT"/>
              </a:rPr>
              <a:t>individual</a:t>
            </a:r>
            <a:r>
              <a:rPr sz="1600" dirty="0">
                <a:latin typeface="Arial MT"/>
                <a:cs typeface="Arial MT"/>
              </a:rPr>
              <a:t> Joint</a:t>
            </a:r>
            <a:r>
              <a:rPr sz="1600" spc="-30" dirty="0">
                <a:latin typeface="Arial MT"/>
                <a:cs typeface="Arial MT"/>
              </a:rPr>
              <a:t> </a:t>
            </a:r>
            <a:r>
              <a:rPr sz="1600" dirty="0">
                <a:latin typeface="Arial MT"/>
                <a:cs typeface="Arial MT"/>
              </a:rPr>
              <a:t>First</a:t>
            </a:r>
            <a:r>
              <a:rPr sz="1600" spc="-20" dirty="0">
                <a:latin typeface="Arial MT"/>
                <a:cs typeface="Arial MT"/>
              </a:rPr>
              <a:t> </a:t>
            </a:r>
            <a:r>
              <a:rPr sz="1600" spc="5" dirty="0">
                <a:latin typeface="Arial MT"/>
                <a:cs typeface="Arial MT"/>
              </a:rPr>
              <a:t>Aid</a:t>
            </a:r>
            <a:r>
              <a:rPr sz="1600" spc="-10" dirty="0">
                <a:latin typeface="Arial MT"/>
                <a:cs typeface="Arial MT"/>
              </a:rPr>
              <a:t> </a:t>
            </a:r>
            <a:r>
              <a:rPr sz="1600" dirty="0">
                <a:latin typeface="Arial MT"/>
                <a:cs typeface="Arial MT"/>
              </a:rPr>
              <a:t>Kit</a:t>
            </a:r>
            <a:r>
              <a:rPr sz="1600" spc="-25" dirty="0">
                <a:latin typeface="Arial MT"/>
                <a:cs typeface="Arial MT"/>
              </a:rPr>
              <a:t> </a:t>
            </a:r>
            <a:r>
              <a:rPr sz="1600" dirty="0">
                <a:latin typeface="Arial MT"/>
                <a:cs typeface="Arial MT"/>
              </a:rPr>
              <a:t>(JFAK),</a:t>
            </a:r>
            <a:r>
              <a:rPr sz="1600" spc="-20" dirty="0">
                <a:latin typeface="Arial MT"/>
                <a:cs typeface="Arial MT"/>
              </a:rPr>
              <a:t> </a:t>
            </a:r>
            <a:r>
              <a:rPr sz="1600" spc="-5" dirty="0">
                <a:latin typeface="Arial MT"/>
                <a:cs typeface="Arial MT"/>
              </a:rPr>
              <a:t>and/or</a:t>
            </a:r>
            <a:r>
              <a:rPr sz="1600" spc="5" dirty="0">
                <a:latin typeface="Arial MT"/>
                <a:cs typeface="Arial MT"/>
              </a:rPr>
              <a:t> </a:t>
            </a:r>
            <a:r>
              <a:rPr sz="1600" spc="-5" dirty="0">
                <a:latin typeface="Arial MT"/>
                <a:cs typeface="Arial MT"/>
              </a:rPr>
              <a:t>other</a:t>
            </a:r>
            <a:r>
              <a:rPr sz="1600" spc="10" dirty="0">
                <a:latin typeface="Arial MT"/>
                <a:cs typeface="Arial MT"/>
              </a:rPr>
              <a:t> </a:t>
            </a:r>
            <a:r>
              <a:rPr sz="1600" spc="5" dirty="0">
                <a:latin typeface="Arial MT"/>
                <a:cs typeface="Arial MT"/>
              </a:rPr>
              <a:t>Service-specific</a:t>
            </a:r>
            <a:r>
              <a:rPr sz="1600" spc="-65" dirty="0">
                <a:latin typeface="Arial MT"/>
                <a:cs typeface="Arial MT"/>
              </a:rPr>
              <a:t> </a:t>
            </a:r>
            <a:r>
              <a:rPr sz="1600" dirty="0">
                <a:latin typeface="Arial MT"/>
                <a:cs typeface="Arial MT"/>
              </a:rPr>
              <a:t>first</a:t>
            </a:r>
            <a:r>
              <a:rPr sz="1600" spc="-15" dirty="0">
                <a:latin typeface="Arial MT"/>
                <a:cs typeface="Arial MT"/>
              </a:rPr>
              <a:t> </a:t>
            </a:r>
            <a:r>
              <a:rPr sz="1600" dirty="0">
                <a:latin typeface="Arial MT"/>
                <a:cs typeface="Arial MT"/>
              </a:rPr>
              <a:t>aid</a:t>
            </a:r>
            <a:r>
              <a:rPr sz="1600" spc="15" dirty="0">
                <a:latin typeface="Arial MT"/>
                <a:cs typeface="Arial MT"/>
              </a:rPr>
              <a:t> </a:t>
            </a:r>
            <a:r>
              <a:rPr sz="1600" spc="5" dirty="0">
                <a:latin typeface="Arial MT"/>
                <a:cs typeface="Arial MT"/>
              </a:rPr>
              <a:t>kits.</a:t>
            </a:r>
            <a:endParaRPr sz="1600">
              <a:latin typeface="Arial MT"/>
              <a:cs typeface="Arial MT"/>
            </a:endParaRPr>
          </a:p>
          <a:p>
            <a:pPr marL="485140" marR="5080">
              <a:lnSpc>
                <a:spcPts val="1730"/>
              </a:lnSpc>
              <a:spcBef>
                <a:spcPts val="1010"/>
              </a:spcBef>
            </a:pPr>
            <a:r>
              <a:rPr sz="1600" dirty="0">
                <a:latin typeface="Arial MT"/>
                <a:cs typeface="Arial MT"/>
              </a:rPr>
              <a:t>Describe the </a:t>
            </a:r>
            <a:r>
              <a:rPr sz="1600" spc="-5" dirty="0">
                <a:latin typeface="Arial MT"/>
                <a:cs typeface="Arial MT"/>
              </a:rPr>
              <a:t>general </a:t>
            </a:r>
            <a:r>
              <a:rPr sz="1600" dirty="0">
                <a:latin typeface="Arial MT"/>
                <a:cs typeface="Arial MT"/>
              </a:rPr>
              <a:t>maintenance </a:t>
            </a:r>
            <a:r>
              <a:rPr sz="1600" spc="-5" dirty="0">
                <a:latin typeface="Arial MT"/>
                <a:cs typeface="Arial MT"/>
              </a:rPr>
              <a:t>and resupply procedures </a:t>
            </a:r>
            <a:r>
              <a:rPr sz="1600" dirty="0">
                <a:latin typeface="Arial MT"/>
                <a:cs typeface="Arial MT"/>
              </a:rPr>
              <a:t>for trauma materials in a first aid kit in </a:t>
            </a:r>
            <a:r>
              <a:rPr sz="1600" spc="-5" dirty="0">
                <a:latin typeface="Arial MT"/>
                <a:cs typeface="Arial MT"/>
              </a:rPr>
              <a:t>accordance </a:t>
            </a:r>
            <a:r>
              <a:rPr sz="1600" spc="-430" dirty="0">
                <a:latin typeface="Arial MT"/>
                <a:cs typeface="Arial MT"/>
              </a:rPr>
              <a:t> </a:t>
            </a:r>
            <a:r>
              <a:rPr sz="1600" spc="-5" dirty="0">
                <a:latin typeface="Arial MT"/>
                <a:cs typeface="Arial MT"/>
              </a:rPr>
              <a:t>with </a:t>
            </a:r>
            <a:r>
              <a:rPr sz="1600" dirty="0">
                <a:latin typeface="Arial MT"/>
                <a:cs typeface="Arial MT"/>
              </a:rPr>
              <a:t>Service</a:t>
            </a:r>
            <a:r>
              <a:rPr sz="1600" spc="-20" dirty="0">
                <a:latin typeface="Arial MT"/>
                <a:cs typeface="Arial MT"/>
              </a:rPr>
              <a:t> </a:t>
            </a:r>
            <a:r>
              <a:rPr sz="1600" spc="-5" dirty="0">
                <a:latin typeface="Arial MT"/>
                <a:cs typeface="Arial MT"/>
              </a:rPr>
              <a:t>guidelines.</a:t>
            </a:r>
            <a:endParaRPr sz="1600">
              <a:latin typeface="Arial MT"/>
              <a:cs typeface="Arial MT"/>
            </a:endParaRPr>
          </a:p>
          <a:p>
            <a:pPr marL="485140" lvl="1" indent="-473075">
              <a:lnSpc>
                <a:spcPct val="100000"/>
              </a:lnSpc>
              <a:spcBef>
                <a:spcPts val="790"/>
              </a:spcBef>
              <a:buFont typeface="Arial"/>
              <a:buAutoNum type="arabicPeriod" startAt="4"/>
              <a:tabLst>
                <a:tab pos="485140" algn="l"/>
                <a:tab pos="485775" algn="l"/>
              </a:tabLst>
            </a:pPr>
            <a:r>
              <a:rPr sz="1600" dirty="0">
                <a:latin typeface="Arial MT"/>
                <a:cs typeface="Arial MT"/>
              </a:rPr>
              <a:t>Identify</a:t>
            </a:r>
            <a:r>
              <a:rPr sz="1600" spc="-25" dirty="0">
                <a:latin typeface="Arial MT"/>
                <a:cs typeface="Arial MT"/>
              </a:rPr>
              <a:t> </a:t>
            </a:r>
            <a:r>
              <a:rPr sz="1600" dirty="0">
                <a:latin typeface="Arial MT"/>
                <a:cs typeface="Arial MT"/>
              </a:rPr>
              <a:t>the</a:t>
            </a:r>
            <a:r>
              <a:rPr sz="1600" spc="-15" dirty="0">
                <a:latin typeface="Arial MT"/>
                <a:cs typeface="Arial MT"/>
              </a:rPr>
              <a:t> </a:t>
            </a:r>
            <a:r>
              <a:rPr sz="1600" dirty="0">
                <a:latin typeface="Arial MT"/>
                <a:cs typeface="Arial MT"/>
              </a:rPr>
              <a:t>contents</a:t>
            </a:r>
            <a:r>
              <a:rPr sz="1600" spc="-20" dirty="0">
                <a:latin typeface="Arial MT"/>
                <a:cs typeface="Arial MT"/>
              </a:rPr>
              <a:t> </a:t>
            </a:r>
            <a:r>
              <a:rPr sz="1600" spc="-5" dirty="0">
                <a:latin typeface="Arial MT"/>
                <a:cs typeface="Arial MT"/>
              </a:rPr>
              <a:t>of</a:t>
            </a:r>
            <a:r>
              <a:rPr sz="1600" spc="25" dirty="0">
                <a:latin typeface="Arial MT"/>
                <a:cs typeface="Arial MT"/>
              </a:rPr>
              <a:t> </a:t>
            </a:r>
            <a:r>
              <a:rPr sz="1600" spc="5" dirty="0">
                <a:latin typeface="Arial MT"/>
                <a:cs typeface="Arial MT"/>
              </a:rPr>
              <a:t>a</a:t>
            </a:r>
            <a:r>
              <a:rPr sz="1600" spc="-15" dirty="0">
                <a:latin typeface="Arial MT"/>
                <a:cs typeface="Arial MT"/>
              </a:rPr>
              <a:t> </a:t>
            </a:r>
            <a:r>
              <a:rPr sz="1600" dirty="0">
                <a:latin typeface="Arial MT"/>
                <a:cs typeface="Arial MT"/>
              </a:rPr>
              <a:t>Combat</a:t>
            </a:r>
            <a:r>
              <a:rPr sz="1600" spc="-25" dirty="0">
                <a:latin typeface="Arial MT"/>
                <a:cs typeface="Arial MT"/>
              </a:rPr>
              <a:t> </a:t>
            </a:r>
            <a:r>
              <a:rPr sz="1600" spc="-5" dirty="0">
                <a:latin typeface="Arial MT"/>
                <a:cs typeface="Arial MT"/>
              </a:rPr>
              <a:t>Lifesaver</a:t>
            </a:r>
            <a:r>
              <a:rPr sz="1600" spc="10" dirty="0">
                <a:latin typeface="Arial MT"/>
                <a:cs typeface="Arial MT"/>
              </a:rPr>
              <a:t> </a:t>
            </a:r>
            <a:r>
              <a:rPr sz="1600" spc="5" dirty="0">
                <a:latin typeface="Arial MT"/>
                <a:cs typeface="Arial MT"/>
              </a:rPr>
              <a:t>kit</a:t>
            </a:r>
            <a:r>
              <a:rPr sz="1600" spc="-20" dirty="0">
                <a:latin typeface="Arial MT"/>
                <a:cs typeface="Arial MT"/>
              </a:rPr>
              <a:t> </a:t>
            </a:r>
            <a:r>
              <a:rPr sz="1600" spc="-5" dirty="0">
                <a:latin typeface="Arial MT"/>
                <a:cs typeface="Arial MT"/>
              </a:rPr>
              <a:t>and/or</a:t>
            </a:r>
            <a:r>
              <a:rPr sz="1600" spc="10" dirty="0">
                <a:latin typeface="Arial MT"/>
                <a:cs typeface="Arial MT"/>
              </a:rPr>
              <a:t> </a:t>
            </a:r>
            <a:r>
              <a:rPr sz="1600" spc="-5" dirty="0">
                <a:latin typeface="Arial MT"/>
                <a:cs typeface="Arial MT"/>
              </a:rPr>
              <a:t>other</a:t>
            </a:r>
            <a:r>
              <a:rPr sz="1600" spc="10" dirty="0">
                <a:latin typeface="Arial MT"/>
                <a:cs typeface="Arial MT"/>
              </a:rPr>
              <a:t> </a:t>
            </a:r>
            <a:r>
              <a:rPr sz="1600" dirty="0">
                <a:latin typeface="Arial MT"/>
                <a:cs typeface="Arial MT"/>
              </a:rPr>
              <a:t>Service-specific</a:t>
            </a:r>
            <a:r>
              <a:rPr sz="1600" spc="-65" dirty="0">
                <a:latin typeface="Arial MT"/>
                <a:cs typeface="Arial MT"/>
              </a:rPr>
              <a:t> </a:t>
            </a:r>
            <a:r>
              <a:rPr sz="1600" dirty="0">
                <a:latin typeface="Arial MT"/>
                <a:cs typeface="Arial MT"/>
              </a:rPr>
              <a:t>first aid</a:t>
            </a:r>
            <a:r>
              <a:rPr sz="1600" spc="-10" dirty="0">
                <a:latin typeface="Arial MT"/>
                <a:cs typeface="Arial MT"/>
              </a:rPr>
              <a:t> </a:t>
            </a:r>
            <a:r>
              <a:rPr sz="1600" spc="5" dirty="0">
                <a:latin typeface="Arial MT"/>
                <a:cs typeface="Arial MT"/>
              </a:rPr>
              <a:t>kits.</a:t>
            </a:r>
            <a:endParaRPr sz="1600">
              <a:latin typeface="Arial MT"/>
              <a:cs typeface="Arial MT"/>
            </a:endParaRPr>
          </a:p>
          <a:p>
            <a:pPr marL="485140" lvl="1" indent="-473075">
              <a:lnSpc>
                <a:spcPct val="100000"/>
              </a:lnSpc>
              <a:spcBef>
                <a:spcPts val="890"/>
              </a:spcBef>
              <a:buFont typeface="Arial"/>
              <a:buAutoNum type="arabicPeriod" startAt="4"/>
              <a:tabLst>
                <a:tab pos="485140" algn="l"/>
                <a:tab pos="485775" algn="l"/>
              </a:tabLst>
            </a:pPr>
            <a:r>
              <a:rPr sz="2400" baseline="1736" dirty="0">
                <a:latin typeface="Arial MT"/>
                <a:cs typeface="Arial MT"/>
              </a:rPr>
              <a:t>Describe</a:t>
            </a:r>
            <a:r>
              <a:rPr sz="2400" spc="-67" baseline="1736" dirty="0">
                <a:latin typeface="Arial MT"/>
                <a:cs typeface="Arial MT"/>
              </a:rPr>
              <a:t> </a:t>
            </a:r>
            <a:r>
              <a:rPr sz="2400" baseline="1736" dirty="0">
                <a:latin typeface="Arial MT"/>
                <a:cs typeface="Arial MT"/>
              </a:rPr>
              <a:t>the</a:t>
            </a:r>
            <a:r>
              <a:rPr sz="2400" spc="7" baseline="1736" dirty="0">
                <a:latin typeface="Arial MT"/>
                <a:cs typeface="Arial MT"/>
              </a:rPr>
              <a:t> </a:t>
            </a:r>
            <a:r>
              <a:rPr sz="2400" baseline="1736" dirty="0">
                <a:latin typeface="Arial MT"/>
                <a:cs typeface="Arial MT"/>
              </a:rPr>
              <a:t>use</a:t>
            </a:r>
            <a:r>
              <a:rPr sz="2400" spc="-15" baseline="1736" dirty="0">
                <a:latin typeface="Arial MT"/>
                <a:cs typeface="Arial MT"/>
              </a:rPr>
              <a:t> </a:t>
            </a:r>
            <a:r>
              <a:rPr sz="2400" spc="-7" baseline="1736" dirty="0">
                <a:latin typeface="Arial MT"/>
                <a:cs typeface="Arial MT"/>
              </a:rPr>
              <a:t>of</a:t>
            </a:r>
            <a:r>
              <a:rPr sz="2400" baseline="1736" dirty="0">
                <a:latin typeface="Arial MT"/>
                <a:cs typeface="Arial MT"/>
              </a:rPr>
              <a:t> components</a:t>
            </a:r>
            <a:r>
              <a:rPr sz="2400" spc="-75" baseline="1736" dirty="0">
                <a:latin typeface="Arial MT"/>
                <a:cs typeface="Arial MT"/>
              </a:rPr>
              <a:t> </a:t>
            </a:r>
            <a:r>
              <a:rPr sz="2400" spc="-7" baseline="1736" dirty="0">
                <a:latin typeface="Arial MT"/>
                <a:cs typeface="Arial MT"/>
              </a:rPr>
              <a:t>of</a:t>
            </a:r>
            <a:r>
              <a:rPr sz="2400" spc="7" baseline="1736" dirty="0">
                <a:latin typeface="Arial MT"/>
                <a:cs typeface="Arial MT"/>
              </a:rPr>
              <a:t> </a:t>
            </a:r>
            <a:r>
              <a:rPr sz="2400" baseline="1736" dirty="0">
                <a:latin typeface="Arial MT"/>
                <a:cs typeface="Arial MT"/>
              </a:rPr>
              <a:t>a</a:t>
            </a:r>
            <a:r>
              <a:rPr sz="2400" spc="7" baseline="1736" dirty="0">
                <a:latin typeface="Arial MT"/>
                <a:cs typeface="Arial MT"/>
              </a:rPr>
              <a:t> </a:t>
            </a:r>
            <a:r>
              <a:rPr sz="2400" baseline="1736" dirty="0">
                <a:latin typeface="Arial MT"/>
                <a:cs typeface="Arial MT"/>
              </a:rPr>
              <a:t>Combat</a:t>
            </a:r>
            <a:r>
              <a:rPr sz="2400" spc="-37" baseline="1736" dirty="0">
                <a:latin typeface="Arial MT"/>
                <a:cs typeface="Arial MT"/>
              </a:rPr>
              <a:t> </a:t>
            </a:r>
            <a:r>
              <a:rPr sz="2400" spc="-7" baseline="1736" dirty="0">
                <a:latin typeface="Arial MT"/>
                <a:cs typeface="Arial MT"/>
              </a:rPr>
              <a:t>Lifesaver</a:t>
            </a:r>
            <a:r>
              <a:rPr sz="2400" spc="-15" baseline="1736" dirty="0">
                <a:latin typeface="Arial MT"/>
                <a:cs typeface="Arial MT"/>
              </a:rPr>
              <a:t> </a:t>
            </a:r>
            <a:r>
              <a:rPr sz="2400" baseline="1736" dirty="0">
                <a:latin typeface="Arial MT"/>
                <a:cs typeface="Arial MT"/>
              </a:rPr>
              <a:t>kit in</a:t>
            </a:r>
            <a:r>
              <a:rPr sz="2400" spc="-22" baseline="1736" dirty="0">
                <a:latin typeface="Arial MT"/>
                <a:cs typeface="Arial MT"/>
              </a:rPr>
              <a:t> </a:t>
            </a:r>
            <a:r>
              <a:rPr sz="2400" spc="-7" baseline="1736" dirty="0">
                <a:latin typeface="Arial MT"/>
                <a:cs typeface="Arial MT"/>
              </a:rPr>
              <a:t>accordance</a:t>
            </a:r>
            <a:r>
              <a:rPr sz="2400" spc="-52" baseline="1736" dirty="0">
                <a:latin typeface="Arial MT"/>
                <a:cs typeface="Arial MT"/>
              </a:rPr>
              <a:t> </a:t>
            </a:r>
            <a:r>
              <a:rPr sz="2400" spc="-7" baseline="1736" dirty="0">
                <a:latin typeface="Arial MT"/>
                <a:cs typeface="Arial MT"/>
              </a:rPr>
              <a:t>with</a:t>
            </a:r>
            <a:r>
              <a:rPr sz="2400" spc="7" baseline="1736" dirty="0">
                <a:latin typeface="Arial MT"/>
                <a:cs typeface="Arial MT"/>
              </a:rPr>
              <a:t> </a:t>
            </a:r>
            <a:r>
              <a:rPr sz="2400" baseline="1736" dirty="0">
                <a:latin typeface="Arial MT"/>
                <a:cs typeface="Arial MT"/>
              </a:rPr>
              <a:t>Service</a:t>
            </a:r>
            <a:r>
              <a:rPr sz="2400" spc="-22" baseline="1736" dirty="0">
                <a:latin typeface="Arial MT"/>
                <a:cs typeface="Arial MT"/>
              </a:rPr>
              <a:t> </a:t>
            </a:r>
            <a:r>
              <a:rPr sz="2400" spc="-7" baseline="1736" dirty="0">
                <a:latin typeface="Arial MT"/>
                <a:cs typeface="Arial MT"/>
              </a:rPr>
              <a:t>policy.</a:t>
            </a:r>
            <a:endParaRPr sz="2400" baseline="1736">
              <a:latin typeface="Arial MT"/>
              <a:cs typeface="Arial MT"/>
            </a:endParaRPr>
          </a:p>
          <a:p>
            <a:pPr marL="485140" lvl="1" indent="-473075">
              <a:lnSpc>
                <a:spcPct val="100000"/>
              </a:lnSpc>
              <a:spcBef>
                <a:spcPts val="730"/>
              </a:spcBef>
              <a:buFont typeface="Arial"/>
              <a:buAutoNum type="arabicPeriod" startAt="4"/>
              <a:tabLst>
                <a:tab pos="485140" algn="l"/>
                <a:tab pos="485775" algn="l"/>
              </a:tabLst>
            </a:pPr>
            <a:r>
              <a:rPr sz="1600" dirty="0">
                <a:latin typeface="Arial MT"/>
                <a:cs typeface="Arial MT"/>
              </a:rPr>
              <a:t>Identify</a:t>
            </a:r>
            <a:r>
              <a:rPr sz="1600" spc="-25" dirty="0">
                <a:latin typeface="Arial MT"/>
                <a:cs typeface="Arial MT"/>
              </a:rPr>
              <a:t> </a:t>
            </a:r>
            <a:r>
              <a:rPr sz="1600" dirty="0">
                <a:latin typeface="Arial MT"/>
                <a:cs typeface="Arial MT"/>
              </a:rPr>
              <a:t>the</a:t>
            </a:r>
            <a:r>
              <a:rPr sz="1600" spc="-20" dirty="0">
                <a:latin typeface="Arial MT"/>
                <a:cs typeface="Arial MT"/>
              </a:rPr>
              <a:t> </a:t>
            </a:r>
            <a:r>
              <a:rPr sz="1600" dirty="0">
                <a:latin typeface="Arial MT"/>
                <a:cs typeface="Arial MT"/>
              </a:rPr>
              <a:t>contents</a:t>
            </a:r>
            <a:r>
              <a:rPr sz="1600" spc="-25" dirty="0">
                <a:latin typeface="Arial MT"/>
                <a:cs typeface="Arial MT"/>
              </a:rPr>
              <a:t> </a:t>
            </a:r>
            <a:r>
              <a:rPr sz="1600" spc="-5" dirty="0">
                <a:latin typeface="Arial MT"/>
                <a:cs typeface="Arial MT"/>
              </a:rPr>
              <a:t>of</a:t>
            </a:r>
            <a:r>
              <a:rPr sz="1600" spc="20" dirty="0">
                <a:latin typeface="Arial MT"/>
                <a:cs typeface="Arial MT"/>
              </a:rPr>
              <a:t> </a:t>
            </a:r>
            <a:r>
              <a:rPr sz="1600" spc="5" dirty="0">
                <a:latin typeface="Arial MT"/>
                <a:cs typeface="Arial MT"/>
              </a:rPr>
              <a:t>a</a:t>
            </a:r>
            <a:r>
              <a:rPr sz="1600" spc="-20" dirty="0">
                <a:latin typeface="Arial MT"/>
                <a:cs typeface="Arial MT"/>
              </a:rPr>
              <a:t> </a:t>
            </a:r>
            <a:r>
              <a:rPr sz="1600" dirty="0">
                <a:latin typeface="Arial MT"/>
                <a:cs typeface="Arial MT"/>
              </a:rPr>
              <a:t>Combat</a:t>
            </a:r>
            <a:r>
              <a:rPr sz="1600" spc="-30" dirty="0">
                <a:latin typeface="Arial MT"/>
                <a:cs typeface="Arial MT"/>
              </a:rPr>
              <a:t> </a:t>
            </a:r>
            <a:r>
              <a:rPr sz="1600" dirty="0">
                <a:latin typeface="Arial MT"/>
                <a:cs typeface="Arial MT"/>
              </a:rPr>
              <a:t>Medic/Corpsman</a:t>
            </a:r>
            <a:r>
              <a:rPr sz="1600" spc="-45" dirty="0">
                <a:latin typeface="Arial MT"/>
                <a:cs typeface="Arial MT"/>
              </a:rPr>
              <a:t> </a:t>
            </a:r>
            <a:r>
              <a:rPr sz="1600" dirty="0">
                <a:latin typeface="Arial MT"/>
                <a:cs typeface="Arial MT"/>
              </a:rPr>
              <a:t>aid</a:t>
            </a:r>
            <a:r>
              <a:rPr sz="1600" spc="-15" dirty="0">
                <a:latin typeface="Arial MT"/>
                <a:cs typeface="Arial MT"/>
              </a:rPr>
              <a:t> </a:t>
            </a:r>
            <a:r>
              <a:rPr sz="1600" spc="-5" dirty="0">
                <a:latin typeface="Arial MT"/>
                <a:cs typeface="Arial MT"/>
              </a:rPr>
              <a:t>bag</a:t>
            </a:r>
            <a:r>
              <a:rPr sz="1600" spc="10" dirty="0">
                <a:latin typeface="Arial MT"/>
                <a:cs typeface="Arial MT"/>
              </a:rPr>
              <a:t> </a:t>
            </a:r>
            <a:r>
              <a:rPr sz="1600" spc="-5" dirty="0">
                <a:latin typeface="Arial MT"/>
                <a:cs typeface="Arial MT"/>
              </a:rPr>
              <a:t>and/or</a:t>
            </a:r>
            <a:r>
              <a:rPr sz="1600" spc="5" dirty="0">
                <a:latin typeface="Arial MT"/>
                <a:cs typeface="Arial MT"/>
              </a:rPr>
              <a:t> </a:t>
            </a:r>
            <a:r>
              <a:rPr sz="1600" spc="-5" dirty="0">
                <a:latin typeface="Arial MT"/>
                <a:cs typeface="Arial MT"/>
              </a:rPr>
              <a:t>other</a:t>
            </a:r>
            <a:r>
              <a:rPr sz="1600" spc="-20" dirty="0">
                <a:latin typeface="Arial MT"/>
                <a:cs typeface="Arial MT"/>
              </a:rPr>
              <a:t> </a:t>
            </a:r>
            <a:r>
              <a:rPr sz="1600" spc="5" dirty="0">
                <a:latin typeface="Arial MT"/>
                <a:cs typeface="Arial MT"/>
              </a:rPr>
              <a:t>Service-specific</a:t>
            </a:r>
            <a:r>
              <a:rPr sz="1600" spc="-70" dirty="0">
                <a:latin typeface="Arial MT"/>
                <a:cs typeface="Arial MT"/>
              </a:rPr>
              <a:t> </a:t>
            </a:r>
            <a:r>
              <a:rPr sz="1600" dirty="0">
                <a:latin typeface="Arial MT"/>
                <a:cs typeface="Arial MT"/>
              </a:rPr>
              <a:t>first</a:t>
            </a:r>
            <a:r>
              <a:rPr sz="1600" spc="-5" dirty="0">
                <a:latin typeface="Arial MT"/>
                <a:cs typeface="Arial MT"/>
              </a:rPr>
              <a:t> </a:t>
            </a:r>
            <a:r>
              <a:rPr sz="1600" dirty="0">
                <a:latin typeface="Arial MT"/>
                <a:cs typeface="Arial MT"/>
              </a:rPr>
              <a:t>aid</a:t>
            </a:r>
            <a:r>
              <a:rPr sz="1600" spc="-15" dirty="0">
                <a:latin typeface="Arial MT"/>
                <a:cs typeface="Arial MT"/>
              </a:rPr>
              <a:t> </a:t>
            </a:r>
            <a:r>
              <a:rPr sz="1600" spc="5" dirty="0">
                <a:latin typeface="Arial MT"/>
                <a:cs typeface="Arial MT"/>
              </a:rPr>
              <a:t>kits.</a:t>
            </a:r>
            <a:endParaRPr sz="1600">
              <a:latin typeface="Arial MT"/>
              <a:cs typeface="Arial MT"/>
            </a:endParaRPr>
          </a:p>
          <a:p>
            <a:pPr marL="485140" lvl="1" indent="-473075">
              <a:lnSpc>
                <a:spcPct val="100000"/>
              </a:lnSpc>
              <a:spcBef>
                <a:spcPts val="805"/>
              </a:spcBef>
              <a:buFont typeface="Arial"/>
              <a:buAutoNum type="arabicPeriod" startAt="4"/>
              <a:tabLst>
                <a:tab pos="485140" algn="l"/>
                <a:tab pos="485775" algn="l"/>
              </a:tabLst>
            </a:pPr>
            <a:r>
              <a:rPr sz="1600" dirty="0">
                <a:latin typeface="Arial MT"/>
                <a:cs typeface="Arial MT"/>
              </a:rPr>
              <a:t>Describe</a:t>
            </a:r>
            <a:r>
              <a:rPr sz="1600" spc="-50" dirty="0">
                <a:latin typeface="Arial MT"/>
                <a:cs typeface="Arial MT"/>
              </a:rPr>
              <a:t> </a:t>
            </a:r>
            <a:r>
              <a:rPr sz="1600" dirty="0">
                <a:latin typeface="Arial MT"/>
                <a:cs typeface="Arial MT"/>
              </a:rPr>
              <a:t>the</a:t>
            </a:r>
            <a:r>
              <a:rPr sz="1600" spc="5" dirty="0">
                <a:latin typeface="Arial MT"/>
                <a:cs typeface="Arial MT"/>
              </a:rPr>
              <a:t> </a:t>
            </a:r>
            <a:r>
              <a:rPr sz="1600" dirty="0">
                <a:latin typeface="Arial MT"/>
                <a:cs typeface="Arial MT"/>
              </a:rPr>
              <a:t>use</a:t>
            </a:r>
            <a:r>
              <a:rPr sz="1600" spc="-15" dirty="0">
                <a:latin typeface="Arial MT"/>
                <a:cs typeface="Arial MT"/>
              </a:rPr>
              <a:t> </a:t>
            </a:r>
            <a:r>
              <a:rPr sz="1600" spc="-5" dirty="0">
                <a:latin typeface="Arial MT"/>
                <a:cs typeface="Arial MT"/>
              </a:rPr>
              <a:t>of </a:t>
            </a:r>
            <a:r>
              <a:rPr sz="1600" dirty="0">
                <a:latin typeface="Arial MT"/>
                <a:cs typeface="Arial MT"/>
              </a:rPr>
              <a:t>a</a:t>
            </a:r>
            <a:r>
              <a:rPr sz="1600" spc="5" dirty="0">
                <a:latin typeface="Arial MT"/>
                <a:cs typeface="Arial MT"/>
              </a:rPr>
              <a:t> </a:t>
            </a:r>
            <a:r>
              <a:rPr sz="1600" dirty="0">
                <a:latin typeface="Arial MT"/>
                <a:cs typeface="Arial MT"/>
              </a:rPr>
              <a:t>Combat</a:t>
            </a:r>
            <a:r>
              <a:rPr sz="1600" spc="-25" dirty="0">
                <a:latin typeface="Arial MT"/>
                <a:cs typeface="Arial MT"/>
              </a:rPr>
              <a:t> </a:t>
            </a:r>
            <a:r>
              <a:rPr sz="1600" dirty="0">
                <a:latin typeface="Arial MT"/>
                <a:cs typeface="Arial MT"/>
              </a:rPr>
              <a:t>Medic/Corpsman</a:t>
            </a:r>
            <a:r>
              <a:rPr sz="1600" spc="-65" dirty="0">
                <a:latin typeface="Arial MT"/>
                <a:cs typeface="Arial MT"/>
              </a:rPr>
              <a:t> </a:t>
            </a:r>
            <a:r>
              <a:rPr sz="1600" dirty="0">
                <a:latin typeface="Arial MT"/>
                <a:cs typeface="Arial MT"/>
              </a:rPr>
              <a:t>aid</a:t>
            </a:r>
            <a:r>
              <a:rPr sz="1600" spc="5" dirty="0">
                <a:latin typeface="Arial MT"/>
                <a:cs typeface="Arial MT"/>
              </a:rPr>
              <a:t> </a:t>
            </a:r>
            <a:r>
              <a:rPr sz="1600" spc="-5" dirty="0">
                <a:latin typeface="Arial MT"/>
                <a:cs typeface="Arial MT"/>
              </a:rPr>
              <a:t>bag,</a:t>
            </a:r>
            <a:r>
              <a:rPr sz="1600" dirty="0">
                <a:latin typeface="Arial MT"/>
                <a:cs typeface="Arial MT"/>
              </a:rPr>
              <a:t> in</a:t>
            </a:r>
            <a:r>
              <a:rPr sz="1600" spc="-15" dirty="0">
                <a:latin typeface="Arial MT"/>
                <a:cs typeface="Arial MT"/>
              </a:rPr>
              <a:t> </a:t>
            </a:r>
            <a:r>
              <a:rPr sz="1600" spc="-5" dirty="0">
                <a:latin typeface="Arial MT"/>
                <a:cs typeface="Arial MT"/>
              </a:rPr>
              <a:t>accordance</a:t>
            </a:r>
            <a:r>
              <a:rPr sz="1600" spc="-15" dirty="0">
                <a:latin typeface="Arial MT"/>
                <a:cs typeface="Arial MT"/>
              </a:rPr>
              <a:t> </a:t>
            </a:r>
            <a:r>
              <a:rPr sz="1600" spc="-5" dirty="0">
                <a:latin typeface="Arial MT"/>
                <a:cs typeface="Arial MT"/>
              </a:rPr>
              <a:t>with</a:t>
            </a:r>
            <a:r>
              <a:rPr sz="1600" spc="-20" dirty="0">
                <a:latin typeface="Arial MT"/>
                <a:cs typeface="Arial MT"/>
              </a:rPr>
              <a:t> </a:t>
            </a:r>
            <a:r>
              <a:rPr sz="1600" dirty="0">
                <a:latin typeface="Arial MT"/>
                <a:cs typeface="Arial MT"/>
              </a:rPr>
              <a:t>Service</a:t>
            </a:r>
            <a:r>
              <a:rPr sz="1600" spc="-15" dirty="0">
                <a:latin typeface="Arial MT"/>
                <a:cs typeface="Arial MT"/>
              </a:rPr>
              <a:t> </a:t>
            </a:r>
            <a:r>
              <a:rPr sz="1600" spc="-5" dirty="0">
                <a:latin typeface="Arial MT"/>
                <a:cs typeface="Arial MT"/>
              </a:rPr>
              <a:t>policy.</a:t>
            </a:r>
            <a:endParaRPr sz="1600">
              <a:latin typeface="Arial MT"/>
              <a:cs typeface="Arial MT"/>
            </a:endParaRPr>
          </a:p>
          <a:p>
            <a:pPr marL="485140" lvl="1" indent="-473075">
              <a:lnSpc>
                <a:spcPct val="100000"/>
              </a:lnSpc>
              <a:spcBef>
                <a:spcPts val="820"/>
              </a:spcBef>
              <a:buFont typeface="Arial"/>
              <a:buAutoNum type="arabicPeriod" startAt="4"/>
              <a:tabLst>
                <a:tab pos="485140" algn="l"/>
                <a:tab pos="485775" algn="l"/>
              </a:tabLst>
            </a:pPr>
            <a:r>
              <a:rPr sz="1600" dirty="0">
                <a:latin typeface="Arial MT"/>
                <a:cs typeface="Arial MT"/>
              </a:rPr>
              <a:t>Describe</a:t>
            </a:r>
            <a:r>
              <a:rPr sz="1600" spc="-50" dirty="0">
                <a:latin typeface="Arial MT"/>
                <a:cs typeface="Arial MT"/>
              </a:rPr>
              <a:t> </a:t>
            </a:r>
            <a:r>
              <a:rPr sz="1600" dirty="0">
                <a:latin typeface="Arial MT"/>
                <a:cs typeface="Arial MT"/>
              </a:rPr>
              <a:t>the</a:t>
            </a:r>
            <a:r>
              <a:rPr sz="1600" spc="5" dirty="0">
                <a:latin typeface="Arial MT"/>
                <a:cs typeface="Arial MT"/>
              </a:rPr>
              <a:t> </a:t>
            </a:r>
            <a:r>
              <a:rPr sz="1600" dirty="0">
                <a:latin typeface="Arial MT"/>
                <a:cs typeface="Arial MT"/>
              </a:rPr>
              <a:t>use</a:t>
            </a:r>
            <a:r>
              <a:rPr sz="1600" spc="-25" dirty="0">
                <a:latin typeface="Arial MT"/>
                <a:cs typeface="Arial MT"/>
              </a:rPr>
              <a:t> </a:t>
            </a:r>
            <a:r>
              <a:rPr sz="1600" spc="-5" dirty="0">
                <a:latin typeface="Arial MT"/>
                <a:cs typeface="Arial MT"/>
              </a:rPr>
              <a:t>of </a:t>
            </a:r>
            <a:r>
              <a:rPr sz="1600" dirty="0">
                <a:latin typeface="Arial MT"/>
                <a:cs typeface="Arial MT"/>
              </a:rPr>
              <a:t>Combat</a:t>
            </a:r>
            <a:r>
              <a:rPr sz="1600" spc="-30" dirty="0">
                <a:latin typeface="Arial MT"/>
                <a:cs typeface="Arial MT"/>
              </a:rPr>
              <a:t> </a:t>
            </a:r>
            <a:r>
              <a:rPr sz="1600" dirty="0">
                <a:latin typeface="Arial MT"/>
                <a:cs typeface="Arial MT"/>
              </a:rPr>
              <a:t>Paramedic/Provider</a:t>
            </a:r>
            <a:r>
              <a:rPr sz="1600" spc="-70" dirty="0">
                <a:latin typeface="Arial MT"/>
                <a:cs typeface="Arial MT"/>
              </a:rPr>
              <a:t> </a:t>
            </a:r>
            <a:r>
              <a:rPr sz="1600" spc="5" dirty="0">
                <a:latin typeface="Arial MT"/>
                <a:cs typeface="Arial MT"/>
              </a:rPr>
              <a:t>kits</a:t>
            </a:r>
            <a:r>
              <a:rPr sz="1600" spc="-25" dirty="0">
                <a:latin typeface="Arial MT"/>
                <a:cs typeface="Arial MT"/>
              </a:rPr>
              <a:t> </a:t>
            </a:r>
            <a:r>
              <a:rPr sz="1600" dirty="0">
                <a:latin typeface="Arial MT"/>
                <a:cs typeface="Arial MT"/>
              </a:rPr>
              <a:t>in</a:t>
            </a:r>
            <a:r>
              <a:rPr sz="1600" spc="-15" dirty="0">
                <a:latin typeface="Arial MT"/>
                <a:cs typeface="Arial MT"/>
              </a:rPr>
              <a:t> </a:t>
            </a:r>
            <a:r>
              <a:rPr sz="1600" dirty="0">
                <a:latin typeface="Arial MT"/>
                <a:cs typeface="Arial MT"/>
              </a:rPr>
              <a:t>accordance</a:t>
            </a:r>
            <a:r>
              <a:rPr sz="1600" spc="-50" dirty="0">
                <a:latin typeface="Arial MT"/>
                <a:cs typeface="Arial MT"/>
              </a:rPr>
              <a:t> </a:t>
            </a:r>
            <a:r>
              <a:rPr sz="1600" spc="-5" dirty="0">
                <a:latin typeface="Arial MT"/>
                <a:cs typeface="Arial MT"/>
              </a:rPr>
              <a:t>with</a:t>
            </a:r>
            <a:r>
              <a:rPr sz="1600" spc="5" dirty="0">
                <a:latin typeface="Arial MT"/>
                <a:cs typeface="Arial MT"/>
              </a:rPr>
              <a:t> </a:t>
            </a:r>
            <a:r>
              <a:rPr sz="1600" dirty="0">
                <a:latin typeface="Arial MT"/>
                <a:cs typeface="Arial MT"/>
              </a:rPr>
              <a:t>Service</a:t>
            </a:r>
            <a:r>
              <a:rPr sz="1600" spc="-20" dirty="0">
                <a:latin typeface="Arial MT"/>
                <a:cs typeface="Arial MT"/>
              </a:rPr>
              <a:t> </a:t>
            </a:r>
            <a:r>
              <a:rPr sz="1600" spc="-5" dirty="0">
                <a:latin typeface="Arial MT"/>
                <a:cs typeface="Arial MT"/>
              </a:rPr>
              <a:t>policy.</a:t>
            </a:r>
            <a:endParaRPr sz="1600">
              <a:latin typeface="Arial MT"/>
              <a:cs typeface="Arial MT"/>
            </a:endParaRPr>
          </a:p>
          <a:p>
            <a:pPr marL="485140" lvl="1" indent="-473075">
              <a:lnSpc>
                <a:spcPct val="100000"/>
              </a:lnSpc>
              <a:spcBef>
                <a:spcPts val="790"/>
              </a:spcBef>
              <a:buFont typeface="Arial"/>
              <a:buAutoNum type="arabicPeriod" startAt="4"/>
              <a:tabLst>
                <a:tab pos="485140" algn="l"/>
                <a:tab pos="485775" algn="l"/>
              </a:tabLst>
            </a:pPr>
            <a:r>
              <a:rPr sz="1600" dirty="0">
                <a:latin typeface="Arial MT"/>
                <a:cs typeface="Arial MT"/>
              </a:rPr>
              <a:t>Identify</a:t>
            </a:r>
            <a:r>
              <a:rPr sz="1600" spc="-15" dirty="0">
                <a:latin typeface="Arial MT"/>
                <a:cs typeface="Arial MT"/>
              </a:rPr>
              <a:t> </a:t>
            </a:r>
            <a:r>
              <a:rPr sz="1600" dirty="0">
                <a:latin typeface="Arial MT"/>
                <a:cs typeface="Arial MT"/>
              </a:rPr>
              <a:t>the</a:t>
            </a:r>
            <a:r>
              <a:rPr sz="1600" spc="-10" dirty="0">
                <a:latin typeface="Arial MT"/>
                <a:cs typeface="Arial MT"/>
              </a:rPr>
              <a:t> </a:t>
            </a:r>
            <a:r>
              <a:rPr sz="1600" dirty="0">
                <a:latin typeface="Arial MT"/>
                <a:cs typeface="Arial MT"/>
              </a:rPr>
              <a:t>contents</a:t>
            </a:r>
            <a:r>
              <a:rPr sz="1600" spc="-15" dirty="0">
                <a:latin typeface="Arial MT"/>
                <a:cs typeface="Arial MT"/>
              </a:rPr>
              <a:t> </a:t>
            </a:r>
            <a:r>
              <a:rPr sz="1600" spc="-5" dirty="0">
                <a:latin typeface="Arial MT"/>
                <a:cs typeface="Arial MT"/>
              </a:rPr>
              <a:t>of</a:t>
            </a:r>
            <a:r>
              <a:rPr sz="1600" spc="25" dirty="0">
                <a:latin typeface="Arial MT"/>
                <a:cs typeface="Arial MT"/>
              </a:rPr>
              <a:t> </a:t>
            </a:r>
            <a:r>
              <a:rPr sz="1600" dirty="0">
                <a:latin typeface="Arial MT"/>
                <a:cs typeface="Arial MT"/>
              </a:rPr>
              <a:t>Combat</a:t>
            </a:r>
            <a:r>
              <a:rPr sz="1600" spc="-15" dirty="0">
                <a:latin typeface="Arial MT"/>
                <a:cs typeface="Arial MT"/>
              </a:rPr>
              <a:t> </a:t>
            </a:r>
            <a:r>
              <a:rPr sz="1600" spc="-5" dirty="0">
                <a:latin typeface="Arial MT"/>
                <a:cs typeface="Arial MT"/>
              </a:rPr>
              <a:t>Paramedic/Provider</a:t>
            </a:r>
            <a:r>
              <a:rPr sz="1600" spc="-60" dirty="0">
                <a:latin typeface="Arial MT"/>
                <a:cs typeface="Arial MT"/>
              </a:rPr>
              <a:t> </a:t>
            </a:r>
            <a:r>
              <a:rPr sz="1600" spc="5" dirty="0">
                <a:latin typeface="Arial MT"/>
                <a:cs typeface="Arial MT"/>
              </a:rPr>
              <a:t>kits</a:t>
            </a:r>
            <a:r>
              <a:rPr sz="1600" spc="-20" dirty="0">
                <a:latin typeface="Arial MT"/>
                <a:cs typeface="Arial MT"/>
              </a:rPr>
              <a:t> </a:t>
            </a:r>
            <a:r>
              <a:rPr sz="1600" spc="-5" dirty="0">
                <a:latin typeface="Arial MT"/>
                <a:cs typeface="Arial MT"/>
              </a:rPr>
              <a:t>and/or</a:t>
            </a:r>
            <a:r>
              <a:rPr sz="1600" spc="15" dirty="0">
                <a:latin typeface="Arial MT"/>
                <a:cs typeface="Arial MT"/>
              </a:rPr>
              <a:t> </a:t>
            </a:r>
            <a:r>
              <a:rPr sz="1600" spc="-5" dirty="0">
                <a:latin typeface="Arial MT"/>
                <a:cs typeface="Arial MT"/>
              </a:rPr>
              <a:t>other</a:t>
            </a:r>
            <a:r>
              <a:rPr sz="1600" spc="15" dirty="0">
                <a:latin typeface="Arial MT"/>
                <a:cs typeface="Arial MT"/>
              </a:rPr>
              <a:t> </a:t>
            </a:r>
            <a:r>
              <a:rPr sz="1600" dirty="0">
                <a:latin typeface="Arial MT"/>
                <a:cs typeface="Arial MT"/>
              </a:rPr>
              <a:t>Service-specific</a:t>
            </a:r>
            <a:r>
              <a:rPr sz="1600" spc="-60" dirty="0">
                <a:latin typeface="Arial MT"/>
                <a:cs typeface="Arial MT"/>
              </a:rPr>
              <a:t> </a:t>
            </a:r>
            <a:r>
              <a:rPr sz="1600" dirty="0">
                <a:latin typeface="Arial MT"/>
                <a:cs typeface="Arial MT"/>
              </a:rPr>
              <a:t>first</a:t>
            </a:r>
            <a:r>
              <a:rPr sz="1600" spc="-20" dirty="0">
                <a:latin typeface="Arial MT"/>
                <a:cs typeface="Arial MT"/>
              </a:rPr>
              <a:t> </a:t>
            </a:r>
            <a:r>
              <a:rPr sz="1600" dirty="0">
                <a:latin typeface="Arial MT"/>
                <a:cs typeface="Arial MT"/>
              </a:rPr>
              <a:t>aid</a:t>
            </a:r>
            <a:r>
              <a:rPr sz="1600" spc="20" dirty="0">
                <a:latin typeface="Arial MT"/>
                <a:cs typeface="Arial MT"/>
              </a:rPr>
              <a:t> </a:t>
            </a:r>
            <a:r>
              <a:rPr sz="1600" spc="5" dirty="0">
                <a:latin typeface="Arial MT"/>
                <a:cs typeface="Arial MT"/>
              </a:rPr>
              <a:t>kits.</a:t>
            </a:r>
            <a:endParaRPr sz="1600">
              <a:latin typeface="Arial MT"/>
              <a:cs typeface="Arial MT"/>
            </a:endParaRPr>
          </a:p>
        </p:txBody>
      </p:sp>
      <p:sp>
        <p:nvSpPr>
          <p:cNvPr id="27" name="object 27"/>
          <p:cNvSpPr txBox="1"/>
          <p:nvPr/>
        </p:nvSpPr>
        <p:spPr>
          <a:xfrm>
            <a:off x="1089761" y="5237175"/>
            <a:ext cx="10725150" cy="271145"/>
          </a:xfrm>
          <a:prstGeom prst="rect">
            <a:avLst/>
          </a:prstGeom>
        </p:spPr>
        <p:txBody>
          <a:bodyPr vert="horz" wrap="square" lIns="0" tIns="13970" rIns="0" bIns="0" rtlCol="0">
            <a:spAutoFit/>
          </a:bodyPr>
          <a:lstStyle/>
          <a:p>
            <a:pPr marL="12700">
              <a:lnSpc>
                <a:spcPct val="100000"/>
              </a:lnSpc>
              <a:spcBef>
                <a:spcPts val="110"/>
              </a:spcBef>
            </a:pPr>
            <a:r>
              <a:rPr sz="1600" b="1" dirty="0">
                <a:latin typeface="Arial"/>
                <a:cs typeface="Arial"/>
              </a:rPr>
              <a:t>2.10</a:t>
            </a:r>
            <a:r>
              <a:rPr sz="1600" b="1" spc="195" dirty="0">
                <a:latin typeface="Arial"/>
                <a:cs typeface="Arial"/>
              </a:rPr>
              <a:t> </a:t>
            </a:r>
            <a:r>
              <a:rPr sz="1600" dirty="0">
                <a:latin typeface="Arial MT"/>
                <a:cs typeface="Arial MT"/>
              </a:rPr>
              <a:t>Identify</a:t>
            </a:r>
            <a:r>
              <a:rPr sz="1600" spc="-15" dirty="0">
                <a:latin typeface="Arial MT"/>
                <a:cs typeface="Arial MT"/>
              </a:rPr>
              <a:t> </a:t>
            </a:r>
            <a:r>
              <a:rPr sz="1600" dirty="0">
                <a:latin typeface="Arial MT"/>
                <a:cs typeface="Arial MT"/>
              </a:rPr>
              <a:t>the</a:t>
            </a:r>
            <a:r>
              <a:rPr sz="1600" spc="-15" dirty="0">
                <a:latin typeface="Arial MT"/>
                <a:cs typeface="Arial MT"/>
              </a:rPr>
              <a:t> </a:t>
            </a:r>
            <a:r>
              <a:rPr sz="1600" dirty="0">
                <a:latin typeface="Arial MT"/>
                <a:cs typeface="Arial MT"/>
              </a:rPr>
              <a:t>importance</a:t>
            </a:r>
            <a:r>
              <a:rPr sz="1600" spc="-40" dirty="0">
                <a:latin typeface="Arial MT"/>
                <a:cs typeface="Arial MT"/>
              </a:rPr>
              <a:t> </a:t>
            </a:r>
            <a:r>
              <a:rPr sz="1600" spc="-5" dirty="0">
                <a:latin typeface="Arial MT"/>
                <a:cs typeface="Arial MT"/>
              </a:rPr>
              <a:t>and</a:t>
            </a:r>
            <a:r>
              <a:rPr sz="1600" spc="-10" dirty="0">
                <a:latin typeface="Arial MT"/>
                <a:cs typeface="Arial MT"/>
              </a:rPr>
              <a:t> </a:t>
            </a:r>
            <a:r>
              <a:rPr sz="1600" spc="-5" dirty="0">
                <a:latin typeface="Arial MT"/>
                <a:cs typeface="Arial MT"/>
              </a:rPr>
              <a:t>relevance</a:t>
            </a:r>
            <a:r>
              <a:rPr sz="1600" spc="10" dirty="0">
                <a:latin typeface="Arial MT"/>
                <a:cs typeface="Arial MT"/>
              </a:rPr>
              <a:t> </a:t>
            </a:r>
            <a:r>
              <a:rPr sz="1600" spc="-5" dirty="0">
                <a:latin typeface="Arial MT"/>
                <a:cs typeface="Arial MT"/>
              </a:rPr>
              <a:t>of</a:t>
            </a:r>
            <a:r>
              <a:rPr sz="1600" spc="40" dirty="0">
                <a:latin typeface="Arial MT"/>
                <a:cs typeface="Arial MT"/>
              </a:rPr>
              <a:t> </a:t>
            </a:r>
            <a:r>
              <a:rPr sz="1600" spc="-5" dirty="0">
                <a:latin typeface="Arial MT"/>
                <a:cs typeface="Arial MT"/>
              </a:rPr>
              <a:t>CoTCCC</a:t>
            </a:r>
            <a:r>
              <a:rPr sz="1600" spc="-15" dirty="0">
                <a:latin typeface="Arial MT"/>
                <a:cs typeface="Arial MT"/>
              </a:rPr>
              <a:t> </a:t>
            </a:r>
            <a:r>
              <a:rPr sz="1600" dirty="0">
                <a:latin typeface="Arial MT"/>
                <a:cs typeface="Arial MT"/>
              </a:rPr>
              <a:t>recommendations</a:t>
            </a:r>
            <a:r>
              <a:rPr sz="1600" spc="-60" dirty="0">
                <a:latin typeface="Arial MT"/>
                <a:cs typeface="Arial MT"/>
              </a:rPr>
              <a:t> </a:t>
            </a:r>
            <a:r>
              <a:rPr sz="1600" dirty="0">
                <a:latin typeface="Arial MT"/>
                <a:cs typeface="Arial MT"/>
              </a:rPr>
              <a:t>on</a:t>
            </a:r>
            <a:r>
              <a:rPr sz="1600" spc="-15" dirty="0">
                <a:latin typeface="Arial MT"/>
                <a:cs typeface="Arial MT"/>
              </a:rPr>
              <a:t> </a:t>
            </a:r>
            <a:r>
              <a:rPr sz="1600" dirty="0">
                <a:latin typeface="Arial MT"/>
                <a:cs typeface="Arial MT"/>
              </a:rPr>
              <a:t>specific</a:t>
            </a:r>
            <a:r>
              <a:rPr sz="1600" spc="-40" dirty="0">
                <a:latin typeface="Arial MT"/>
                <a:cs typeface="Arial MT"/>
              </a:rPr>
              <a:t> </a:t>
            </a:r>
            <a:r>
              <a:rPr sz="1600" dirty="0">
                <a:latin typeface="Arial MT"/>
                <a:cs typeface="Arial MT"/>
              </a:rPr>
              <a:t>combat</a:t>
            </a:r>
            <a:r>
              <a:rPr sz="1600" spc="-20" dirty="0">
                <a:latin typeface="Arial MT"/>
                <a:cs typeface="Arial MT"/>
              </a:rPr>
              <a:t> </a:t>
            </a:r>
            <a:r>
              <a:rPr sz="1600" dirty="0">
                <a:latin typeface="Arial MT"/>
                <a:cs typeface="Arial MT"/>
              </a:rPr>
              <a:t>casualty</a:t>
            </a:r>
            <a:r>
              <a:rPr sz="1600" spc="-40" dirty="0">
                <a:latin typeface="Arial MT"/>
                <a:cs typeface="Arial MT"/>
              </a:rPr>
              <a:t> </a:t>
            </a:r>
            <a:r>
              <a:rPr sz="1600" dirty="0">
                <a:latin typeface="Arial MT"/>
                <a:cs typeface="Arial MT"/>
              </a:rPr>
              <a:t>care</a:t>
            </a:r>
            <a:r>
              <a:rPr sz="1600" spc="-15" dirty="0">
                <a:latin typeface="Arial MT"/>
                <a:cs typeface="Arial MT"/>
              </a:rPr>
              <a:t> </a:t>
            </a:r>
            <a:r>
              <a:rPr sz="1600" dirty="0">
                <a:latin typeface="Arial MT"/>
                <a:cs typeface="Arial MT"/>
              </a:rPr>
              <a:t>equipment.</a:t>
            </a:r>
            <a:endParaRPr sz="1600">
              <a:latin typeface="Arial MT"/>
              <a:cs typeface="Arial MT"/>
            </a:endParaRPr>
          </a:p>
        </p:txBody>
      </p:sp>
      <p:grpSp>
        <p:nvGrpSpPr>
          <p:cNvPr id="28" name="object 28"/>
          <p:cNvGrpSpPr/>
          <p:nvPr/>
        </p:nvGrpSpPr>
        <p:grpSpPr>
          <a:xfrm>
            <a:off x="5708231" y="6449936"/>
            <a:ext cx="219075" cy="219075"/>
            <a:chOff x="5708231" y="6449936"/>
            <a:chExt cx="219075" cy="219075"/>
          </a:xfrm>
        </p:grpSpPr>
        <p:pic>
          <p:nvPicPr>
            <p:cNvPr id="29" name="object 29"/>
            <p:cNvPicPr/>
            <p:nvPr/>
          </p:nvPicPr>
          <p:blipFill>
            <a:blip r:embed="rId10" cstate="print"/>
            <a:stretch>
              <a:fillRect/>
            </a:stretch>
          </p:blipFill>
          <p:spPr>
            <a:xfrm>
              <a:off x="5714581" y="6456286"/>
              <a:ext cx="205940" cy="205968"/>
            </a:xfrm>
            <a:prstGeom prst="rect">
              <a:avLst/>
            </a:prstGeom>
          </p:spPr>
        </p:pic>
        <p:pic>
          <p:nvPicPr>
            <p:cNvPr id="30" name="object 30"/>
            <p:cNvPicPr/>
            <p:nvPr/>
          </p:nvPicPr>
          <p:blipFill>
            <a:blip r:embed="rId11" cstate="print"/>
            <a:stretch>
              <a:fillRect/>
            </a:stretch>
          </p:blipFill>
          <p:spPr>
            <a:xfrm>
              <a:off x="5708231" y="6449936"/>
              <a:ext cx="218640" cy="218668"/>
            </a:xfrm>
            <a:prstGeom prst="rect">
              <a:avLst/>
            </a:prstGeom>
          </p:spPr>
        </p:pic>
      </p:grpSp>
      <p:pic>
        <p:nvPicPr>
          <p:cNvPr id="32" name="Picture 31">
            <a:extLst>
              <a:ext uri="{FF2B5EF4-FFF2-40B4-BE49-F238E27FC236}">
                <a16:creationId xmlns:a16="http://schemas.microsoft.com/office/drawing/2014/main" id="{04269029-4AAA-BD32-FD65-EA93799F9733}"/>
              </a:ext>
            </a:extLst>
          </p:cNvPr>
          <p:cNvPicPr>
            <a:picLocks noChangeAspect="1"/>
          </p:cNvPicPr>
          <p:nvPr/>
        </p:nvPicPr>
        <p:blipFill>
          <a:blip r:embed="rId12"/>
          <a:stretch>
            <a:fillRect/>
          </a:stretch>
        </p:blipFill>
        <p:spPr>
          <a:xfrm>
            <a:off x="244537" y="1120800"/>
            <a:ext cx="11699749" cy="4870584"/>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301997" y="290830"/>
            <a:ext cx="3587750" cy="329565"/>
          </a:xfrm>
          <a:prstGeom prst="rect">
            <a:avLst/>
          </a:prstGeom>
        </p:spPr>
        <p:txBody>
          <a:bodyPr vert="horz" wrap="square" lIns="0" tIns="11430" rIns="0" bIns="0" rtlCol="0">
            <a:spAutoFit/>
          </a:bodyPr>
          <a:lstStyle/>
          <a:p>
            <a:pPr marL="12700">
              <a:lnSpc>
                <a:spcPct val="100000"/>
              </a:lnSpc>
              <a:spcBef>
                <a:spcPts val="90"/>
              </a:spcBef>
            </a:pPr>
            <a:r>
              <a:rPr sz="2000" b="1" dirty="0">
                <a:solidFill>
                  <a:srgbClr val="756F6F"/>
                </a:solidFill>
                <a:latin typeface="Arial"/>
                <a:cs typeface="Arial"/>
              </a:rPr>
              <a:t>Module</a:t>
            </a:r>
            <a:r>
              <a:rPr sz="2000" b="1" spc="-60" dirty="0">
                <a:solidFill>
                  <a:srgbClr val="756F6F"/>
                </a:solidFill>
                <a:latin typeface="Arial"/>
                <a:cs typeface="Arial"/>
              </a:rPr>
              <a:t> </a:t>
            </a:r>
            <a:r>
              <a:rPr sz="2000" b="1" spc="-5" dirty="0">
                <a:solidFill>
                  <a:srgbClr val="756F6F"/>
                </a:solidFill>
                <a:latin typeface="Arial"/>
                <a:cs typeface="Arial"/>
              </a:rPr>
              <a:t>2:</a:t>
            </a:r>
            <a:r>
              <a:rPr sz="2000" b="1" spc="-50" dirty="0">
                <a:solidFill>
                  <a:srgbClr val="756F6F"/>
                </a:solidFill>
                <a:latin typeface="Arial"/>
                <a:cs typeface="Arial"/>
              </a:rPr>
              <a:t> </a:t>
            </a:r>
            <a:r>
              <a:rPr sz="2000" b="1" dirty="0">
                <a:solidFill>
                  <a:srgbClr val="756F6F"/>
                </a:solidFill>
                <a:latin typeface="Arial"/>
                <a:cs typeface="Arial"/>
              </a:rPr>
              <a:t>Medical</a:t>
            </a:r>
            <a:r>
              <a:rPr sz="2000" b="1" spc="-35" dirty="0">
                <a:solidFill>
                  <a:srgbClr val="756F6F"/>
                </a:solidFill>
                <a:latin typeface="Arial"/>
                <a:cs typeface="Arial"/>
              </a:rPr>
              <a:t> </a:t>
            </a:r>
            <a:r>
              <a:rPr sz="2000" b="1" spc="-5" dirty="0">
                <a:solidFill>
                  <a:srgbClr val="756F6F"/>
                </a:solidFill>
                <a:latin typeface="Arial"/>
                <a:cs typeface="Arial"/>
              </a:rPr>
              <a:t>Equipment</a:t>
            </a:r>
            <a:endParaRPr sz="2000">
              <a:latin typeface="Arial"/>
              <a:cs typeface="Arial"/>
            </a:endParaRPr>
          </a:p>
        </p:txBody>
      </p:sp>
      <p:pic>
        <p:nvPicPr>
          <p:cNvPr id="3" name="object 3"/>
          <p:cNvPicPr/>
          <p:nvPr/>
        </p:nvPicPr>
        <p:blipFill>
          <a:blip r:embed="rId3" cstate="print"/>
          <a:stretch>
            <a:fillRect/>
          </a:stretch>
        </p:blipFill>
        <p:spPr>
          <a:xfrm>
            <a:off x="307847" y="256031"/>
            <a:ext cx="1173480" cy="655320"/>
          </a:xfrm>
          <a:prstGeom prst="rect">
            <a:avLst/>
          </a:prstGeom>
        </p:spPr>
      </p:pic>
      <p:pic>
        <p:nvPicPr>
          <p:cNvPr id="4" name="object 4"/>
          <p:cNvPicPr/>
          <p:nvPr/>
        </p:nvPicPr>
        <p:blipFill>
          <a:blip r:embed="rId4" cstate="print"/>
          <a:stretch>
            <a:fillRect/>
          </a:stretch>
        </p:blipFill>
        <p:spPr>
          <a:xfrm>
            <a:off x="1341119" y="2270760"/>
            <a:ext cx="777240" cy="676656"/>
          </a:xfrm>
          <a:prstGeom prst="rect">
            <a:avLst/>
          </a:prstGeom>
        </p:spPr>
      </p:pic>
      <p:sp>
        <p:nvSpPr>
          <p:cNvPr id="5" name="object 5"/>
          <p:cNvSpPr txBox="1"/>
          <p:nvPr/>
        </p:nvSpPr>
        <p:spPr>
          <a:xfrm>
            <a:off x="2406776" y="2196160"/>
            <a:ext cx="5596255" cy="1869439"/>
          </a:xfrm>
          <a:prstGeom prst="rect">
            <a:avLst/>
          </a:prstGeom>
        </p:spPr>
        <p:txBody>
          <a:bodyPr vert="horz" wrap="square" lIns="0" tIns="12065" rIns="0" bIns="0" rtlCol="0">
            <a:spAutoFit/>
          </a:bodyPr>
          <a:lstStyle/>
          <a:p>
            <a:pPr marL="12700" marR="781685">
              <a:lnSpc>
                <a:spcPct val="100000"/>
              </a:lnSpc>
              <a:spcBef>
                <a:spcPts val="95"/>
              </a:spcBef>
            </a:pPr>
            <a:r>
              <a:rPr sz="3200" spc="-10" dirty="0">
                <a:latin typeface="Arial MT"/>
                <a:cs typeface="Arial MT"/>
              </a:rPr>
              <a:t>Beware </a:t>
            </a:r>
            <a:r>
              <a:rPr sz="3200" spc="-5" dirty="0">
                <a:latin typeface="Arial MT"/>
                <a:cs typeface="Arial MT"/>
              </a:rPr>
              <a:t>of </a:t>
            </a:r>
            <a:r>
              <a:rPr sz="3200" b="1" spc="-15" dirty="0">
                <a:solidFill>
                  <a:srgbClr val="CD9146"/>
                </a:solidFill>
                <a:latin typeface="Arial"/>
                <a:cs typeface="Arial"/>
              </a:rPr>
              <a:t>UNAPPROVED </a:t>
            </a:r>
            <a:r>
              <a:rPr sz="3200" b="1" spc="-875" dirty="0">
                <a:solidFill>
                  <a:srgbClr val="CD9146"/>
                </a:solidFill>
                <a:latin typeface="Arial"/>
                <a:cs typeface="Arial"/>
              </a:rPr>
              <a:t> </a:t>
            </a:r>
            <a:r>
              <a:rPr sz="3200" b="1" spc="-5" dirty="0">
                <a:latin typeface="Arial"/>
                <a:cs typeface="Arial"/>
              </a:rPr>
              <a:t>EQUIPMENT</a:t>
            </a:r>
            <a:endParaRPr sz="3200">
              <a:latin typeface="Arial"/>
              <a:cs typeface="Arial"/>
            </a:endParaRPr>
          </a:p>
          <a:p>
            <a:pPr marL="12700">
              <a:lnSpc>
                <a:spcPct val="100000"/>
              </a:lnSpc>
              <a:spcBef>
                <a:spcPts val="3005"/>
              </a:spcBef>
            </a:pPr>
            <a:r>
              <a:rPr sz="3200" spc="-10" dirty="0">
                <a:latin typeface="Arial MT"/>
                <a:cs typeface="Arial MT"/>
              </a:rPr>
              <a:t>Beware</a:t>
            </a:r>
            <a:r>
              <a:rPr sz="3200" spc="15" dirty="0">
                <a:latin typeface="Arial MT"/>
                <a:cs typeface="Arial MT"/>
              </a:rPr>
              <a:t> </a:t>
            </a:r>
            <a:r>
              <a:rPr sz="3200" spc="-5" dirty="0">
                <a:latin typeface="Arial MT"/>
                <a:cs typeface="Arial MT"/>
              </a:rPr>
              <a:t>of</a:t>
            </a:r>
            <a:r>
              <a:rPr sz="3200" spc="-40" dirty="0">
                <a:latin typeface="Arial MT"/>
                <a:cs typeface="Arial MT"/>
              </a:rPr>
              <a:t> </a:t>
            </a:r>
            <a:r>
              <a:rPr sz="3200" b="1" spc="-35" dirty="0">
                <a:solidFill>
                  <a:srgbClr val="CD9146"/>
                </a:solidFill>
                <a:latin typeface="Arial"/>
                <a:cs typeface="Arial"/>
              </a:rPr>
              <a:t>FAKE</a:t>
            </a:r>
            <a:r>
              <a:rPr sz="3200" b="1" spc="100" dirty="0">
                <a:solidFill>
                  <a:srgbClr val="CD9146"/>
                </a:solidFill>
                <a:latin typeface="Arial"/>
                <a:cs typeface="Arial"/>
              </a:rPr>
              <a:t> </a:t>
            </a:r>
            <a:r>
              <a:rPr sz="3200" b="1" spc="-5" dirty="0">
                <a:latin typeface="Arial"/>
                <a:cs typeface="Arial"/>
              </a:rPr>
              <a:t>EQUIPMENT</a:t>
            </a:r>
            <a:endParaRPr sz="3200">
              <a:latin typeface="Arial"/>
              <a:cs typeface="Arial"/>
            </a:endParaRPr>
          </a:p>
        </p:txBody>
      </p:sp>
      <p:pic>
        <p:nvPicPr>
          <p:cNvPr id="6" name="object 6"/>
          <p:cNvPicPr/>
          <p:nvPr/>
        </p:nvPicPr>
        <p:blipFill>
          <a:blip r:embed="rId5" cstate="print"/>
          <a:stretch>
            <a:fillRect/>
          </a:stretch>
        </p:blipFill>
        <p:spPr>
          <a:xfrm>
            <a:off x="2318888" y="4354683"/>
            <a:ext cx="1620138" cy="1615754"/>
          </a:xfrm>
          <a:prstGeom prst="rect">
            <a:avLst/>
          </a:prstGeom>
        </p:spPr>
      </p:pic>
      <p:pic>
        <p:nvPicPr>
          <p:cNvPr id="7" name="object 7"/>
          <p:cNvPicPr/>
          <p:nvPr/>
        </p:nvPicPr>
        <p:blipFill>
          <a:blip r:embed="rId4" cstate="print"/>
          <a:stretch>
            <a:fillRect/>
          </a:stretch>
        </p:blipFill>
        <p:spPr>
          <a:xfrm>
            <a:off x="1356360" y="3386328"/>
            <a:ext cx="777240" cy="676656"/>
          </a:xfrm>
          <a:prstGeom prst="rect">
            <a:avLst/>
          </a:prstGeom>
        </p:spPr>
      </p:pic>
      <p:sp>
        <p:nvSpPr>
          <p:cNvPr id="8" name="object 8"/>
          <p:cNvSpPr txBox="1">
            <a:spLocks noGrp="1"/>
          </p:cNvSpPr>
          <p:nvPr>
            <p:ph type="title"/>
          </p:nvPr>
        </p:nvSpPr>
        <p:spPr>
          <a:xfrm>
            <a:off x="1277492" y="860552"/>
            <a:ext cx="9638030" cy="574040"/>
          </a:xfrm>
          <a:prstGeom prst="rect">
            <a:avLst/>
          </a:prstGeom>
        </p:spPr>
        <p:txBody>
          <a:bodyPr vert="horz" wrap="square" lIns="0" tIns="12700" rIns="0" bIns="0" rtlCol="0">
            <a:spAutoFit/>
          </a:bodyPr>
          <a:lstStyle/>
          <a:p>
            <a:pPr marL="12700">
              <a:lnSpc>
                <a:spcPct val="100000"/>
              </a:lnSpc>
              <a:spcBef>
                <a:spcPts val="100"/>
              </a:spcBef>
            </a:pPr>
            <a:r>
              <a:rPr spc="-5" dirty="0">
                <a:solidFill>
                  <a:srgbClr val="2D3334"/>
                </a:solidFill>
              </a:rPr>
              <a:t>CoTCCC</a:t>
            </a:r>
            <a:r>
              <a:rPr spc="-25" dirty="0">
                <a:solidFill>
                  <a:srgbClr val="2D3334"/>
                </a:solidFill>
              </a:rPr>
              <a:t> </a:t>
            </a:r>
            <a:r>
              <a:rPr dirty="0">
                <a:solidFill>
                  <a:srgbClr val="2D3334"/>
                </a:solidFill>
              </a:rPr>
              <a:t>EQUIPMENT</a:t>
            </a:r>
            <a:r>
              <a:rPr spc="-10" dirty="0">
                <a:solidFill>
                  <a:srgbClr val="2D3334"/>
                </a:solidFill>
              </a:rPr>
              <a:t> RECOMMENDATIONS</a:t>
            </a:r>
          </a:p>
        </p:txBody>
      </p:sp>
      <p:pic>
        <p:nvPicPr>
          <p:cNvPr id="9" name="object 9"/>
          <p:cNvPicPr/>
          <p:nvPr/>
        </p:nvPicPr>
        <p:blipFill>
          <a:blip r:embed="rId6" cstate="print"/>
          <a:stretch>
            <a:fillRect/>
          </a:stretch>
        </p:blipFill>
        <p:spPr>
          <a:xfrm>
            <a:off x="4138891" y="4309692"/>
            <a:ext cx="2106752" cy="1604335"/>
          </a:xfrm>
          <a:prstGeom prst="rect">
            <a:avLst/>
          </a:prstGeom>
        </p:spPr>
      </p:pic>
      <p:pic>
        <p:nvPicPr>
          <p:cNvPr id="10" name="object 10"/>
          <p:cNvPicPr/>
          <p:nvPr/>
        </p:nvPicPr>
        <p:blipFill>
          <a:blip r:embed="rId7" cstate="print"/>
          <a:stretch>
            <a:fillRect/>
          </a:stretch>
        </p:blipFill>
        <p:spPr>
          <a:xfrm>
            <a:off x="8236231" y="2149761"/>
            <a:ext cx="3450987" cy="3249309"/>
          </a:xfrm>
          <a:prstGeom prst="rect">
            <a:avLst/>
          </a:prstGeom>
        </p:spPr>
      </p:pic>
      <p:sp>
        <p:nvSpPr>
          <p:cNvPr id="11" name="object 11"/>
          <p:cNvSpPr txBox="1">
            <a:spLocks noGrp="1"/>
          </p:cNvSpPr>
          <p:nvPr>
            <p:ph type="sldNum" sz="quarter" idx="7"/>
          </p:nvPr>
        </p:nvSpPr>
        <p:spPr>
          <a:prstGeom prst="rect">
            <a:avLst/>
          </a:prstGeom>
        </p:spPr>
        <p:txBody>
          <a:bodyPr vert="horz" wrap="square" lIns="0" tIns="0" rIns="0" bIns="0" rtlCol="0">
            <a:spAutoFit/>
          </a:bodyPr>
          <a:lstStyle/>
          <a:p>
            <a:pPr marL="12700">
              <a:lnSpc>
                <a:spcPts val="1435"/>
              </a:lnSpc>
              <a:tabLst>
                <a:tab pos="2207260" algn="l"/>
              </a:tabLst>
            </a:pPr>
            <a:r>
              <a:rPr spc="-5" dirty="0"/>
              <a:t>#TCCC-CPP-PPT-02</a:t>
            </a:r>
            <a:r>
              <a:rPr spc="15" dirty="0"/>
              <a:t> </a:t>
            </a:r>
            <a:r>
              <a:rPr spc="-5" dirty="0"/>
              <a:t>08</a:t>
            </a:r>
            <a:r>
              <a:rPr spc="20" dirty="0"/>
              <a:t> </a:t>
            </a:r>
            <a:r>
              <a:rPr dirty="0"/>
              <a:t>AUG </a:t>
            </a:r>
            <a:r>
              <a:rPr spc="-5" dirty="0"/>
              <a:t>23	</a:t>
            </a:r>
            <a:fld id="{81D60167-4931-47E6-BA6A-407CBD079E47}" type="slidenum">
              <a:rPr sz="1200" spc="-5" dirty="0">
                <a:solidFill>
                  <a:srgbClr val="000000"/>
                </a:solidFill>
              </a:rPr>
              <a:t>30</a:t>
            </a:fld>
            <a:endParaRPr sz="12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301997" y="290830"/>
            <a:ext cx="3587750" cy="329565"/>
          </a:xfrm>
          <a:prstGeom prst="rect">
            <a:avLst/>
          </a:prstGeom>
        </p:spPr>
        <p:txBody>
          <a:bodyPr vert="horz" wrap="square" lIns="0" tIns="11430" rIns="0" bIns="0" rtlCol="0">
            <a:spAutoFit/>
          </a:bodyPr>
          <a:lstStyle/>
          <a:p>
            <a:pPr marL="12700">
              <a:lnSpc>
                <a:spcPct val="100000"/>
              </a:lnSpc>
              <a:spcBef>
                <a:spcPts val="90"/>
              </a:spcBef>
            </a:pPr>
            <a:r>
              <a:rPr sz="2000" b="1" dirty="0">
                <a:solidFill>
                  <a:srgbClr val="756F6F"/>
                </a:solidFill>
                <a:latin typeface="Arial"/>
                <a:cs typeface="Arial"/>
              </a:rPr>
              <a:t>Module</a:t>
            </a:r>
            <a:r>
              <a:rPr sz="2000" b="1" spc="-60" dirty="0">
                <a:solidFill>
                  <a:srgbClr val="756F6F"/>
                </a:solidFill>
                <a:latin typeface="Arial"/>
                <a:cs typeface="Arial"/>
              </a:rPr>
              <a:t> </a:t>
            </a:r>
            <a:r>
              <a:rPr sz="2000" b="1" spc="-5" dirty="0">
                <a:solidFill>
                  <a:srgbClr val="756F6F"/>
                </a:solidFill>
                <a:latin typeface="Arial"/>
                <a:cs typeface="Arial"/>
              </a:rPr>
              <a:t>2:</a:t>
            </a:r>
            <a:r>
              <a:rPr sz="2000" b="1" spc="-50" dirty="0">
                <a:solidFill>
                  <a:srgbClr val="756F6F"/>
                </a:solidFill>
                <a:latin typeface="Arial"/>
                <a:cs typeface="Arial"/>
              </a:rPr>
              <a:t> </a:t>
            </a:r>
            <a:r>
              <a:rPr sz="2000" b="1" dirty="0">
                <a:solidFill>
                  <a:srgbClr val="756F6F"/>
                </a:solidFill>
                <a:latin typeface="Arial"/>
                <a:cs typeface="Arial"/>
              </a:rPr>
              <a:t>Medical</a:t>
            </a:r>
            <a:r>
              <a:rPr sz="2000" b="1" spc="-35" dirty="0">
                <a:solidFill>
                  <a:srgbClr val="756F6F"/>
                </a:solidFill>
                <a:latin typeface="Arial"/>
                <a:cs typeface="Arial"/>
              </a:rPr>
              <a:t> </a:t>
            </a:r>
            <a:r>
              <a:rPr sz="2000" b="1" spc="-5" dirty="0">
                <a:solidFill>
                  <a:srgbClr val="756F6F"/>
                </a:solidFill>
                <a:latin typeface="Arial"/>
                <a:cs typeface="Arial"/>
              </a:rPr>
              <a:t>Equipment</a:t>
            </a:r>
            <a:endParaRPr sz="2000">
              <a:latin typeface="Arial"/>
              <a:cs typeface="Arial"/>
            </a:endParaRPr>
          </a:p>
        </p:txBody>
      </p:sp>
      <p:pic>
        <p:nvPicPr>
          <p:cNvPr id="3" name="object 3"/>
          <p:cNvPicPr/>
          <p:nvPr/>
        </p:nvPicPr>
        <p:blipFill>
          <a:blip r:embed="rId3" cstate="print"/>
          <a:stretch>
            <a:fillRect/>
          </a:stretch>
        </p:blipFill>
        <p:spPr>
          <a:xfrm>
            <a:off x="307847" y="256031"/>
            <a:ext cx="1173480" cy="655320"/>
          </a:xfrm>
          <a:prstGeom prst="rect">
            <a:avLst/>
          </a:prstGeom>
        </p:spPr>
      </p:pic>
      <p:sp>
        <p:nvSpPr>
          <p:cNvPr id="4" name="object 4"/>
          <p:cNvSpPr txBox="1"/>
          <p:nvPr/>
        </p:nvSpPr>
        <p:spPr>
          <a:xfrm>
            <a:off x="1367155" y="1374835"/>
            <a:ext cx="7939405" cy="4062095"/>
          </a:xfrm>
          <a:prstGeom prst="rect">
            <a:avLst/>
          </a:prstGeom>
        </p:spPr>
        <p:txBody>
          <a:bodyPr vert="horz" wrap="square" lIns="0" tIns="163195" rIns="0" bIns="0" rtlCol="0">
            <a:spAutoFit/>
          </a:bodyPr>
          <a:lstStyle/>
          <a:p>
            <a:pPr marL="12700">
              <a:lnSpc>
                <a:spcPct val="100000"/>
              </a:lnSpc>
              <a:spcBef>
                <a:spcPts val="1285"/>
              </a:spcBef>
            </a:pPr>
            <a:r>
              <a:rPr sz="2800" b="1" spc="5" dirty="0">
                <a:latin typeface="Arial"/>
                <a:cs typeface="Arial"/>
              </a:rPr>
              <a:t>Knowledge</a:t>
            </a:r>
            <a:r>
              <a:rPr sz="2800" b="1" spc="-105" dirty="0">
                <a:latin typeface="Arial"/>
                <a:cs typeface="Arial"/>
              </a:rPr>
              <a:t> </a:t>
            </a:r>
            <a:r>
              <a:rPr sz="2800" b="1" spc="-40" dirty="0">
                <a:latin typeface="Arial"/>
                <a:cs typeface="Arial"/>
              </a:rPr>
              <a:t>Topics</a:t>
            </a:r>
            <a:endParaRPr sz="2800">
              <a:latin typeface="Arial"/>
              <a:cs typeface="Arial"/>
            </a:endParaRPr>
          </a:p>
          <a:p>
            <a:pPr marL="286385">
              <a:lnSpc>
                <a:spcPct val="100000"/>
              </a:lnSpc>
              <a:spcBef>
                <a:spcPts val="825"/>
              </a:spcBef>
            </a:pPr>
            <a:r>
              <a:rPr sz="2000" spc="-15" dirty="0">
                <a:latin typeface="Arial MT"/>
                <a:cs typeface="Arial MT"/>
              </a:rPr>
              <a:t>Know</a:t>
            </a:r>
            <a:r>
              <a:rPr sz="2000" spc="40" dirty="0">
                <a:latin typeface="Arial MT"/>
                <a:cs typeface="Arial MT"/>
              </a:rPr>
              <a:t> </a:t>
            </a:r>
            <a:r>
              <a:rPr sz="2000" spc="-5" dirty="0">
                <a:latin typeface="Arial MT"/>
                <a:cs typeface="Arial MT"/>
              </a:rPr>
              <a:t>the </a:t>
            </a:r>
            <a:r>
              <a:rPr sz="2000" spc="-10" dirty="0">
                <a:latin typeface="Arial MT"/>
                <a:cs typeface="Arial MT"/>
              </a:rPr>
              <a:t>basic</a:t>
            </a:r>
            <a:r>
              <a:rPr sz="2000" spc="30" dirty="0">
                <a:latin typeface="Arial MT"/>
                <a:cs typeface="Arial MT"/>
              </a:rPr>
              <a:t> </a:t>
            </a:r>
            <a:r>
              <a:rPr sz="2000" spc="-10" dirty="0">
                <a:latin typeface="Arial MT"/>
                <a:cs typeface="Arial MT"/>
              </a:rPr>
              <a:t>contents</a:t>
            </a:r>
            <a:r>
              <a:rPr sz="2000" spc="30" dirty="0">
                <a:latin typeface="Arial MT"/>
                <a:cs typeface="Arial MT"/>
              </a:rPr>
              <a:t> </a:t>
            </a:r>
            <a:r>
              <a:rPr sz="2000" spc="-5" dirty="0">
                <a:latin typeface="Arial MT"/>
                <a:cs typeface="Arial MT"/>
              </a:rPr>
              <a:t>of</a:t>
            </a:r>
            <a:r>
              <a:rPr sz="2000" spc="-10" dirty="0">
                <a:latin typeface="Arial MT"/>
                <a:cs typeface="Arial MT"/>
              </a:rPr>
              <a:t> </a:t>
            </a:r>
            <a:r>
              <a:rPr sz="2000" spc="-25" dirty="0">
                <a:latin typeface="Arial MT"/>
                <a:cs typeface="Arial MT"/>
              </a:rPr>
              <a:t>JFAKs,</a:t>
            </a:r>
            <a:r>
              <a:rPr sz="2000" spc="20" dirty="0">
                <a:latin typeface="Arial MT"/>
                <a:cs typeface="Arial MT"/>
              </a:rPr>
              <a:t> </a:t>
            </a:r>
            <a:r>
              <a:rPr sz="2000" spc="-10" dirty="0">
                <a:latin typeface="Arial MT"/>
                <a:cs typeface="Arial MT"/>
              </a:rPr>
              <a:t>CLS,</a:t>
            </a:r>
            <a:r>
              <a:rPr sz="2000" spc="15" dirty="0">
                <a:latin typeface="Arial MT"/>
                <a:cs typeface="Arial MT"/>
              </a:rPr>
              <a:t> </a:t>
            </a:r>
            <a:r>
              <a:rPr sz="2000" spc="-10" dirty="0">
                <a:latin typeface="Arial MT"/>
                <a:cs typeface="Arial MT"/>
              </a:rPr>
              <a:t>CMC,</a:t>
            </a:r>
            <a:r>
              <a:rPr sz="2000" spc="20" dirty="0">
                <a:latin typeface="Arial MT"/>
                <a:cs typeface="Arial MT"/>
              </a:rPr>
              <a:t> </a:t>
            </a:r>
            <a:r>
              <a:rPr sz="2000" spc="-10" dirty="0">
                <a:latin typeface="Arial MT"/>
                <a:cs typeface="Arial MT"/>
              </a:rPr>
              <a:t>and</a:t>
            </a:r>
            <a:r>
              <a:rPr sz="2000" spc="15" dirty="0">
                <a:latin typeface="Arial MT"/>
                <a:cs typeface="Arial MT"/>
              </a:rPr>
              <a:t> </a:t>
            </a:r>
            <a:r>
              <a:rPr sz="2000" spc="-10" dirty="0">
                <a:latin typeface="Arial MT"/>
                <a:cs typeface="Arial MT"/>
              </a:rPr>
              <a:t>CPP bags</a:t>
            </a:r>
            <a:endParaRPr sz="2000">
              <a:latin typeface="Arial MT"/>
              <a:cs typeface="Arial MT"/>
            </a:endParaRPr>
          </a:p>
          <a:p>
            <a:pPr marL="286385" marR="75565">
              <a:lnSpc>
                <a:spcPct val="100000"/>
              </a:lnSpc>
              <a:spcBef>
                <a:spcPts val="1205"/>
              </a:spcBef>
            </a:pPr>
            <a:r>
              <a:rPr sz="2000" spc="-5" dirty="0">
                <a:latin typeface="Arial MT"/>
                <a:cs typeface="Arial MT"/>
              </a:rPr>
              <a:t>Understand</a:t>
            </a:r>
            <a:r>
              <a:rPr sz="2000" spc="30" dirty="0">
                <a:latin typeface="Arial MT"/>
                <a:cs typeface="Arial MT"/>
              </a:rPr>
              <a:t> </a:t>
            </a:r>
            <a:r>
              <a:rPr sz="2000" spc="-10" dirty="0">
                <a:latin typeface="Arial MT"/>
                <a:cs typeface="Arial MT"/>
              </a:rPr>
              <a:t>how</a:t>
            </a:r>
            <a:r>
              <a:rPr sz="2000" spc="15" dirty="0">
                <a:latin typeface="Arial MT"/>
                <a:cs typeface="Arial MT"/>
              </a:rPr>
              <a:t> </a:t>
            </a:r>
            <a:r>
              <a:rPr sz="2000" spc="-5" dirty="0">
                <a:latin typeface="Arial MT"/>
                <a:cs typeface="Arial MT"/>
              </a:rPr>
              <a:t>the</a:t>
            </a:r>
            <a:r>
              <a:rPr sz="2000" spc="-10" dirty="0">
                <a:latin typeface="Arial MT"/>
                <a:cs typeface="Arial MT"/>
              </a:rPr>
              <a:t> </a:t>
            </a:r>
            <a:r>
              <a:rPr sz="2000" spc="-5" dirty="0">
                <a:latin typeface="Arial MT"/>
                <a:cs typeface="Arial MT"/>
              </a:rPr>
              <a:t>equipment</a:t>
            </a:r>
            <a:r>
              <a:rPr sz="2000" spc="10" dirty="0">
                <a:latin typeface="Arial MT"/>
                <a:cs typeface="Arial MT"/>
              </a:rPr>
              <a:t> </a:t>
            </a:r>
            <a:r>
              <a:rPr sz="2000" spc="-10" dirty="0">
                <a:latin typeface="Arial MT"/>
                <a:cs typeface="Arial MT"/>
              </a:rPr>
              <a:t>in</a:t>
            </a:r>
            <a:r>
              <a:rPr sz="2000" spc="10" dirty="0">
                <a:latin typeface="Arial MT"/>
                <a:cs typeface="Arial MT"/>
              </a:rPr>
              <a:t> </a:t>
            </a:r>
            <a:r>
              <a:rPr sz="2000" spc="-5" dirty="0">
                <a:latin typeface="Arial MT"/>
                <a:cs typeface="Arial MT"/>
              </a:rPr>
              <a:t>each</a:t>
            </a:r>
            <a:r>
              <a:rPr sz="2000" spc="5" dirty="0">
                <a:latin typeface="Arial MT"/>
                <a:cs typeface="Arial MT"/>
              </a:rPr>
              <a:t> </a:t>
            </a:r>
            <a:r>
              <a:rPr sz="2000" dirty="0">
                <a:latin typeface="Arial MT"/>
                <a:cs typeface="Arial MT"/>
              </a:rPr>
              <a:t>kit</a:t>
            </a:r>
            <a:r>
              <a:rPr sz="2000" spc="-30" dirty="0">
                <a:latin typeface="Arial MT"/>
                <a:cs typeface="Arial MT"/>
              </a:rPr>
              <a:t> </a:t>
            </a:r>
            <a:r>
              <a:rPr sz="2000" spc="-10" dirty="0">
                <a:latin typeface="Arial MT"/>
                <a:cs typeface="Arial MT"/>
              </a:rPr>
              <a:t>and</a:t>
            </a:r>
            <a:r>
              <a:rPr sz="2000" spc="5" dirty="0">
                <a:latin typeface="Arial MT"/>
                <a:cs typeface="Arial MT"/>
              </a:rPr>
              <a:t> </a:t>
            </a:r>
            <a:r>
              <a:rPr sz="2000" spc="-10" dirty="0">
                <a:latin typeface="Arial MT"/>
                <a:cs typeface="Arial MT"/>
              </a:rPr>
              <a:t>bag</a:t>
            </a:r>
            <a:r>
              <a:rPr sz="2000" spc="5" dirty="0">
                <a:latin typeface="Arial MT"/>
                <a:cs typeface="Arial MT"/>
              </a:rPr>
              <a:t> </a:t>
            </a:r>
            <a:r>
              <a:rPr sz="2000" spc="-5" dirty="0">
                <a:latin typeface="Arial MT"/>
                <a:cs typeface="Arial MT"/>
              </a:rPr>
              <a:t>supports</a:t>
            </a:r>
            <a:r>
              <a:rPr sz="2000" spc="5" dirty="0">
                <a:latin typeface="Arial MT"/>
                <a:cs typeface="Arial MT"/>
              </a:rPr>
              <a:t> </a:t>
            </a:r>
            <a:r>
              <a:rPr sz="2000" spc="-10" dirty="0">
                <a:latin typeface="Arial MT"/>
                <a:cs typeface="Arial MT"/>
              </a:rPr>
              <a:t>the </a:t>
            </a:r>
            <a:r>
              <a:rPr sz="2000" spc="-5" dirty="0">
                <a:latin typeface="Arial MT"/>
                <a:cs typeface="Arial MT"/>
              </a:rPr>
              <a:t> </a:t>
            </a:r>
            <a:r>
              <a:rPr sz="2000" spc="-10" dirty="0">
                <a:latin typeface="Arial MT"/>
                <a:cs typeface="Arial MT"/>
              </a:rPr>
              <a:t>various</a:t>
            </a:r>
            <a:r>
              <a:rPr sz="2000" spc="50" dirty="0">
                <a:latin typeface="Arial MT"/>
                <a:cs typeface="Arial MT"/>
              </a:rPr>
              <a:t> </a:t>
            </a:r>
            <a:r>
              <a:rPr sz="2000" dirty="0">
                <a:latin typeface="Arial MT"/>
                <a:cs typeface="Arial MT"/>
              </a:rPr>
              <a:t>skill</a:t>
            </a:r>
            <a:r>
              <a:rPr sz="2000" spc="-5" dirty="0">
                <a:latin typeface="Arial MT"/>
                <a:cs typeface="Arial MT"/>
              </a:rPr>
              <a:t> </a:t>
            </a:r>
            <a:r>
              <a:rPr sz="2000" spc="-15" dirty="0">
                <a:latin typeface="Arial MT"/>
                <a:cs typeface="Arial MT"/>
              </a:rPr>
              <a:t>levels</a:t>
            </a:r>
            <a:r>
              <a:rPr sz="2000" spc="85" dirty="0">
                <a:latin typeface="Arial MT"/>
                <a:cs typeface="Arial MT"/>
              </a:rPr>
              <a:t> </a:t>
            </a:r>
            <a:r>
              <a:rPr sz="2000" spc="-5" dirty="0">
                <a:latin typeface="Arial MT"/>
                <a:cs typeface="Arial MT"/>
              </a:rPr>
              <a:t>of</a:t>
            </a:r>
            <a:r>
              <a:rPr sz="2000" spc="-10" dirty="0">
                <a:latin typeface="Arial MT"/>
                <a:cs typeface="Arial MT"/>
              </a:rPr>
              <a:t> prehospital</a:t>
            </a:r>
            <a:r>
              <a:rPr sz="2000" spc="55" dirty="0">
                <a:latin typeface="Arial MT"/>
                <a:cs typeface="Arial MT"/>
              </a:rPr>
              <a:t> </a:t>
            </a:r>
            <a:r>
              <a:rPr sz="2000" spc="-5" dirty="0">
                <a:latin typeface="Arial MT"/>
                <a:cs typeface="Arial MT"/>
              </a:rPr>
              <a:t>care</a:t>
            </a:r>
            <a:r>
              <a:rPr sz="2000" spc="-25" dirty="0">
                <a:latin typeface="Arial MT"/>
                <a:cs typeface="Arial MT"/>
              </a:rPr>
              <a:t> </a:t>
            </a:r>
            <a:r>
              <a:rPr sz="2000" spc="-10" dirty="0">
                <a:latin typeface="Arial MT"/>
                <a:cs typeface="Arial MT"/>
              </a:rPr>
              <a:t>providers</a:t>
            </a:r>
            <a:r>
              <a:rPr sz="2000" spc="60" dirty="0">
                <a:latin typeface="Arial MT"/>
                <a:cs typeface="Arial MT"/>
              </a:rPr>
              <a:t> </a:t>
            </a:r>
            <a:r>
              <a:rPr sz="2000" spc="-10" dirty="0">
                <a:latin typeface="Arial MT"/>
                <a:cs typeface="Arial MT"/>
              </a:rPr>
              <a:t>in</a:t>
            </a:r>
            <a:r>
              <a:rPr sz="2000" spc="20" dirty="0">
                <a:latin typeface="Arial MT"/>
                <a:cs typeface="Arial MT"/>
              </a:rPr>
              <a:t> </a:t>
            </a:r>
            <a:r>
              <a:rPr sz="2000" spc="-10" dirty="0">
                <a:latin typeface="Arial MT"/>
                <a:cs typeface="Arial MT"/>
              </a:rPr>
              <a:t>delivery</a:t>
            </a:r>
            <a:r>
              <a:rPr sz="2000" spc="55" dirty="0">
                <a:latin typeface="Arial MT"/>
                <a:cs typeface="Arial MT"/>
              </a:rPr>
              <a:t> </a:t>
            </a:r>
            <a:r>
              <a:rPr sz="2000" spc="-5" dirty="0">
                <a:latin typeface="Arial MT"/>
                <a:cs typeface="Arial MT"/>
              </a:rPr>
              <a:t>of</a:t>
            </a:r>
            <a:r>
              <a:rPr sz="2000" spc="-50" dirty="0">
                <a:latin typeface="Arial MT"/>
                <a:cs typeface="Arial MT"/>
              </a:rPr>
              <a:t> </a:t>
            </a:r>
            <a:r>
              <a:rPr sz="2000" dirty="0">
                <a:latin typeface="Arial MT"/>
                <a:cs typeface="Arial MT"/>
              </a:rPr>
              <a:t>TCCC</a:t>
            </a:r>
            <a:endParaRPr sz="2000">
              <a:latin typeface="Arial MT"/>
              <a:cs typeface="Arial MT"/>
            </a:endParaRPr>
          </a:p>
          <a:p>
            <a:pPr marL="286385">
              <a:lnSpc>
                <a:spcPct val="100000"/>
              </a:lnSpc>
              <a:spcBef>
                <a:spcPts val="1200"/>
              </a:spcBef>
            </a:pPr>
            <a:r>
              <a:rPr sz="2000" spc="-10" dirty="0">
                <a:latin typeface="Arial MT"/>
                <a:cs typeface="Arial MT"/>
              </a:rPr>
              <a:t>Maintain</a:t>
            </a:r>
            <a:r>
              <a:rPr sz="2000" spc="60" dirty="0">
                <a:latin typeface="Arial MT"/>
                <a:cs typeface="Arial MT"/>
              </a:rPr>
              <a:t> </a:t>
            </a:r>
            <a:r>
              <a:rPr sz="2000" spc="-10" dirty="0">
                <a:latin typeface="Arial MT"/>
                <a:cs typeface="Arial MT"/>
              </a:rPr>
              <a:t>and</a:t>
            </a:r>
            <a:r>
              <a:rPr sz="2000" spc="10" dirty="0">
                <a:latin typeface="Arial MT"/>
                <a:cs typeface="Arial MT"/>
              </a:rPr>
              <a:t> </a:t>
            </a:r>
            <a:r>
              <a:rPr sz="2000" spc="-10" dirty="0">
                <a:latin typeface="Arial MT"/>
                <a:cs typeface="Arial MT"/>
              </a:rPr>
              <a:t>replace</a:t>
            </a:r>
            <a:r>
              <a:rPr sz="2000" spc="10" dirty="0">
                <a:latin typeface="Arial MT"/>
                <a:cs typeface="Arial MT"/>
              </a:rPr>
              <a:t> </a:t>
            </a:r>
            <a:r>
              <a:rPr sz="2000" spc="-5" dirty="0">
                <a:latin typeface="Arial MT"/>
                <a:cs typeface="Arial MT"/>
              </a:rPr>
              <a:t>equipment</a:t>
            </a:r>
            <a:r>
              <a:rPr sz="2000" spc="15" dirty="0">
                <a:latin typeface="Arial MT"/>
                <a:cs typeface="Arial MT"/>
              </a:rPr>
              <a:t> </a:t>
            </a:r>
            <a:r>
              <a:rPr sz="2000" spc="-5" dirty="0">
                <a:latin typeface="Arial MT"/>
                <a:cs typeface="Arial MT"/>
              </a:rPr>
              <a:t>before </a:t>
            </a:r>
            <a:r>
              <a:rPr sz="2000" spc="-15" dirty="0">
                <a:latin typeface="Arial MT"/>
                <a:cs typeface="Arial MT"/>
              </a:rPr>
              <a:t>deploying,</a:t>
            </a:r>
            <a:r>
              <a:rPr sz="2000" spc="110" dirty="0">
                <a:latin typeface="Arial MT"/>
                <a:cs typeface="Arial MT"/>
              </a:rPr>
              <a:t> </a:t>
            </a:r>
            <a:r>
              <a:rPr sz="2000" spc="-5" dirty="0">
                <a:latin typeface="Arial MT"/>
                <a:cs typeface="Arial MT"/>
              </a:rPr>
              <a:t>as</a:t>
            </a:r>
            <a:r>
              <a:rPr sz="2000" dirty="0">
                <a:latin typeface="Arial MT"/>
                <a:cs typeface="Arial MT"/>
              </a:rPr>
              <a:t> </a:t>
            </a:r>
            <a:r>
              <a:rPr sz="2000" spc="-10" dirty="0">
                <a:latin typeface="Arial MT"/>
                <a:cs typeface="Arial MT"/>
              </a:rPr>
              <a:t>needed</a:t>
            </a:r>
            <a:endParaRPr sz="2000">
              <a:latin typeface="Arial MT"/>
              <a:cs typeface="Arial MT"/>
            </a:endParaRPr>
          </a:p>
          <a:p>
            <a:pPr marL="286385">
              <a:lnSpc>
                <a:spcPct val="100000"/>
              </a:lnSpc>
              <a:spcBef>
                <a:spcPts val="1200"/>
              </a:spcBef>
            </a:pPr>
            <a:r>
              <a:rPr sz="2000" spc="-5" dirty="0">
                <a:latin typeface="Arial MT"/>
                <a:cs typeface="Arial MT"/>
              </a:rPr>
              <a:t>Describe</a:t>
            </a:r>
            <a:r>
              <a:rPr sz="2000" spc="5" dirty="0">
                <a:latin typeface="Arial MT"/>
                <a:cs typeface="Arial MT"/>
              </a:rPr>
              <a:t> </a:t>
            </a:r>
            <a:r>
              <a:rPr sz="2000" spc="-5" dirty="0">
                <a:latin typeface="Arial MT"/>
                <a:cs typeface="Arial MT"/>
              </a:rPr>
              <a:t>proper</a:t>
            </a:r>
            <a:r>
              <a:rPr sz="2000" spc="20" dirty="0">
                <a:latin typeface="Arial MT"/>
                <a:cs typeface="Arial MT"/>
              </a:rPr>
              <a:t> </a:t>
            </a:r>
            <a:r>
              <a:rPr sz="2000" spc="-5" dirty="0">
                <a:latin typeface="Arial MT"/>
                <a:cs typeface="Arial MT"/>
              </a:rPr>
              <a:t>usage</a:t>
            </a:r>
            <a:r>
              <a:rPr sz="2000" spc="10" dirty="0">
                <a:latin typeface="Arial MT"/>
                <a:cs typeface="Arial MT"/>
              </a:rPr>
              <a:t> </a:t>
            </a:r>
            <a:r>
              <a:rPr sz="2000" spc="-10" dirty="0">
                <a:latin typeface="Arial MT"/>
                <a:cs typeface="Arial MT"/>
              </a:rPr>
              <a:t>and</a:t>
            </a:r>
            <a:r>
              <a:rPr sz="2000" spc="15" dirty="0">
                <a:latin typeface="Arial MT"/>
                <a:cs typeface="Arial MT"/>
              </a:rPr>
              <a:t> </a:t>
            </a:r>
            <a:r>
              <a:rPr sz="2000" spc="-5" dirty="0">
                <a:latin typeface="Arial MT"/>
                <a:cs typeface="Arial MT"/>
              </a:rPr>
              <a:t>implementation</a:t>
            </a:r>
            <a:r>
              <a:rPr sz="2000" spc="5" dirty="0">
                <a:latin typeface="Arial MT"/>
                <a:cs typeface="Arial MT"/>
              </a:rPr>
              <a:t> </a:t>
            </a:r>
            <a:r>
              <a:rPr sz="2000" spc="-5" dirty="0">
                <a:latin typeface="Arial MT"/>
                <a:cs typeface="Arial MT"/>
              </a:rPr>
              <a:t>of</a:t>
            </a:r>
            <a:r>
              <a:rPr sz="2000" spc="-15" dirty="0">
                <a:latin typeface="Arial MT"/>
                <a:cs typeface="Arial MT"/>
              </a:rPr>
              <a:t> </a:t>
            </a:r>
            <a:r>
              <a:rPr sz="2000" spc="-5" dirty="0">
                <a:latin typeface="Arial MT"/>
                <a:cs typeface="Arial MT"/>
              </a:rPr>
              <a:t>DD</a:t>
            </a:r>
            <a:r>
              <a:rPr sz="2000" spc="20" dirty="0">
                <a:latin typeface="Arial MT"/>
                <a:cs typeface="Arial MT"/>
              </a:rPr>
              <a:t> </a:t>
            </a:r>
            <a:r>
              <a:rPr sz="2000" spc="-10" dirty="0">
                <a:latin typeface="Arial MT"/>
                <a:cs typeface="Arial MT"/>
              </a:rPr>
              <a:t>1380</a:t>
            </a:r>
            <a:r>
              <a:rPr sz="2000" spc="-40" dirty="0">
                <a:latin typeface="Arial MT"/>
                <a:cs typeface="Arial MT"/>
              </a:rPr>
              <a:t> </a:t>
            </a:r>
            <a:r>
              <a:rPr sz="2000" dirty="0">
                <a:latin typeface="Arial MT"/>
                <a:cs typeface="Arial MT"/>
              </a:rPr>
              <a:t>TCCC</a:t>
            </a:r>
            <a:r>
              <a:rPr sz="2000" spc="15" dirty="0">
                <a:latin typeface="Arial MT"/>
                <a:cs typeface="Arial MT"/>
              </a:rPr>
              <a:t> </a:t>
            </a:r>
            <a:r>
              <a:rPr sz="2000" spc="-5" dirty="0">
                <a:latin typeface="Arial MT"/>
                <a:cs typeface="Arial MT"/>
              </a:rPr>
              <a:t>Card</a:t>
            </a:r>
            <a:endParaRPr sz="2000">
              <a:latin typeface="Arial MT"/>
              <a:cs typeface="Arial MT"/>
            </a:endParaRPr>
          </a:p>
          <a:p>
            <a:pPr marL="286385">
              <a:lnSpc>
                <a:spcPct val="100000"/>
              </a:lnSpc>
              <a:spcBef>
                <a:spcPts val="5"/>
              </a:spcBef>
            </a:pPr>
            <a:r>
              <a:rPr sz="2000" spc="-10" dirty="0">
                <a:latin typeface="Arial MT"/>
                <a:cs typeface="Arial MT"/>
              </a:rPr>
              <a:t>and</a:t>
            </a:r>
            <a:r>
              <a:rPr sz="2000" spc="-5" dirty="0">
                <a:latin typeface="Arial MT"/>
                <a:cs typeface="Arial MT"/>
              </a:rPr>
              <a:t> </a:t>
            </a:r>
            <a:r>
              <a:rPr sz="2000" spc="-35" dirty="0">
                <a:latin typeface="Arial MT"/>
                <a:cs typeface="Arial MT"/>
              </a:rPr>
              <a:t>MEDEVAC</a:t>
            </a:r>
            <a:r>
              <a:rPr sz="2000" spc="80" dirty="0">
                <a:latin typeface="Arial MT"/>
                <a:cs typeface="Arial MT"/>
              </a:rPr>
              <a:t> </a:t>
            </a:r>
            <a:r>
              <a:rPr sz="2000" spc="-10" dirty="0">
                <a:latin typeface="Arial MT"/>
                <a:cs typeface="Arial MT"/>
              </a:rPr>
              <a:t>Request</a:t>
            </a:r>
            <a:r>
              <a:rPr sz="2000" spc="5" dirty="0">
                <a:latin typeface="Arial MT"/>
                <a:cs typeface="Arial MT"/>
              </a:rPr>
              <a:t> </a:t>
            </a:r>
            <a:r>
              <a:rPr sz="2000" spc="-5" dirty="0">
                <a:latin typeface="Arial MT"/>
                <a:cs typeface="Arial MT"/>
              </a:rPr>
              <a:t>Card</a:t>
            </a:r>
            <a:endParaRPr sz="2000">
              <a:latin typeface="Arial MT"/>
              <a:cs typeface="Arial MT"/>
            </a:endParaRPr>
          </a:p>
          <a:p>
            <a:pPr marL="286385">
              <a:lnSpc>
                <a:spcPct val="100000"/>
              </a:lnSpc>
              <a:spcBef>
                <a:spcPts val="1200"/>
              </a:spcBef>
            </a:pPr>
            <a:r>
              <a:rPr sz="2000" b="1" spc="-15" dirty="0">
                <a:solidFill>
                  <a:srgbClr val="BB8542"/>
                </a:solidFill>
                <a:latin typeface="Arial"/>
                <a:cs typeface="Arial"/>
              </a:rPr>
              <a:t>TRAIN,</a:t>
            </a:r>
            <a:r>
              <a:rPr sz="2000" b="1" spc="50" dirty="0">
                <a:solidFill>
                  <a:srgbClr val="BB8542"/>
                </a:solidFill>
                <a:latin typeface="Arial"/>
                <a:cs typeface="Arial"/>
              </a:rPr>
              <a:t> </a:t>
            </a:r>
            <a:r>
              <a:rPr sz="2000" b="1" spc="-15" dirty="0">
                <a:solidFill>
                  <a:srgbClr val="BB8542"/>
                </a:solidFill>
                <a:latin typeface="Arial"/>
                <a:cs typeface="Arial"/>
              </a:rPr>
              <a:t>TRAIN,</a:t>
            </a:r>
            <a:r>
              <a:rPr sz="2000" b="1" spc="50" dirty="0">
                <a:solidFill>
                  <a:srgbClr val="BB8542"/>
                </a:solidFill>
                <a:latin typeface="Arial"/>
                <a:cs typeface="Arial"/>
              </a:rPr>
              <a:t> </a:t>
            </a:r>
            <a:r>
              <a:rPr sz="2000" b="1" spc="-15" dirty="0">
                <a:solidFill>
                  <a:srgbClr val="BB8542"/>
                </a:solidFill>
                <a:latin typeface="Arial"/>
                <a:cs typeface="Arial"/>
              </a:rPr>
              <a:t>TRAIN!!!</a:t>
            </a:r>
            <a:endParaRPr sz="2000">
              <a:latin typeface="Arial"/>
              <a:cs typeface="Arial"/>
            </a:endParaRPr>
          </a:p>
          <a:p>
            <a:pPr marL="286385">
              <a:lnSpc>
                <a:spcPct val="100000"/>
              </a:lnSpc>
            </a:pPr>
            <a:r>
              <a:rPr sz="2000" spc="-5" dirty="0">
                <a:latin typeface="Arial MT"/>
                <a:cs typeface="Arial MT"/>
              </a:rPr>
              <a:t>Check</a:t>
            </a:r>
            <a:r>
              <a:rPr sz="2000" dirty="0">
                <a:latin typeface="Arial MT"/>
                <a:cs typeface="Arial MT"/>
              </a:rPr>
              <a:t> </a:t>
            </a:r>
            <a:r>
              <a:rPr sz="2000" spc="-25" dirty="0">
                <a:latin typeface="Arial MT"/>
                <a:cs typeface="Arial MT"/>
              </a:rPr>
              <a:t>your</a:t>
            </a:r>
            <a:r>
              <a:rPr sz="2000" spc="70" dirty="0">
                <a:latin typeface="Arial MT"/>
                <a:cs typeface="Arial MT"/>
              </a:rPr>
              <a:t> </a:t>
            </a:r>
            <a:r>
              <a:rPr sz="2000" spc="-10" dirty="0">
                <a:latin typeface="Arial MT"/>
                <a:cs typeface="Arial MT"/>
              </a:rPr>
              <a:t>durable</a:t>
            </a:r>
            <a:r>
              <a:rPr sz="2000" spc="35" dirty="0">
                <a:latin typeface="Arial MT"/>
                <a:cs typeface="Arial MT"/>
              </a:rPr>
              <a:t> </a:t>
            </a:r>
            <a:r>
              <a:rPr sz="2000" spc="-5" dirty="0">
                <a:latin typeface="Arial MT"/>
                <a:cs typeface="Arial MT"/>
              </a:rPr>
              <a:t>(non-disposable)</a:t>
            </a:r>
            <a:r>
              <a:rPr sz="2000" spc="70" dirty="0">
                <a:latin typeface="Arial MT"/>
                <a:cs typeface="Arial MT"/>
              </a:rPr>
              <a:t> </a:t>
            </a:r>
            <a:r>
              <a:rPr sz="2000" spc="-5" dirty="0">
                <a:latin typeface="Arial MT"/>
                <a:cs typeface="Arial MT"/>
              </a:rPr>
              <a:t>equipment</a:t>
            </a:r>
            <a:r>
              <a:rPr sz="2000" spc="10" dirty="0">
                <a:latin typeface="Arial MT"/>
                <a:cs typeface="Arial MT"/>
              </a:rPr>
              <a:t> </a:t>
            </a:r>
            <a:r>
              <a:rPr sz="2000" spc="-5" dirty="0">
                <a:latin typeface="Arial MT"/>
                <a:cs typeface="Arial MT"/>
              </a:rPr>
              <a:t>to</a:t>
            </a:r>
            <a:r>
              <a:rPr sz="2000" spc="-10" dirty="0">
                <a:latin typeface="Arial MT"/>
                <a:cs typeface="Arial MT"/>
              </a:rPr>
              <a:t> </a:t>
            </a:r>
            <a:r>
              <a:rPr sz="2000" spc="10" dirty="0">
                <a:latin typeface="Arial MT"/>
                <a:cs typeface="Arial MT"/>
              </a:rPr>
              <a:t>make</a:t>
            </a:r>
            <a:r>
              <a:rPr sz="2000" spc="-60" dirty="0">
                <a:latin typeface="Arial MT"/>
                <a:cs typeface="Arial MT"/>
              </a:rPr>
              <a:t> </a:t>
            </a:r>
            <a:r>
              <a:rPr sz="2000" spc="-5" dirty="0">
                <a:latin typeface="Arial MT"/>
                <a:cs typeface="Arial MT"/>
              </a:rPr>
              <a:t>sure </a:t>
            </a:r>
            <a:r>
              <a:rPr sz="2000" spc="-10" dirty="0">
                <a:latin typeface="Arial MT"/>
                <a:cs typeface="Arial MT"/>
              </a:rPr>
              <a:t>that it</a:t>
            </a:r>
            <a:endParaRPr sz="2000">
              <a:latin typeface="Arial MT"/>
              <a:cs typeface="Arial MT"/>
            </a:endParaRPr>
          </a:p>
          <a:p>
            <a:pPr marL="286385">
              <a:lnSpc>
                <a:spcPct val="100000"/>
              </a:lnSpc>
            </a:pPr>
            <a:r>
              <a:rPr sz="2000" spc="-5" dirty="0">
                <a:latin typeface="Arial MT"/>
                <a:cs typeface="Arial MT"/>
              </a:rPr>
              <a:t>works</a:t>
            </a:r>
            <a:r>
              <a:rPr sz="2000" dirty="0">
                <a:latin typeface="Arial MT"/>
                <a:cs typeface="Arial MT"/>
              </a:rPr>
              <a:t> </a:t>
            </a:r>
            <a:r>
              <a:rPr sz="2000" spc="-5" dirty="0">
                <a:latin typeface="Arial MT"/>
                <a:cs typeface="Arial MT"/>
              </a:rPr>
              <a:t>after</a:t>
            </a:r>
            <a:r>
              <a:rPr sz="2000" spc="-25" dirty="0">
                <a:latin typeface="Arial MT"/>
                <a:cs typeface="Arial MT"/>
              </a:rPr>
              <a:t> </a:t>
            </a:r>
            <a:r>
              <a:rPr sz="2000" spc="-10" dirty="0">
                <a:latin typeface="Arial MT"/>
                <a:cs typeface="Arial MT"/>
              </a:rPr>
              <a:t>repeated</a:t>
            </a:r>
            <a:r>
              <a:rPr sz="2000" spc="5" dirty="0">
                <a:latin typeface="Arial MT"/>
                <a:cs typeface="Arial MT"/>
              </a:rPr>
              <a:t> </a:t>
            </a:r>
            <a:r>
              <a:rPr sz="2000" spc="-10" dirty="0">
                <a:latin typeface="Arial MT"/>
                <a:cs typeface="Arial MT"/>
              </a:rPr>
              <a:t>training</a:t>
            </a:r>
            <a:endParaRPr sz="2000">
              <a:latin typeface="Arial MT"/>
              <a:cs typeface="Arial MT"/>
            </a:endParaRPr>
          </a:p>
        </p:txBody>
      </p:sp>
      <p:sp>
        <p:nvSpPr>
          <p:cNvPr id="5" name="object 5"/>
          <p:cNvSpPr txBox="1">
            <a:spLocks noGrp="1"/>
          </p:cNvSpPr>
          <p:nvPr>
            <p:ph type="title"/>
          </p:nvPr>
        </p:nvSpPr>
        <p:spPr>
          <a:xfrm>
            <a:off x="4616577" y="676402"/>
            <a:ext cx="2373630" cy="574040"/>
          </a:xfrm>
          <a:prstGeom prst="rect">
            <a:avLst/>
          </a:prstGeom>
        </p:spPr>
        <p:txBody>
          <a:bodyPr vert="horz" wrap="square" lIns="0" tIns="12700" rIns="0" bIns="0" rtlCol="0">
            <a:spAutoFit/>
          </a:bodyPr>
          <a:lstStyle/>
          <a:p>
            <a:pPr marL="12700">
              <a:lnSpc>
                <a:spcPct val="100000"/>
              </a:lnSpc>
              <a:spcBef>
                <a:spcPts val="100"/>
              </a:spcBef>
            </a:pPr>
            <a:r>
              <a:rPr spc="-5" dirty="0">
                <a:solidFill>
                  <a:srgbClr val="000000"/>
                </a:solidFill>
              </a:rPr>
              <a:t>SUMM</a:t>
            </a:r>
            <a:r>
              <a:rPr spc="-114" dirty="0">
                <a:solidFill>
                  <a:srgbClr val="000000"/>
                </a:solidFill>
              </a:rPr>
              <a:t>A</a:t>
            </a:r>
            <a:r>
              <a:rPr spc="-5" dirty="0">
                <a:solidFill>
                  <a:srgbClr val="000000"/>
                </a:solidFill>
              </a:rPr>
              <a:t>RY</a:t>
            </a:r>
          </a:p>
        </p:txBody>
      </p:sp>
      <p:sp>
        <p:nvSpPr>
          <p:cNvPr id="6" name="object 6"/>
          <p:cNvSpPr/>
          <p:nvPr/>
        </p:nvSpPr>
        <p:spPr>
          <a:xfrm>
            <a:off x="1433322" y="4526279"/>
            <a:ext cx="114300" cy="868680"/>
          </a:xfrm>
          <a:custGeom>
            <a:avLst/>
            <a:gdLst/>
            <a:ahLst/>
            <a:cxnLst/>
            <a:rect l="l" t="t" r="r" b="b"/>
            <a:pathLst>
              <a:path w="114300" h="868679">
                <a:moveTo>
                  <a:pt x="0" y="868680"/>
                </a:moveTo>
                <a:lnTo>
                  <a:pt x="114300" y="868680"/>
                </a:lnTo>
                <a:lnTo>
                  <a:pt x="114300" y="0"/>
                </a:lnTo>
                <a:lnTo>
                  <a:pt x="0" y="0"/>
                </a:lnTo>
                <a:lnTo>
                  <a:pt x="0" y="868680"/>
                </a:lnTo>
                <a:close/>
              </a:path>
            </a:pathLst>
          </a:custGeom>
          <a:solidFill>
            <a:srgbClr val="BB8542"/>
          </a:solidFill>
        </p:spPr>
        <p:txBody>
          <a:bodyPr wrap="square" lIns="0" tIns="0" rIns="0" bIns="0" rtlCol="0"/>
          <a:lstStyle/>
          <a:p>
            <a:endParaRPr/>
          </a:p>
        </p:txBody>
      </p:sp>
      <p:sp>
        <p:nvSpPr>
          <p:cNvPr id="7" name="object 7"/>
          <p:cNvSpPr/>
          <p:nvPr/>
        </p:nvSpPr>
        <p:spPr>
          <a:xfrm>
            <a:off x="1433322" y="3800855"/>
            <a:ext cx="114300" cy="548640"/>
          </a:xfrm>
          <a:custGeom>
            <a:avLst/>
            <a:gdLst/>
            <a:ahLst/>
            <a:cxnLst/>
            <a:rect l="l" t="t" r="r" b="b"/>
            <a:pathLst>
              <a:path w="114300" h="548639">
                <a:moveTo>
                  <a:pt x="0" y="548640"/>
                </a:moveTo>
                <a:lnTo>
                  <a:pt x="114300" y="548640"/>
                </a:lnTo>
                <a:lnTo>
                  <a:pt x="114300" y="0"/>
                </a:lnTo>
                <a:lnTo>
                  <a:pt x="0" y="0"/>
                </a:lnTo>
                <a:lnTo>
                  <a:pt x="0" y="548640"/>
                </a:lnTo>
                <a:close/>
              </a:path>
            </a:pathLst>
          </a:custGeom>
          <a:solidFill>
            <a:srgbClr val="BB8542"/>
          </a:solidFill>
        </p:spPr>
        <p:txBody>
          <a:bodyPr wrap="square" lIns="0" tIns="0" rIns="0" bIns="0" rtlCol="0"/>
          <a:lstStyle/>
          <a:p>
            <a:endParaRPr/>
          </a:p>
        </p:txBody>
      </p:sp>
      <p:sp>
        <p:nvSpPr>
          <p:cNvPr id="8" name="object 8"/>
          <p:cNvSpPr/>
          <p:nvPr/>
        </p:nvSpPr>
        <p:spPr>
          <a:xfrm>
            <a:off x="1433322" y="2587751"/>
            <a:ext cx="114300" cy="502920"/>
          </a:xfrm>
          <a:custGeom>
            <a:avLst/>
            <a:gdLst/>
            <a:ahLst/>
            <a:cxnLst/>
            <a:rect l="l" t="t" r="r" b="b"/>
            <a:pathLst>
              <a:path w="114300" h="502919">
                <a:moveTo>
                  <a:pt x="0" y="502920"/>
                </a:moveTo>
                <a:lnTo>
                  <a:pt x="114300" y="502920"/>
                </a:lnTo>
                <a:lnTo>
                  <a:pt x="114300" y="0"/>
                </a:lnTo>
                <a:lnTo>
                  <a:pt x="0" y="0"/>
                </a:lnTo>
                <a:lnTo>
                  <a:pt x="0" y="502920"/>
                </a:lnTo>
                <a:close/>
              </a:path>
            </a:pathLst>
          </a:custGeom>
          <a:solidFill>
            <a:srgbClr val="BB8542"/>
          </a:solidFill>
        </p:spPr>
        <p:txBody>
          <a:bodyPr wrap="square" lIns="0" tIns="0" rIns="0" bIns="0" rtlCol="0"/>
          <a:lstStyle/>
          <a:p>
            <a:endParaRPr/>
          </a:p>
        </p:txBody>
      </p:sp>
      <p:sp>
        <p:nvSpPr>
          <p:cNvPr id="9" name="object 9"/>
          <p:cNvSpPr/>
          <p:nvPr/>
        </p:nvSpPr>
        <p:spPr>
          <a:xfrm>
            <a:off x="1433322" y="2112264"/>
            <a:ext cx="114300" cy="274320"/>
          </a:xfrm>
          <a:custGeom>
            <a:avLst/>
            <a:gdLst/>
            <a:ahLst/>
            <a:cxnLst/>
            <a:rect l="l" t="t" r="r" b="b"/>
            <a:pathLst>
              <a:path w="114300" h="274319">
                <a:moveTo>
                  <a:pt x="0" y="274320"/>
                </a:moveTo>
                <a:lnTo>
                  <a:pt x="114300" y="274320"/>
                </a:lnTo>
                <a:lnTo>
                  <a:pt x="114300" y="0"/>
                </a:lnTo>
                <a:lnTo>
                  <a:pt x="0" y="0"/>
                </a:lnTo>
                <a:lnTo>
                  <a:pt x="0" y="274320"/>
                </a:lnTo>
                <a:close/>
              </a:path>
            </a:pathLst>
          </a:custGeom>
          <a:solidFill>
            <a:srgbClr val="BB8542"/>
          </a:solidFill>
        </p:spPr>
        <p:txBody>
          <a:bodyPr wrap="square" lIns="0" tIns="0" rIns="0" bIns="0" rtlCol="0"/>
          <a:lstStyle/>
          <a:p>
            <a:endParaRPr/>
          </a:p>
        </p:txBody>
      </p:sp>
      <p:sp>
        <p:nvSpPr>
          <p:cNvPr id="10" name="object 10"/>
          <p:cNvSpPr/>
          <p:nvPr/>
        </p:nvSpPr>
        <p:spPr>
          <a:xfrm>
            <a:off x="1433322" y="3322320"/>
            <a:ext cx="114300" cy="274320"/>
          </a:xfrm>
          <a:custGeom>
            <a:avLst/>
            <a:gdLst/>
            <a:ahLst/>
            <a:cxnLst/>
            <a:rect l="l" t="t" r="r" b="b"/>
            <a:pathLst>
              <a:path w="114300" h="274320">
                <a:moveTo>
                  <a:pt x="0" y="274319"/>
                </a:moveTo>
                <a:lnTo>
                  <a:pt x="114300" y="274319"/>
                </a:lnTo>
                <a:lnTo>
                  <a:pt x="114300" y="0"/>
                </a:lnTo>
                <a:lnTo>
                  <a:pt x="0" y="0"/>
                </a:lnTo>
                <a:lnTo>
                  <a:pt x="0" y="274319"/>
                </a:lnTo>
                <a:close/>
              </a:path>
            </a:pathLst>
          </a:custGeom>
          <a:solidFill>
            <a:srgbClr val="BB8542"/>
          </a:solidFill>
        </p:spPr>
        <p:txBody>
          <a:bodyPr wrap="square" lIns="0" tIns="0" rIns="0" bIns="0" rtlCol="0"/>
          <a:lstStyle/>
          <a:p>
            <a:endParaRPr/>
          </a:p>
        </p:txBody>
      </p:sp>
      <p:sp>
        <p:nvSpPr>
          <p:cNvPr id="11" name="object 11"/>
          <p:cNvSpPr txBox="1">
            <a:spLocks noGrp="1"/>
          </p:cNvSpPr>
          <p:nvPr>
            <p:ph type="sldNum" sz="quarter" idx="7"/>
          </p:nvPr>
        </p:nvSpPr>
        <p:spPr>
          <a:prstGeom prst="rect">
            <a:avLst/>
          </a:prstGeom>
        </p:spPr>
        <p:txBody>
          <a:bodyPr vert="horz" wrap="square" lIns="0" tIns="0" rIns="0" bIns="0" rtlCol="0">
            <a:spAutoFit/>
          </a:bodyPr>
          <a:lstStyle/>
          <a:p>
            <a:pPr marL="12700">
              <a:lnSpc>
                <a:spcPts val="1435"/>
              </a:lnSpc>
              <a:tabLst>
                <a:tab pos="2207260" algn="l"/>
              </a:tabLst>
            </a:pPr>
            <a:r>
              <a:rPr spc="-5" dirty="0"/>
              <a:t>#TCCC-CPP-PPT-02</a:t>
            </a:r>
            <a:r>
              <a:rPr spc="15" dirty="0"/>
              <a:t> </a:t>
            </a:r>
            <a:r>
              <a:rPr spc="-5" dirty="0"/>
              <a:t>08</a:t>
            </a:r>
            <a:r>
              <a:rPr spc="20" dirty="0"/>
              <a:t> </a:t>
            </a:r>
            <a:r>
              <a:rPr dirty="0"/>
              <a:t>AUG </a:t>
            </a:r>
            <a:r>
              <a:rPr spc="-5" dirty="0"/>
              <a:t>23	</a:t>
            </a:r>
            <a:fld id="{81D60167-4931-47E6-BA6A-407CBD079E47}" type="slidenum">
              <a:rPr sz="1200" spc="-5" dirty="0">
                <a:solidFill>
                  <a:srgbClr val="000000"/>
                </a:solidFill>
              </a:rPr>
              <a:t>31</a:t>
            </a:fld>
            <a:endParaRPr sz="12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1999" y="0"/>
                </a:moveTo>
                <a:lnTo>
                  <a:pt x="0" y="0"/>
                </a:lnTo>
                <a:lnTo>
                  <a:pt x="0" y="6857996"/>
                </a:lnTo>
                <a:lnTo>
                  <a:pt x="12191999" y="6857996"/>
                </a:lnTo>
                <a:lnTo>
                  <a:pt x="12191999" y="0"/>
                </a:lnTo>
                <a:close/>
              </a:path>
            </a:pathLst>
          </a:custGeom>
          <a:solidFill>
            <a:srgbClr val="2D3334"/>
          </a:solidFill>
        </p:spPr>
        <p:txBody>
          <a:bodyPr wrap="square" lIns="0" tIns="0" rIns="0" bIns="0" rtlCol="0"/>
          <a:lstStyle/>
          <a:p>
            <a:endParaRPr/>
          </a:p>
        </p:txBody>
      </p:sp>
      <p:sp>
        <p:nvSpPr>
          <p:cNvPr id="3" name="object 3"/>
          <p:cNvSpPr txBox="1"/>
          <p:nvPr/>
        </p:nvSpPr>
        <p:spPr>
          <a:xfrm>
            <a:off x="4301997" y="290830"/>
            <a:ext cx="3587750" cy="329565"/>
          </a:xfrm>
          <a:prstGeom prst="rect">
            <a:avLst/>
          </a:prstGeom>
        </p:spPr>
        <p:txBody>
          <a:bodyPr vert="horz" wrap="square" lIns="0" tIns="11430" rIns="0" bIns="0" rtlCol="0">
            <a:spAutoFit/>
          </a:bodyPr>
          <a:lstStyle/>
          <a:p>
            <a:pPr marL="12700">
              <a:lnSpc>
                <a:spcPct val="100000"/>
              </a:lnSpc>
              <a:spcBef>
                <a:spcPts val="90"/>
              </a:spcBef>
            </a:pPr>
            <a:r>
              <a:rPr sz="2000" b="1" dirty="0">
                <a:solidFill>
                  <a:srgbClr val="756F6F"/>
                </a:solidFill>
                <a:latin typeface="Arial"/>
                <a:cs typeface="Arial"/>
              </a:rPr>
              <a:t>Module</a:t>
            </a:r>
            <a:r>
              <a:rPr sz="2000" b="1" spc="-60" dirty="0">
                <a:solidFill>
                  <a:srgbClr val="756F6F"/>
                </a:solidFill>
                <a:latin typeface="Arial"/>
                <a:cs typeface="Arial"/>
              </a:rPr>
              <a:t> </a:t>
            </a:r>
            <a:r>
              <a:rPr sz="2000" b="1" spc="-5" dirty="0">
                <a:solidFill>
                  <a:srgbClr val="756F6F"/>
                </a:solidFill>
                <a:latin typeface="Arial"/>
                <a:cs typeface="Arial"/>
              </a:rPr>
              <a:t>2:</a:t>
            </a:r>
            <a:r>
              <a:rPr sz="2000" b="1" spc="-50" dirty="0">
                <a:solidFill>
                  <a:srgbClr val="756F6F"/>
                </a:solidFill>
                <a:latin typeface="Arial"/>
                <a:cs typeface="Arial"/>
              </a:rPr>
              <a:t> </a:t>
            </a:r>
            <a:r>
              <a:rPr sz="2000" b="1" dirty="0">
                <a:solidFill>
                  <a:srgbClr val="756F6F"/>
                </a:solidFill>
                <a:latin typeface="Arial"/>
                <a:cs typeface="Arial"/>
              </a:rPr>
              <a:t>Medical</a:t>
            </a:r>
            <a:r>
              <a:rPr sz="2000" b="1" spc="-35" dirty="0">
                <a:solidFill>
                  <a:srgbClr val="756F6F"/>
                </a:solidFill>
                <a:latin typeface="Arial"/>
                <a:cs typeface="Arial"/>
              </a:rPr>
              <a:t> </a:t>
            </a:r>
            <a:r>
              <a:rPr sz="2000" b="1" spc="-5" dirty="0">
                <a:solidFill>
                  <a:srgbClr val="756F6F"/>
                </a:solidFill>
                <a:latin typeface="Arial"/>
                <a:cs typeface="Arial"/>
              </a:rPr>
              <a:t>Equipment</a:t>
            </a:r>
            <a:endParaRPr sz="2000">
              <a:latin typeface="Arial"/>
              <a:cs typeface="Arial"/>
            </a:endParaRPr>
          </a:p>
        </p:txBody>
      </p:sp>
      <p:pic>
        <p:nvPicPr>
          <p:cNvPr id="4" name="object 4"/>
          <p:cNvPicPr/>
          <p:nvPr/>
        </p:nvPicPr>
        <p:blipFill>
          <a:blip r:embed="rId3" cstate="print"/>
          <a:stretch>
            <a:fillRect/>
          </a:stretch>
        </p:blipFill>
        <p:spPr>
          <a:xfrm>
            <a:off x="307847" y="256031"/>
            <a:ext cx="1173480" cy="655320"/>
          </a:xfrm>
          <a:prstGeom prst="rect">
            <a:avLst/>
          </a:prstGeom>
        </p:spPr>
      </p:pic>
      <p:sp>
        <p:nvSpPr>
          <p:cNvPr id="5" name="object 5"/>
          <p:cNvSpPr txBox="1">
            <a:spLocks noGrp="1"/>
          </p:cNvSpPr>
          <p:nvPr>
            <p:ph type="title"/>
          </p:nvPr>
        </p:nvSpPr>
        <p:spPr>
          <a:xfrm>
            <a:off x="3652265" y="930655"/>
            <a:ext cx="4965065" cy="574040"/>
          </a:xfrm>
          <a:prstGeom prst="rect">
            <a:avLst/>
          </a:prstGeom>
        </p:spPr>
        <p:txBody>
          <a:bodyPr vert="horz" wrap="square" lIns="0" tIns="12700" rIns="0" bIns="0" rtlCol="0">
            <a:spAutoFit/>
          </a:bodyPr>
          <a:lstStyle/>
          <a:p>
            <a:pPr marL="12700">
              <a:lnSpc>
                <a:spcPct val="100000"/>
              </a:lnSpc>
              <a:spcBef>
                <a:spcPts val="100"/>
              </a:spcBef>
            </a:pPr>
            <a:r>
              <a:rPr spc="-5" dirty="0">
                <a:solidFill>
                  <a:srgbClr val="FFFFFF"/>
                </a:solidFill>
              </a:rPr>
              <a:t>CHECK</a:t>
            </a:r>
            <a:r>
              <a:rPr spc="-25" dirty="0">
                <a:solidFill>
                  <a:srgbClr val="FFFFFF"/>
                </a:solidFill>
              </a:rPr>
              <a:t> </a:t>
            </a:r>
            <a:r>
              <a:rPr dirty="0">
                <a:solidFill>
                  <a:srgbClr val="FFFFFF"/>
                </a:solidFill>
              </a:rPr>
              <a:t>ON</a:t>
            </a:r>
            <a:r>
              <a:rPr spc="-40" dirty="0">
                <a:solidFill>
                  <a:srgbClr val="FFFFFF"/>
                </a:solidFill>
              </a:rPr>
              <a:t> </a:t>
            </a:r>
            <a:r>
              <a:rPr spc="-15" dirty="0">
                <a:solidFill>
                  <a:srgbClr val="FFFFFF"/>
                </a:solidFill>
              </a:rPr>
              <a:t>LEARNING</a:t>
            </a:r>
          </a:p>
        </p:txBody>
      </p:sp>
      <p:pic>
        <p:nvPicPr>
          <p:cNvPr id="6" name="object 6"/>
          <p:cNvPicPr/>
          <p:nvPr/>
        </p:nvPicPr>
        <p:blipFill>
          <a:blip r:embed="rId4" cstate="print"/>
          <a:stretch>
            <a:fillRect/>
          </a:stretch>
        </p:blipFill>
        <p:spPr>
          <a:xfrm>
            <a:off x="838200" y="1752600"/>
            <a:ext cx="716280" cy="752855"/>
          </a:xfrm>
          <a:prstGeom prst="rect">
            <a:avLst/>
          </a:prstGeom>
        </p:spPr>
      </p:pic>
      <p:sp>
        <p:nvSpPr>
          <p:cNvPr id="7" name="object 7"/>
          <p:cNvSpPr txBox="1"/>
          <p:nvPr/>
        </p:nvSpPr>
        <p:spPr>
          <a:xfrm>
            <a:off x="1836801" y="1752041"/>
            <a:ext cx="9460865" cy="4295140"/>
          </a:xfrm>
          <a:prstGeom prst="rect">
            <a:avLst/>
          </a:prstGeom>
        </p:spPr>
        <p:txBody>
          <a:bodyPr vert="horz" wrap="square" lIns="0" tIns="12700" rIns="0" bIns="0" rtlCol="0">
            <a:spAutoFit/>
          </a:bodyPr>
          <a:lstStyle/>
          <a:p>
            <a:pPr marL="12700" marR="154940">
              <a:lnSpc>
                <a:spcPct val="100000"/>
              </a:lnSpc>
              <a:spcBef>
                <a:spcPts val="100"/>
              </a:spcBef>
            </a:pPr>
            <a:r>
              <a:rPr sz="2400" b="1" dirty="0">
                <a:solidFill>
                  <a:srgbClr val="FFFFFF"/>
                </a:solidFill>
                <a:latin typeface="Arial"/>
                <a:cs typeface="Arial"/>
              </a:rPr>
              <a:t>What</a:t>
            </a:r>
            <a:r>
              <a:rPr sz="2400" b="1" spc="-25" dirty="0">
                <a:solidFill>
                  <a:srgbClr val="FFFFFF"/>
                </a:solidFill>
                <a:latin typeface="Arial"/>
                <a:cs typeface="Arial"/>
              </a:rPr>
              <a:t> </a:t>
            </a:r>
            <a:r>
              <a:rPr sz="2400" b="1" spc="-20" dirty="0">
                <a:solidFill>
                  <a:srgbClr val="FFFFFF"/>
                </a:solidFill>
                <a:latin typeface="Arial"/>
                <a:cs typeface="Arial"/>
              </a:rPr>
              <a:t>type</a:t>
            </a:r>
            <a:r>
              <a:rPr sz="2400" b="1" spc="55" dirty="0">
                <a:solidFill>
                  <a:srgbClr val="FFFFFF"/>
                </a:solidFill>
                <a:latin typeface="Arial"/>
                <a:cs typeface="Arial"/>
              </a:rPr>
              <a:t> </a:t>
            </a:r>
            <a:r>
              <a:rPr sz="2400" b="1" dirty="0">
                <a:solidFill>
                  <a:srgbClr val="FFFFFF"/>
                </a:solidFill>
                <a:latin typeface="Arial"/>
                <a:cs typeface="Arial"/>
              </a:rPr>
              <a:t>of</a:t>
            </a:r>
            <a:r>
              <a:rPr sz="2400" b="1" spc="-10" dirty="0">
                <a:solidFill>
                  <a:srgbClr val="FFFFFF"/>
                </a:solidFill>
                <a:latin typeface="Arial"/>
                <a:cs typeface="Arial"/>
              </a:rPr>
              <a:t> </a:t>
            </a:r>
            <a:r>
              <a:rPr sz="2400" b="1" spc="-5" dirty="0">
                <a:solidFill>
                  <a:srgbClr val="FFFFFF"/>
                </a:solidFill>
                <a:latin typeface="Arial"/>
                <a:cs typeface="Arial"/>
              </a:rPr>
              <a:t>tourniquet</a:t>
            </a:r>
            <a:r>
              <a:rPr sz="2400" b="1" spc="-30" dirty="0">
                <a:solidFill>
                  <a:srgbClr val="FFFFFF"/>
                </a:solidFill>
                <a:latin typeface="Arial"/>
                <a:cs typeface="Arial"/>
              </a:rPr>
              <a:t> </a:t>
            </a:r>
            <a:r>
              <a:rPr sz="2400" b="1" spc="-5" dirty="0">
                <a:solidFill>
                  <a:srgbClr val="FFFFFF"/>
                </a:solidFill>
                <a:latin typeface="Arial"/>
                <a:cs typeface="Arial"/>
              </a:rPr>
              <a:t>found </a:t>
            </a:r>
            <a:r>
              <a:rPr sz="2400" b="1" dirty="0">
                <a:solidFill>
                  <a:srgbClr val="FFFFFF"/>
                </a:solidFill>
                <a:latin typeface="Arial"/>
                <a:cs typeface="Arial"/>
              </a:rPr>
              <a:t>in</a:t>
            </a:r>
            <a:r>
              <a:rPr sz="2400" b="1" spc="-25" dirty="0">
                <a:solidFill>
                  <a:srgbClr val="FFFFFF"/>
                </a:solidFill>
                <a:latin typeface="Arial"/>
                <a:cs typeface="Arial"/>
              </a:rPr>
              <a:t> </a:t>
            </a:r>
            <a:r>
              <a:rPr sz="2400" b="1" spc="-5" dirty="0">
                <a:solidFill>
                  <a:srgbClr val="FFFFFF"/>
                </a:solidFill>
                <a:latin typeface="Arial"/>
                <a:cs typeface="Arial"/>
              </a:rPr>
              <a:t>the</a:t>
            </a:r>
            <a:r>
              <a:rPr sz="2400" b="1" spc="5" dirty="0">
                <a:solidFill>
                  <a:srgbClr val="FFFFFF"/>
                </a:solidFill>
                <a:latin typeface="Arial"/>
                <a:cs typeface="Arial"/>
              </a:rPr>
              <a:t> </a:t>
            </a:r>
            <a:r>
              <a:rPr sz="2400" b="1" spc="-10" dirty="0">
                <a:solidFill>
                  <a:srgbClr val="FFFFFF"/>
                </a:solidFill>
                <a:latin typeface="Arial"/>
                <a:cs typeface="Arial"/>
              </a:rPr>
              <a:t>CMC</a:t>
            </a:r>
            <a:r>
              <a:rPr sz="2400" b="1" spc="25" dirty="0">
                <a:solidFill>
                  <a:srgbClr val="FFFFFF"/>
                </a:solidFill>
                <a:latin typeface="Arial"/>
                <a:cs typeface="Arial"/>
              </a:rPr>
              <a:t> </a:t>
            </a:r>
            <a:r>
              <a:rPr sz="2400" b="1" spc="-30" dirty="0">
                <a:solidFill>
                  <a:srgbClr val="FFFFFF"/>
                </a:solidFill>
                <a:latin typeface="Arial"/>
                <a:cs typeface="Arial"/>
              </a:rPr>
              <a:t>Aid</a:t>
            </a:r>
            <a:r>
              <a:rPr sz="2400" b="1" spc="50" dirty="0">
                <a:solidFill>
                  <a:srgbClr val="FFFFFF"/>
                </a:solidFill>
                <a:latin typeface="Arial"/>
                <a:cs typeface="Arial"/>
              </a:rPr>
              <a:t> </a:t>
            </a:r>
            <a:r>
              <a:rPr sz="2400" b="1" dirty="0">
                <a:solidFill>
                  <a:srgbClr val="FFFFFF"/>
                </a:solidFill>
                <a:latin typeface="Arial"/>
                <a:cs typeface="Arial"/>
              </a:rPr>
              <a:t>Bag</a:t>
            </a:r>
            <a:r>
              <a:rPr sz="2400" b="1" spc="5" dirty="0">
                <a:solidFill>
                  <a:srgbClr val="FFFFFF"/>
                </a:solidFill>
                <a:latin typeface="Arial"/>
                <a:cs typeface="Arial"/>
              </a:rPr>
              <a:t> </a:t>
            </a:r>
            <a:r>
              <a:rPr sz="2400" b="1" dirty="0">
                <a:solidFill>
                  <a:srgbClr val="FFFFFF"/>
                </a:solidFill>
                <a:latin typeface="Arial"/>
                <a:cs typeface="Arial"/>
              </a:rPr>
              <a:t>is</a:t>
            </a:r>
            <a:r>
              <a:rPr sz="2400" b="1" spc="-10" dirty="0">
                <a:solidFill>
                  <a:srgbClr val="FFFFFF"/>
                </a:solidFill>
                <a:latin typeface="Arial"/>
                <a:cs typeface="Arial"/>
              </a:rPr>
              <a:t> </a:t>
            </a:r>
            <a:r>
              <a:rPr sz="2400" b="1" dirty="0">
                <a:solidFill>
                  <a:srgbClr val="FFFFFF"/>
                </a:solidFill>
                <a:latin typeface="Arial"/>
                <a:cs typeface="Arial"/>
              </a:rPr>
              <a:t>used</a:t>
            </a:r>
            <a:r>
              <a:rPr sz="2400" b="1" spc="-20" dirty="0">
                <a:solidFill>
                  <a:srgbClr val="FFFFFF"/>
                </a:solidFill>
                <a:latin typeface="Arial"/>
                <a:cs typeface="Arial"/>
              </a:rPr>
              <a:t> </a:t>
            </a:r>
            <a:r>
              <a:rPr sz="2400" b="1" spc="-5" dirty="0">
                <a:solidFill>
                  <a:srgbClr val="FFFFFF"/>
                </a:solidFill>
                <a:latin typeface="Arial"/>
                <a:cs typeface="Arial"/>
              </a:rPr>
              <a:t>to </a:t>
            </a:r>
            <a:r>
              <a:rPr sz="2400" b="1" dirty="0">
                <a:solidFill>
                  <a:srgbClr val="FFFFFF"/>
                </a:solidFill>
                <a:latin typeface="Arial"/>
                <a:cs typeface="Arial"/>
              </a:rPr>
              <a:t> </a:t>
            </a:r>
            <a:r>
              <a:rPr sz="2400" b="1" spc="-5" dirty="0">
                <a:solidFill>
                  <a:srgbClr val="FFFFFF"/>
                </a:solidFill>
                <a:latin typeface="Arial"/>
                <a:cs typeface="Arial"/>
              </a:rPr>
              <a:t>control</a:t>
            </a:r>
            <a:r>
              <a:rPr sz="2400" b="1" spc="-15" dirty="0">
                <a:solidFill>
                  <a:srgbClr val="FFFFFF"/>
                </a:solidFill>
                <a:latin typeface="Arial"/>
                <a:cs typeface="Arial"/>
              </a:rPr>
              <a:t> </a:t>
            </a:r>
            <a:r>
              <a:rPr sz="2400" b="1" spc="-5" dirty="0">
                <a:solidFill>
                  <a:srgbClr val="FFFFFF"/>
                </a:solidFill>
                <a:latin typeface="Arial"/>
                <a:cs typeface="Arial"/>
              </a:rPr>
              <a:t>massive</a:t>
            </a:r>
            <a:r>
              <a:rPr sz="2400" b="1" spc="5" dirty="0">
                <a:solidFill>
                  <a:srgbClr val="FFFFFF"/>
                </a:solidFill>
                <a:latin typeface="Arial"/>
                <a:cs typeface="Arial"/>
              </a:rPr>
              <a:t> </a:t>
            </a:r>
            <a:r>
              <a:rPr sz="2400" b="1" dirty="0">
                <a:solidFill>
                  <a:srgbClr val="FFFFFF"/>
                </a:solidFill>
                <a:latin typeface="Arial"/>
                <a:cs typeface="Arial"/>
              </a:rPr>
              <a:t>hemorrhage</a:t>
            </a:r>
            <a:r>
              <a:rPr sz="2400" b="1" spc="-15" dirty="0">
                <a:solidFill>
                  <a:srgbClr val="FFFFFF"/>
                </a:solidFill>
                <a:latin typeface="Arial"/>
                <a:cs typeface="Arial"/>
              </a:rPr>
              <a:t> </a:t>
            </a:r>
            <a:r>
              <a:rPr sz="2400" b="1" dirty="0">
                <a:solidFill>
                  <a:srgbClr val="FFFFFF"/>
                </a:solidFill>
                <a:latin typeface="Arial"/>
                <a:cs typeface="Arial"/>
              </a:rPr>
              <a:t>in</a:t>
            </a:r>
            <a:r>
              <a:rPr sz="2400" b="1" spc="-15" dirty="0">
                <a:solidFill>
                  <a:srgbClr val="FFFFFF"/>
                </a:solidFill>
                <a:latin typeface="Arial"/>
                <a:cs typeface="Arial"/>
              </a:rPr>
              <a:t> </a:t>
            </a:r>
            <a:r>
              <a:rPr sz="2400" b="1" spc="-5" dirty="0">
                <a:solidFill>
                  <a:srgbClr val="FFFFFF"/>
                </a:solidFill>
                <a:latin typeface="Arial"/>
                <a:cs typeface="Arial"/>
              </a:rPr>
              <a:t>the</a:t>
            </a:r>
            <a:r>
              <a:rPr sz="2400" b="1" spc="5" dirty="0">
                <a:solidFill>
                  <a:srgbClr val="FFFFFF"/>
                </a:solidFill>
                <a:latin typeface="Arial"/>
                <a:cs typeface="Arial"/>
              </a:rPr>
              <a:t> </a:t>
            </a:r>
            <a:r>
              <a:rPr sz="2400" b="1" dirty="0">
                <a:solidFill>
                  <a:srgbClr val="FFFFFF"/>
                </a:solidFill>
                <a:latin typeface="Arial"/>
                <a:cs typeface="Arial"/>
              </a:rPr>
              <a:t>axilla</a:t>
            </a:r>
            <a:r>
              <a:rPr sz="2400" b="1" spc="-55" dirty="0">
                <a:solidFill>
                  <a:srgbClr val="FFFFFF"/>
                </a:solidFill>
                <a:latin typeface="Arial"/>
                <a:cs typeface="Arial"/>
              </a:rPr>
              <a:t> </a:t>
            </a:r>
            <a:r>
              <a:rPr sz="2400" b="1" spc="-5" dirty="0">
                <a:solidFill>
                  <a:srgbClr val="FFFFFF"/>
                </a:solidFill>
                <a:latin typeface="Arial"/>
                <a:cs typeface="Arial"/>
              </a:rPr>
              <a:t>that</a:t>
            </a:r>
            <a:r>
              <a:rPr sz="2400" b="1" spc="5" dirty="0">
                <a:solidFill>
                  <a:srgbClr val="FFFFFF"/>
                </a:solidFill>
                <a:latin typeface="Arial"/>
                <a:cs typeface="Arial"/>
              </a:rPr>
              <a:t> </a:t>
            </a:r>
            <a:r>
              <a:rPr sz="2400" b="1" dirty="0">
                <a:solidFill>
                  <a:srgbClr val="FFFFFF"/>
                </a:solidFill>
                <a:latin typeface="Arial"/>
                <a:cs typeface="Arial"/>
              </a:rPr>
              <a:t>is</a:t>
            </a:r>
            <a:r>
              <a:rPr sz="2400" b="1" spc="-10" dirty="0">
                <a:solidFill>
                  <a:srgbClr val="FFFFFF"/>
                </a:solidFill>
                <a:latin typeface="Arial"/>
                <a:cs typeface="Arial"/>
              </a:rPr>
              <a:t> </a:t>
            </a:r>
            <a:r>
              <a:rPr sz="2400" b="1" spc="-5" dirty="0">
                <a:solidFill>
                  <a:srgbClr val="FFFFFF"/>
                </a:solidFill>
                <a:latin typeface="Arial"/>
                <a:cs typeface="Arial"/>
              </a:rPr>
              <a:t>too</a:t>
            </a:r>
            <a:r>
              <a:rPr sz="2400" b="1" dirty="0">
                <a:solidFill>
                  <a:srgbClr val="FFFFFF"/>
                </a:solidFill>
                <a:latin typeface="Arial"/>
                <a:cs typeface="Arial"/>
              </a:rPr>
              <a:t> proximal</a:t>
            </a:r>
            <a:r>
              <a:rPr sz="2400" b="1" spc="-35" dirty="0">
                <a:solidFill>
                  <a:srgbClr val="FFFFFF"/>
                </a:solidFill>
                <a:latin typeface="Arial"/>
                <a:cs typeface="Arial"/>
              </a:rPr>
              <a:t> </a:t>
            </a:r>
            <a:r>
              <a:rPr sz="2400" b="1" spc="-5" dirty="0">
                <a:solidFill>
                  <a:srgbClr val="FFFFFF"/>
                </a:solidFill>
                <a:latin typeface="Arial"/>
                <a:cs typeface="Arial"/>
              </a:rPr>
              <a:t>for </a:t>
            </a:r>
            <a:r>
              <a:rPr sz="2400" b="1" spc="-655" dirty="0">
                <a:solidFill>
                  <a:srgbClr val="FFFFFF"/>
                </a:solidFill>
                <a:latin typeface="Arial"/>
                <a:cs typeface="Arial"/>
              </a:rPr>
              <a:t> </a:t>
            </a:r>
            <a:r>
              <a:rPr sz="2400" b="1" spc="-10" dirty="0">
                <a:solidFill>
                  <a:srgbClr val="FFFFFF"/>
                </a:solidFill>
                <a:latin typeface="Arial"/>
                <a:cs typeface="Arial"/>
              </a:rPr>
              <a:t>effective</a:t>
            </a:r>
            <a:r>
              <a:rPr sz="2400" b="1" spc="30" dirty="0">
                <a:solidFill>
                  <a:srgbClr val="FFFFFF"/>
                </a:solidFill>
                <a:latin typeface="Arial"/>
                <a:cs typeface="Arial"/>
              </a:rPr>
              <a:t> </a:t>
            </a:r>
            <a:r>
              <a:rPr sz="2400" b="1" dirty="0">
                <a:solidFill>
                  <a:srgbClr val="FFFFFF"/>
                </a:solidFill>
                <a:latin typeface="Arial"/>
                <a:cs typeface="Arial"/>
              </a:rPr>
              <a:t>limb</a:t>
            </a:r>
            <a:r>
              <a:rPr sz="2400" b="1" spc="-25" dirty="0">
                <a:solidFill>
                  <a:srgbClr val="FFFFFF"/>
                </a:solidFill>
                <a:latin typeface="Arial"/>
                <a:cs typeface="Arial"/>
              </a:rPr>
              <a:t> </a:t>
            </a:r>
            <a:r>
              <a:rPr sz="2400" b="1" spc="-5" dirty="0">
                <a:solidFill>
                  <a:srgbClr val="FFFFFF"/>
                </a:solidFill>
                <a:latin typeface="Arial"/>
                <a:cs typeface="Arial"/>
              </a:rPr>
              <a:t>tourniquet</a:t>
            </a:r>
            <a:r>
              <a:rPr sz="2400" b="1" spc="-30" dirty="0">
                <a:solidFill>
                  <a:srgbClr val="FFFFFF"/>
                </a:solidFill>
                <a:latin typeface="Arial"/>
                <a:cs typeface="Arial"/>
              </a:rPr>
              <a:t> </a:t>
            </a:r>
            <a:r>
              <a:rPr sz="2400" b="1" spc="-5" dirty="0">
                <a:solidFill>
                  <a:srgbClr val="FFFFFF"/>
                </a:solidFill>
                <a:latin typeface="Arial"/>
                <a:cs typeface="Arial"/>
              </a:rPr>
              <a:t>application?</a:t>
            </a:r>
            <a:endParaRPr sz="2400">
              <a:latin typeface="Arial"/>
              <a:cs typeface="Arial"/>
            </a:endParaRPr>
          </a:p>
          <a:p>
            <a:pPr marL="12700" marR="290830">
              <a:lnSpc>
                <a:spcPct val="100000"/>
              </a:lnSpc>
              <a:spcBef>
                <a:spcPts val="1614"/>
              </a:spcBef>
            </a:pPr>
            <a:r>
              <a:rPr sz="2400" b="1" dirty="0">
                <a:solidFill>
                  <a:srgbClr val="FFFFFF"/>
                </a:solidFill>
                <a:latin typeface="Arial"/>
                <a:cs typeface="Arial"/>
              </a:rPr>
              <a:t>What equipment is </a:t>
            </a:r>
            <a:r>
              <a:rPr sz="2400" b="1" spc="-5" dirty="0">
                <a:solidFill>
                  <a:srgbClr val="FFFFFF"/>
                </a:solidFill>
                <a:latin typeface="Arial"/>
                <a:cs typeface="Arial"/>
              </a:rPr>
              <a:t>available </a:t>
            </a:r>
            <a:r>
              <a:rPr sz="2400" b="1" dirty="0">
                <a:solidFill>
                  <a:srgbClr val="FFFFFF"/>
                </a:solidFill>
                <a:latin typeface="Arial"/>
                <a:cs typeface="Arial"/>
              </a:rPr>
              <a:t>in </a:t>
            </a:r>
            <a:r>
              <a:rPr sz="2400" b="1" spc="-5" dirty="0">
                <a:solidFill>
                  <a:srgbClr val="FFFFFF"/>
                </a:solidFill>
                <a:latin typeface="Arial"/>
                <a:cs typeface="Arial"/>
              </a:rPr>
              <a:t>the </a:t>
            </a:r>
            <a:r>
              <a:rPr sz="2400" b="1" spc="-10" dirty="0">
                <a:solidFill>
                  <a:srgbClr val="FFFFFF"/>
                </a:solidFill>
                <a:latin typeface="Arial"/>
                <a:cs typeface="Arial"/>
              </a:rPr>
              <a:t>CMC </a:t>
            </a:r>
            <a:r>
              <a:rPr sz="2400" b="1" spc="-30" dirty="0">
                <a:solidFill>
                  <a:srgbClr val="FFFFFF"/>
                </a:solidFill>
                <a:latin typeface="Arial"/>
                <a:cs typeface="Arial"/>
              </a:rPr>
              <a:t>Aid </a:t>
            </a:r>
            <a:r>
              <a:rPr sz="2400" b="1" dirty="0">
                <a:solidFill>
                  <a:srgbClr val="FFFFFF"/>
                </a:solidFill>
                <a:latin typeface="Arial"/>
                <a:cs typeface="Arial"/>
              </a:rPr>
              <a:t>Bag </a:t>
            </a:r>
            <a:r>
              <a:rPr sz="2400" b="1" spc="-5" dirty="0">
                <a:solidFill>
                  <a:srgbClr val="FFFFFF"/>
                </a:solidFill>
                <a:latin typeface="Arial"/>
                <a:cs typeface="Arial"/>
              </a:rPr>
              <a:t>and/or </a:t>
            </a:r>
            <a:r>
              <a:rPr sz="2400" b="1" dirty="0">
                <a:solidFill>
                  <a:srgbClr val="FFFFFF"/>
                </a:solidFill>
                <a:latin typeface="Arial"/>
                <a:cs typeface="Arial"/>
              </a:rPr>
              <a:t>CPP kit </a:t>
            </a:r>
            <a:r>
              <a:rPr sz="2400" b="1" spc="-655" dirty="0">
                <a:solidFill>
                  <a:srgbClr val="FFFFFF"/>
                </a:solidFill>
                <a:latin typeface="Arial"/>
                <a:cs typeface="Arial"/>
              </a:rPr>
              <a:t> </a:t>
            </a:r>
            <a:r>
              <a:rPr sz="2400" b="1" spc="-5" dirty="0">
                <a:solidFill>
                  <a:srgbClr val="FFFFFF"/>
                </a:solidFill>
                <a:latin typeface="Arial"/>
                <a:cs typeface="Arial"/>
              </a:rPr>
              <a:t>that </a:t>
            </a:r>
            <a:r>
              <a:rPr sz="2400" b="1" dirty="0">
                <a:solidFill>
                  <a:srgbClr val="FFFFFF"/>
                </a:solidFill>
                <a:latin typeface="Arial"/>
                <a:cs typeface="Arial"/>
              </a:rPr>
              <a:t>can be used to establish access </a:t>
            </a:r>
            <a:r>
              <a:rPr sz="2400" b="1" spc="-5" dirty="0">
                <a:solidFill>
                  <a:srgbClr val="FFFFFF"/>
                </a:solidFill>
                <a:latin typeface="Arial"/>
                <a:cs typeface="Arial"/>
              </a:rPr>
              <a:t>for </a:t>
            </a:r>
            <a:r>
              <a:rPr sz="2400" b="1" dirty="0">
                <a:solidFill>
                  <a:srgbClr val="FFFFFF"/>
                </a:solidFill>
                <a:latin typeface="Arial"/>
                <a:cs typeface="Arial"/>
              </a:rPr>
              <a:t>fluid and blood </a:t>
            </a:r>
            <a:r>
              <a:rPr sz="2400" b="1" spc="5" dirty="0">
                <a:solidFill>
                  <a:srgbClr val="FFFFFF"/>
                </a:solidFill>
                <a:latin typeface="Arial"/>
                <a:cs typeface="Arial"/>
              </a:rPr>
              <a:t> </a:t>
            </a:r>
            <a:r>
              <a:rPr sz="2400" b="1" dirty="0">
                <a:solidFill>
                  <a:srgbClr val="FFFFFF"/>
                </a:solidFill>
                <a:latin typeface="Arial"/>
                <a:cs typeface="Arial"/>
              </a:rPr>
              <a:t>administration</a:t>
            </a:r>
            <a:r>
              <a:rPr sz="2400" b="1" spc="-55" dirty="0">
                <a:solidFill>
                  <a:srgbClr val="FFFFFF"/>
                </a:solidFill>
                <a:latin typeface="Arial"/>
                <a:cs typeface="Arial"/>
              </a:rPr>
              <a:t> </a:t>
            </a:r>
            <a:r>
              <a:rPr sz="2400" b="1" dirty="0">
                <a:solidFill>
                  <a:srgbClr val="FFFFFF"/>
                </a:solidFill>
                <a:latin typeface="Arial"/>
                <a:cs typeface="Arial"/>
              </a:rPr>
              <a:t>if IV</a:t>
            </a:r>
            <a:r>
              <a:rPr sz="2400" b="1" spc="-15" dirty="0">
                <a:solidFill>
                  <a:srgbClr val="FFFFFF"/>
                </a:solidFill>
                <a:latin typeface="Arial"/>
                <a:cs typeface="Arial"/>
              </a:rPr>
              <a:t> </a:t>
            </a:r>
            <a:r>
              <a:rPr sz="2400" b="1" dirty="0">
                <a:solidFill>
                  <a:srgbClr val="FFFFFF"/>
                </a:solidFill>
                <a:latin typeface="Arial"/>
                <a:cs typeface="Arial"/>
              </a:rPr>
              <a:t>access</a:t>
            </a:r>
            <a:r>
              <a:rPr sz="2400" b="1" spc="-40" dirty="0">
                <a:solidFill>
                  <a:srgbClr val="FFFFFF"/>
                </a:solidFill>
                <a:latin typeface="Arial"/>
                <a:cs typeface="Arial"/>
              </a:rPr>
              <a:t> </a:t>
            </a:r>
            <a:r>
              <a:rPr sz="2400" b="1" spc="-5" dirty="0">
                <a:solidFill>
                  <a:srgbClr val="FFFFFF"/>
                </a:solidFill>
                <a:latin typeface="Arial"/>
                <a:cs typeface="Arial"/>
              </a:rPr>
              <a:t>cannot</a:t>
            </a:r>
            <a:r>
              <a:rPr sz="2400" b="1" spc="-35" dirty="0">
                <a:solidFill>
                  <a:srgbClr val="FFFFFF"/>
                </a:solidFill>
                <a:latin typeface="Arial"/>
                <a:cs typeface="Arial"/>
              </a:rPr>
              <a:t> </a:t>
            </a:r>
            <a:r>
              <a:rPr sz="2400" b="1" dirty="0">
                <a:solidFill>
                  <a:srgbClr val="FFFFFF"/>
                </a:solidFill>
                <a:latin typeface="Arial"/>
                <a:cs typeface="Arial"/>
              </a:rPr>
              <a:t>be</a:t>
            </a:r>
            <a:r>
              <a:rPr sz="2400" b="1" spc="-15" dirty="0">
                <a:solidFill>
                  <a:srgbClr val="FFFFFF"/>
                </a:solidFill>
                <a:latin typeface="Arial"/>
                <a:cs typeface="Arial"/>
              </a:rPr>
              <a:t> </a:t>
            </a:r>
            <a:r>
              <a:rPr sz="2400" b="1" spc="-5" dirty="0">
                <a:solidFill>
                  <a:srgbClr val="FFFFFF"/>
                </a:solidFill>
                <a:latin typeface="Arial"/>
                <a:cs typeface="Arial"/>
              </a:rPr>
              <a:t>obtained?</a:t>
            </a:r>
            <a:endParaRPr sz="2400">
              <a:latin typeface="Arial"/>
              <a:cs typeface="Arial"/>
            </a:endParaRPr>
          </a:p>
          <a:p>
            <a:pPr marL="12700" marR="5080">
              <a:lnSpc>
                <a:spcPct val="100000"/>
              </a:lnSpc>
              <a:spcBef>
                <a:spcPts val="1610"/>
              </a:spcBef>
            </a:pPr>
            <a:r>
              <a:rPr sz="2400" b="1" dirty="0">
                <a:solidFill>
                  <a:srgbClr val="FFFFFF"/>
                </a:solidFill>
                <a:latin typeface="Arial"/>
                <a:cs typeface="Arial"/>
              </a:rPr>
              <a:t>When</a:t>
            </a:r>
            <a:r>
              <a:rPr sz="2400" b="1" spc="-50" dirty="0">
                <a:solidFill>
                  <a:srgbClr val="FFFFFF"/>
                </a:solidFill>
                <a:latin typeface="Arial"/>
                <a:cs typeface="Arial"/>
              </a:rPr>
              <a:t> </a:t>
            </a:r>
            <a:r>
              <a:rPr sz="2400" b="1" dirty="0">
                <a:solidFill>
                  <a:srgbClr val="FFFFFF"/>
                </a:solidFill>
                <a:latin typeface="Arial"/>
                <a:cs typeface="Arial"/>
              </a:rPr>
              <a:t>should</a:t>
            </a:r>
            <a:r>
              <a:rPr sz="2400" b="1" spc="-25" dirty="0">
                <a:solidFill>
                  <a:srgbClr val="FFFFFF"/>
                </a:solidFill>
                <a:latin typeface="Arial"/>
                <a:cs typeface="Arial"/>
              </a:rPr>
              <a:t> you</a:t>
            </a:r>
            <a:r>
              <a:rPr sz="2400" b="1" spc="45" dirty="0">
                <a:solidFill>
                  <a:srgbClr val="FFFFFF"/>
                </a:solidFill>
                <a:latin typeface="Arial"/>
                <a:cs typeface="Arial"/>
              </a:rPr>
              <a:t> </a:t>
            </a:r>
            <a:r>
              <a:rPr sz="2400" b="1" dirty="0">
                <a:solidFill>
                  <a:srgbClr val="FFFFFF"/>
                </a:solidFill>
                <a:latin typeface="Arial"/>
                <a:cs typeface="Arial"/>
              </a:rPr>
              <a:t>inspect</a:t>
            </a:r>
            <a:r>
              <a:rPr sz="2400" b="1" spc="-30" dirty="0">
                <a:solidFill>
                  <a:srgbClr val="FFFFFF"/>
                </a:solidFill>
                <a:latin typeface="Arial"/>
                <a:cs typeface="Arial"/>
              </a:rPr>
              <a:t> </a:t>
            </a:r>
            <a:r>
              <a:rPr sz="2400" b="1" spc="-20" dirty="0">
                <a:solidFill>
                  <a:srgbClr val="FFFFFF"/>
                </a:solidFill>
                <a:latin typeface="Arial"/>
                <a:cs typeface="Arial"/>
              </a:rPr>
              <a:t>your</a:t>
            </a:r>
            <a:r>
              <a:rPr sz="2400" b="1" spc="45" dirty="0">
                <a:solidFill>
                  <a:srgbClr val="FFFFFF"/>
                </a:solidFill>
                <a:latin typeface="Arial"/>
                <a:cs typeface="Arial"/>
              </a:rPr>
              <a:t> </a:t>
            </a:r>
            <a:r>
              <a:rPr sz="2400" b="1" spc="-20" dirty="0">
                <a:solidFill>
                  <a:srgbClr val="FFFFFF"/>
                </a:solidFill>
                <a:latin typeface="Arial"/>
                <a:cs typeface="Arial"/>
              </a:rPr>
              <a:t>JFAK,</a:t>
            </a:r>
            <a:r>
              <a:rPr sz="2400" b="1" spc="70" dirty="0">
                <a:solidFill>
                  <a:srgbClr val="FFFFFF"/>
                </a:solidFill>
                <a:latin typeface="Arial"/>
                <a:cs typeface="Arial"/>
              </a:rPr>
              <a:t> </a:t>
            </a:r>
            <a:r>
              <a:rPr sz="2400" b="1" spc="-5" dirty="0">
                <a:solidFill>
                  <a:srgbClr val="FFFFFF"/>
                </a:solidFill>
                <a:latin typeface="Arial"/>
                <a:cs typeface="Arial"/>
              </a:rPr>
              <a:t>CLS</a:t>
            </a:r>
            <a:r>
              <a:rPr sz="2400" b="1" spc="10" dirty="0">
                <a:solidFill>
                  <a:srgbClr val="FFFFFF"/>
                </a:solidFill>
                <a:latin typeface="Arial"/>
                <a:cs typeface="Arial"/>
              </a:rPr>
              <a:t> </a:t>
            </a:r>
            <a:r>
              <a:rPr sz="2400" b="1" dirty="0">
                <a:solidFill>
                  <a:srgbClr val="FFFFFF"/>
                </a:solidFill>
                <a:latin typeface="Arial"/>
                <a:cs typeface="Arial"/>
              </a:rPr>
              <a:t>bag,</a:t>
            </a:r>
            <a:r>
              <a:rPr sz="2400" b="1" spc="-45" dirty="0">
                <a:solidFill>
                  <a:srgbClr val="FFFFFF"/>
                </a:solidFill>
                <a:latin typeface="Arial"/>
                <a:cs typeface="Arial"/>
              </a:rPr>
              <a:t> </a:t>
            </a:r>
            <a:r>
              <a:rPr sz="2400" b="1" spc="-10" dirty="0">
                <a:solidFill>
                  <a:srgbClr val="FFFFFF"/>
                </a:solidFill>
                <a:latin typeface="Arial"/>
                <a:cs typeface="Arial"/>
              </a:rPr>
              <a:t>CMC</a:t>
            </a:r>
            <a:r>
              <a:rPr sz="2400" b="1" spc="20" dirty="0">
                <a:solidFill>
                  <a:srgbClr val="FFFFFF"/>
                </a:solidFill>
                <a:latin typeface="Arial"/>
                <a:cs typeface="Arial"/>
              </a:rPr>
              <a:t> </a:t>
            </a:r>
            <a:r>
              <a:rPr sz="2400" b="1" dirty="0">
                <a:solidFill>
                  <a:srgbClr val="FFFFFF"/>
                </a:solidFill>
                <a:latin typeface="Arial"/>
                <a:cs typeface="Arial"/>
              </a:rPr>
              <a:t>bag,</a:t>
            </a:r>
            <a:r>
              <a:rPr sz="2400" b="1" spc="-20" dirty="0">
                <a:solidFill>
                  <a:srgbClr val="FFFFFF"/>
                </a:solidFill>
                <a:latin typeface="Arial"/>
                <a:cs typeface="Arial"/>
              </a:rPr>
              <a:t> </a:t>
            </a:r>
            <a:r>
              <a:rPr sz="2400" b="1" dirty="0">
                <a:solidFill>
                  <a:srgbClr val="FFFFFF"/>
                </a:solidFill>
                <a:latin typeface="Arial"/>
                <a:cs typeface="Arial"/>
              </a:rPr>
              <a:t>CPP</a:t>
            </a:r>
            <a:r>
              <a:rPr sz="2400" b="1" spc="-15" dirty="0">
                <a:solidFill>
                  <a:srgbClr val="FFFFFF"/>
                </a:solidFill>
                <a:latin typeface="Arial"/>
                <a:cs typeface="Arial"/>
              </a:rPr>
              <a:t> </a:t>
            </a:r>
            <a:r>
              <a:rPr sz="2400" b="1" dirty="0">
                <a:solidFill>
                  <a:srgbClr val="FFFFFF"/>
                </a:solidFill>
                <a:latin typeface="Arial"/>
                <a:cs typeface="Arial"/>
              </a:rPr>
              <a:t>kit </a:t>
            </a:r>
            <a:r>
              <a:rPr sz="2400" b="1" spc="-650" dirty="0">
                <a:solidFill>
                  <a:srgbClr val="FFFFFF"/>
                </a:solidFill>
                <a:latin typeface="Arial"/>
                <a:cs typeface="Arial"/>
              </a:rPr>
              <a:t> </a:t>
            </a:r>
            <a:r>
              <a:rPr sz="2400" b="1" dirty="0">
                <a:solidFill>
                  <a:srgbClr val="FFFFFF"/>
                </a:solidFill>
                <a:latin typeface="Arial"/>
                <a:cs typeface="Arial"/>
              </a:rPr>
              <a:t>and</a:t>
            </a:r>
            <a:r>
              <a:rPr sz="2400" b="1" spc="-35" dirty="0">
                <a:solidFill>
                  <a:srgbClr val="FFFFFF"/>
                </a:solidFill>
                <a:latin typeface="Arial"/>
                <a:cs typeface="Arial"/>
              </a:rPr>
              <a:t> </a:t>
            </a:r>
            <a:r>
              <a:rPr sz="2400" b="1" spc="-5" dirty="0">
                <a:solidFill>
                  <a:srgbClr val="FFFFFF"/>
                </a:solidFill>
                <a:latin typeface="Arial"/>
                <a:cs typeface="Arial"/>
              </a:rPr>
              <a:t>other</a:t>
            </a:r>
            <a:r>
              <a:rPr sz="2400" b="1" spc="5" dirty="0">
                <a:solidFill>
                  <a:srgbClr val="FFFFFF"/>
                </a:solidFill>
                <a:latin typeface="Arial"/>
                <a:cs typeface="Arial"/>
              </a:rPr>
              <a:t> </a:t>
            </a:r>
            <a:r>
              <a:rPr sz="2400" b="1" dirty="0">
                <a:solidFill>
                  <a:srgbClr val="FFFFFF"/>
                </a:solidFill>
                <a:latin typeface="Arial"/>
                <a:cs typeface="Arial"/>
              </a:rPr>
              <a:t>Service-specific</a:t>
            </a:r>
            <a:r>
              <a:rPr sz="2400" b="1" spc="-35" dirty="0">
                <a:solidFill>
                  <a:srgbClr val="FFFFFF"/>
                </a:solidFill>
                <a:latin typeface="Arial"/>
                <a:cs typeface="Arial"/>
              </a:rPr>
              <a:t> </a:t>
            </a:r>
            <a:r>
              <a:rPr sz="2400" b="1" dirty="0">
                <a:solidFill>
                  <a:srgbClr val="FFFFFF"/>
                </a:solidFill>
                <a:latin typeface="Arial"/>
                <a:cs typeface="Arial"/>
              </a:rPr>
              <a:t>medical</a:t>
            </a:r>
            <a:r>
              <a:rPr sz="2400" b="1" spc="-40" dirty="0">
                <a:solidFill>
                  <a:srgbClr val="FFFFFF"/>
                </a:solidFill>
                <a:latin typeface="Arial"/>
                <a:cs typeface="Arial"/>
              </a:rPr>
              <a:t> </a:t>
            </a:r>
            <a:r>
              <a:rPr sz="2400" b="1" dirty="0">
                <a:solidFill>
                  <a:srgbClr val="FFFFFF"/>
                </a:solidFill>
                <a:latin typeface="Arial"/>
                <a:cs typeface="Arial"/>
              </a:rPr>
              <a:t>kits?</a:t>
            </a:r>
            <a:endParaRPr sz="2400">
              <a:latin typeface="Arial"/>
              <a:cs typeface="Arial"/>
            </a:endParaRPr>
          </a:p>
          <a:p>
            <a:pPr marL="12700">
              <a:lnSpc>
                <a:spcPct val="100000"/>
              </a:lnSpc>
              <a:spcBef>
                <a:spcPts val="1590"/>
              </a:spcBef>
            </a:pPr>
            <a:r>
              <a:rPr sz="2400" b="1" dirty="0">
                <a:solidFill>
                  <a:srgbClr val="FFFFFF"/>
                </a:solidFill>
                <a:latin typeface="Arial"/>
                <a:cs typeface="Arial"/>
              </a:rPr>
              <a:t>Why</a:t>
            </a:r>
            <a:r>
              <a:rPr sz="2400" b="1" spc="-25" dirty="0">
                <a:solidFill>
                  <a:srgbClr val="FFFFFF"/>
                </a:solidFill>
                <a:latin typeface="Arial"/>
                <a:cs typeface="Arial"/>
              </a:rPr>
              <a:t> </a:t>
            </a:r>
            <a:r>
              <a:rPr sz="2400" b="1" dirty="0">
                <a:solidFill>
                  <a:srgbClr val="FFFFFF"/>
                </a:solidFill>
                <a:latin typeface="Arial"/>
                <a:cs typeface="Arial"/>
              </a:rPr>
              <a:t>is</a:t>
            </a:r>
            <a:r>
              <a:rPr sz="2400" b="1" spc="-40" dirty="0">
                <a:solidFill>
                  <a:srgbClr val="FFFFFF"/>
                </a:solidFill>
                <a:latin typeface="Arial"/>
                <a:cs typeface="Arial"/>
              </a:rPr>
              <a:t> </a:t>
            </a:r>
            <a:r>
              <a:rPr sz="2400" b="1" dirty="0">
                <a:solidFill>
                  <a:srgbClr val="FFFFFF"/>
                </a:solidFill>
                <a:latin typeface="Arial"/>
                <a:cs typeface="Arial"/>
              </a:rPr>
              <a:t>it important</a:t>
            </a:r>
            <a:r>
              <a:rPr sz="2400" b="1" spc="-20" dirty="0">
                <a:solidFill>
                  <a:srgbClr val="FFFFFF"/>
                </a:solidFill>
                <a:latin typeface="Arial"/>
                <a:cs typeface="Arial"/>
              </a:rPr>
              <a:t> </a:t>
            </a:r>
            <a:r>
              <a:rPr sz="2400" b="1" dirty="0">
                <a:solidFill>
                  <a:srgbClr val="FFFFFF"/>
                </a:solidFill>
                <a:latin typeface="Arial"/>
                <a:cs typeface="Arial"/>
              </a:rPr>
              <a:t>to</a:t>
            </a:r>
            <a:r>
              <a:rPr sz="2400" b="1" spc="-35" dirty="0">
                <a:solidFill>
                  <a:srgbClr val="FFFFFF"/>
                </a:solidFill>
                <a:latin typeface="Arial"/>
                <a:cs typeface="Arial"/>
              </a:rPr>
              <a:t> </a:t>
            </a:r>
            <a:r>
              <a:rPr sz="2400" b="1" dirty="0">
                <a:solidFill>
                  <a:srgbClr val="FFFFFF"/>
                </a:solidFill>
                <a:latin typeface="Arial"/>
                <a:cs typeface="Arial"/>
              </a:rPr>
              <a:t>consider</a:t>
            </a:r>
            <a:r>
              <a:rPr sz="2400" b="1" spc="-20" dirty="0">
                <a:solidFill>
                  <a:srgbClr val="FFFFFF"/>
                </a:solidFill>
                <a:latin typeface="Arial"/>
                <a:cs typeface="Arial"/>
              </a:rPr>
              <a:t> </a:t>
            </a:r>
            <a:r>
              <a:rPr sz="2400" b="1" spc="-5" dirty="0">
                <a:solidFill>
                  <a:srgbClr val="FFFFFF"/>
                </a:solidFill>
                <a:latin typeface="Arial"/>
                <a:cs typeface="Arial"/>
              </a:rPr>
              <a:t>CoTCCC</a:t>
            </a:r>
            <a:r>
              <a:rPr sz="2400" b="1" spc="10" dirty="0">
                <a:solidFill>
                  <a:srgbClr val="FFFFFF"/>
                </a:solidFill>
                <a:latin typeface="Arial"/>
                <a:cs typeface="Arial"/>
              </a:rPr>
              <a:t> </a:t>
            </a:r>
            <a:r>
              <a:rPr sz="2400" b="1" dirty="0">
                <a:solidFill>
                  <a:srgbClr val="FFFFFF"/>
                </a:solidFill>
                <a:latin typeface="Arial"/>
                <a:cs typeface="Arial"/>
              </a:rPr>
              <a:t>recommendations</a:t>
            </a:r>
            <a:r>
              <a:rPr sz="2400" b="1" spc="-40" dirty="0">
                <a:solidFill>
                  <a:srgbClr val="FFFFFF"/>
                </a:solidFill>
                <a:latin typeface="Arial"/>
                <a:cs typeface="Arial"/>
              </a:rPr>
              <a:t> </a:t>
            </a:r>
            <a:r>
              <a:rPr sz="2400" b="1" dirty="0">
                <a:solidFill>
                  <a:srgbClr val="FFFFFF"/>
                </a:solidFill>
                <a:latin typeface="Arial"/>
                <a:cs typeface="Arial"/>
              </a:rPr>
              <a:t>on</a:t>
            </a:r>
            <a:endParaRPr sz="2400">
              <a:latin typeface="Arial"/>
              <a:cs typeface="Arial"/>
            </a:endParaRPr>
          </a:p>
          <a:p>
            <a:pPr marL="12700">
              <a:lnSpc>
                <a:spcPct val="100000"/>
              </a:lnSpc>
            </a:pPr>
            <a:r>
              <a:rPr sz="2400" b="1" dirty="0">
                <a:solidFill>
                  <a:srgbClr val="FFFFFF"/>
                </a:solidFill>
                <a:latin typeface="Arial"/>
                <a:cs typeface="Arial"/>
              </a:rPr>
              <a:t>specific</a:t>
            </a:r>
            <a:r>
              <a:rPr sz="2400" b="1" spc="-50" dirty="0">
                <a:solidFill>
                  <a:srgbClr val="FFFFFF"/>
                </a:solidFill>
                <a:latin typeface="Arial"/>
                <a:cs typeface="Arial"/>
              </a:rPr>
              <a:t> </a:t>
            </a:r>
            <a:r>
              <a:rPr sz="2400" b="1" dirty="0">
                <a:solidFill>
                  <a:srgbClr val="FFFFFF"/>
                </a:solidFill>
                <a:latin typeface="Arial"/>
                <a:cs typeface="Arial"/>
              </a:rPr>
              <a:t>combat</a:t>
            </a:r>
            <a:r>
              <a:rPr sz="2400" b="1" spc="-40" dirty="0">
                <a:solidFill>
                  <a:srgbClr val="FFFFFF"/>
                </a:solidFill>
                <a:latin typeface="Arial"/>
                <a:cs typeface="Arial"/>
              </a:rPr>
              <a:t> </a:t>
            </a:r>
            <a:r>
              <a:rPr sz="2400" b="1" dirty="0">
                <a:solidFill>
                  <a:srgbClr val="FFFFFF"/>
                </a:solidFill>
                <a:latin typeface="Arial"/>
                <a:cs typeface="Arial"/>
              </a:rPr>
              <a:t>casualty</a:t>
            </a:r>
            <a:r>
              <a:rPr sz="2400" b="1" spc="-55" dirty="0">
                <a:solidFill>
                  <a:srgbClr val="FFFFFF"/>
                </a:solidFill>
                <a:latin typeface="Arial"/>
                <a:cs typeface="Arial"/>
              </a:rPr>
              <a:t> </a:t>
            </a:r>
            <a:r>
              <a:rPr sz="2400" b="1" dirty="0">
                <a:solidFill>
                  <a:srgbClr val="FFFFFF"/>
                </a:solidFill>
                <a:latin typeface="Arial"/>
                <a:cs typeface="Arial"/>
              </a:rPr>
              <a:t>care</a:t>
            </a:r>
            <a:r>
              <a:rPr sz="2400" b="1" spc="-20" dirty="0">
                <a:solidFill>
                  <a:srgbClr val="FFFFFF"/>
                </a:solidFill>
                <a:latin typeface="Arial"/>
                <a:cs typeface="Arial"/>
              </a:rPr>
              <a:t> </a:t>
            </a:r>
            <a:r>
              <a:rPr sz="2400" b="1" dirty="0">
                <a:solidFill>
                  <a:srgbClr val="FFFFFF"/>
                </a:solidFill>
                <a:latin typeface="Arial"/>
                <a:cs typeface="Arial"/>
              </a:rPr>
              <a:t>equipment?</a:t>
            </a:r>
            <a:endParaRPr sz="2400">
              <a:latin typeface="Arial"/>
              <a:cs typeface="Arial"/>
            </a:endParaRPr>
          </a:p>
        </p:txBody>
      </p:sp>
      <p:pic>
        <p:nvPicPr>
          <p:cNvPr id="8" name="object 8"/>
          <p:cNvPicPr/>
          <p:nvPr/>
        </p:nvPicPr>
        <p:blipFill>
          <a:blip r:embed="rId4" cstate="print"/>
          <a:stretch>
            <a:fillRect/>
          </a:stretch>
        </p:blipFill>
        <p:spPr>
          <a:xfrm>
            <a:off x="838200" y="2977895"/>
            <a:ext cx="716280" cy="752855"/>
          </a:xfrm>
          <a:prstGeom prst="rect">
            <a:avLst/>
          </a:prstGeom>
        </p:spPr>
      </p:pic>
      <p:pic>
        <p:nvPicPr>
          <p:cNvPr id="9" name="object 9"/>
          <p:cNvPicPr/>
          <p:nvPr/>
        </p:nvPicPr>
        <p:blipFill>
          <a:blip r:embed="rId4" cstate="print"/>
          <a:stretch>
            <a:fillRect/>
          </a:stretch>
        </p:blipFill>
        <p:spPr>
          <a:xfrm>
            <a:off x="838200" y="4267200"/>
            <a:ext cx="716280" cy="752856"/>
          </a:xfrm>
          <a:prstGeom prst="rect">
            <a:avLst/>
          </a:prstGeom>
        </p:spPr>
      </p:pic>
      <p:pic>
        <p:nvPicPr>
          <p:cNvPr id="10" name="object 10"/>
          <p:cNvPicPr/>
          <p:nvPr/>
        </p:nvPicPr>
        <p:blipFill>
          <a:blip r:embed="rId4" cstate="print"/>
          <a:stretch>
            <a:fillRect/>
          </a:stretch>
        </p:blipFill>
        <p:spPr>
          <a:xfrm>
            <a:off x="838200" y="5340096"/>
            <a:ext cx="716280" cy="752856"/>
          </a:xfrm>
          <a:prstGeom prst="rect">
            <a:avLst/>
          </a:prstGeom>
        </p:spPr>
      </p:pic>
      <p:sp>
        <p:nvSpPr>
          <p:cNvPr id="11" name="object 11"/>
          <p:cNvSpPr txBox="1">
            <a:spLocks noGrp="1"/>
          </p:cNvSpPr>
          <p:nvPr>
            <p:ph type="sldNum" sz="quarter" idx="7"/>
          </p:nvPr>
        </p:nvSpPr>
        <p:spPr>
          <a:prstGeom prst="rect">
            <a:avLst/>
          </a:prstGeom>
        </p:spPr>
        <p:txBody>
          <a:bodyPr vert="horz" wrap="square" lIns="0" tIns="0" rIns="0" bIns="0" rtlCol="0">
            <a:spAutoFit/>
          </a:bodyPr>
          <a:lstStyle/>
          <a:p>
            <a:pPr marL="12700">
              <a:lnSpc>
                <a:spcPts val="1435"/>
              </a:lnSpc>
              <a:tabLst>
                <a:tab pos="2207260" algn="l"/>
              </a:tabLst>
            </a:pPr>
            <a:r>
              <a:rPr spc="-5" dirty="0"/>
              <a:t>#TCCC-CPP-PPT-02</a:t>
            </a:r>
            <a:r>
              <a:rPr spc="15" dirty="0"/>
              <a:t> </a:t>
            </a:r>
            <a:r>
              <a:rPr spc="-5" dirty="0"/>
              <a:t>08</a:t>
            </a:r>
            <a:r>
              <a:rPr spc="20" dirty="0"/>
              <a:t> </a:t>
            </a:r>
            <a:r>
              <a:rPr dirty="0"/>
              <a:t>AUG </a:t>
            </a:r>
            <a:r>
              <a:rPr spc="-5" dirty="0"/>
              <a:t>23	</a:t>
            </a:r>
            <a:fld id="{81D60167-4931-47E6-BA6A-407CBD079E47}" type="slidenum">
              <a:rPr sz="1200" spc="-5" dirty="0">
                <a:solidFill>
                  <a:srgbClr val="000000"/>
                </a:solidFill>
              </a:rPr>
              <a:t>32</a:t>
            </a:fld>
            <a:endParaRPr sz="12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301997" y="290830"/>
            <a:ext cx="3587750" cy="329565"/>
          </a:xfrm>
          <a:prstGeom prst="rect">
            <a:avLst/>
          </a:prstGeom>
        </p:spPr>
        <p:txBody>
          <a:bodyPr vert="horz" wrap="square" lIns="0" tIns="11430" rIns="0" bIns="0" rtlCol="0">
            <a:spAutoFit/>
          </a:bodyPr>
          <a:lstStyle/>
          <a:p>
            <a:pPr marL="12700">
              <a:lnSpc>
                <a:spcPct val="100000"/>
              </a:lnSpc>
              <a:spcBef>
                <a:spcPts val="90"/>
              </a:spcBef>
            </a:pPr>
            <a:r>
              <a:rPr sz="2000" b="1" dirty="0">
                <a:solidFill>
                  <a:srgbClr val="756F6F"/>
                </a:solidFill>
                <a:latin typeface="Arial"/>
                <a:cs typeface="Arial"/>
              </a:rPr>
              <a:t>Module</a:t>
            </a:r>
            <a:r>
              <a:rPr sz="2000" b="1" spc="-60" dirty="0">
                <a:solidFill>
                  <a:srgbClr val="756F6F"/>
                </a:solidFill>
                <a:latin typeface="Arial"/>
                <a:cs typeface="Arial"/>
              </a:rPr>
              <a:t> </a:t>
            </a:r>
            <a:r>
              <a:rPr sz="2000" b="1" spc="-5" dirty="0">
                <a:solidFill>
                  <a:srgbClr val="756F6F"/>
                </a:solidFill>
                <a:latin typeface="Arial"/>
                <a:cs typeface="Arial"/>
              </a:rPr>
              <a:t>2:</a:t>
            </a:r>
            <a:r>
              <a:rPr sz="2000" b="1" spc="-50" dirty="0">
                <a:solidFill>
                  <a:srgbClr val="756F6F"/>
                </a:solidFill>
                <a:latin typeface="Arial"/>
                <a:cs typeface="Arial"/>
              </a:rPr>
              <a:t> </a:t>
            </a:r>
            <a:r>
              <a:rPr sz="2000" b="1" dirty="0">
                <a:solidFill>
                  <a:srgbClr val="756F6F"/>
                </a:solidFill>
                <a:latin typeface="Arial"/>
                <a:cs typeface="Arial"/>
              </a:rPr>
              <a:t>Medical</a:t>
            </a:r>
            <a:r>
              <a:rPr sz="2000" b="1" spc="-35" dirty="0">
                <a:solidFill>
                  <a:srgbClr val="756F6F"/>
                </a:solidFill>
                <a:latin typeface="Arial"/>
                <a:cs typeface="Arial"/>
              </a:rPr>
              <a:t> </a:t>
            </a:r>
            <a:r>
              <a:rPr sz="2000" b="1" spc="-5" dirty="0">
                <a:solidFill>
                  <a:srgbClr val="756F6F"/>
                </a:solidFill>
                <a:latin typeface="Arial"/>
                <a:cs typeface="Arial"/>
              </a:rPr>
              <a:t>Equipment</a:t>
            </a:r>
            <a:endParaRPr sz="2000">
              <a:latin typeface="Arial"/>
              <a:cs typeface="Arial"/>
            </a:endParaRPr>
          </a:p>
        </p:txBody>
      </p:sp>
      <p:pic>
        <p:nvPicPr>
          <p:cNvPr id="3" name="object 3"/>
          <p:cNvPicPr/>
          <p:nvPr/>
        </p:nvPicPr>
        <p:blipFill>
          <a:blip r:embed="rId2" cstate="print"/>
          <a:stretch>
            <a:fillRect/>
          </a:stretch>
        </p:blipFill>
        <p:spPr>
          <a:xfrm>
            <a:off x="307847" y="256031"/>
            <a:ext cx="1173480" cy="655320"/>
          </a:xfrm>
          <a:prstGeom prst="rect">
            <a:avLst/>
          </a:prstGeom>
        </p:spPr>
      </p:pic>
      <p:sp>
        <p:nvSpPr>
          <p:cNvPr id="4" name="object 4"/>
          <p:cNvSpPr txBox="1"/>
          <p:nvPr/>
        </p:nvSpPr>
        <p:spPr>
          <a:xfrm>
            <a:off x="2695194" y="2917012"/>
            <a:ext cx="6802120" cy="940435"/>
          </a:xfrm>
          <a:prstGeom prst="rect">
            <a:avLst/>
          </a:prstGeom>
        </p:spPr>
        <p:txBody>
          <a:bodyPr vert="horz" wrap="square" lIns="0" tIns="12700" rIns="0" bIns="0" rtlCol="0">
            <a:spAutoFit/>
          </a:bodyPr>
          <a:lstStyle/>
          <a:p>
            <a:pPr marL="12700">
              <a:lnSpc>
                <a:spcPct val="100000"/>
              </a:lnSpc>
              <a:spcBef>
                <a:spcPts val="100"/>
              </a:spcBef>
            </a:pPr>
            <a:r>
              <a:rPr sz="6000" b="1" spc="5" dirty="0">
                <a:solidFill>
                  <a:srgbClr val="FFFFFF"/>
                </a:solidFill>
                <a:latin typeface="Arial"/>
                <a:cs typeface="Arial"/>
              </a:rPr>
              <a:t>ANY</a:t>
            </a:r>
            <a:r>
              <a:rPr sz="6000" b="1" spc="-105" dirty="0">
                <a:solidFill>
                  <a:srgbClr val="FFFFFF"/>
                </a:solidFill>
                <a:latin typeface="Arial"/>
                <a:cs typeface="Arial"/>
              </a:rPr>
              <a:t> </a:t>
            </a:r>
            <a:r>
              <a:rPr sz="6000" b="1" dirty="0">
                <a:solidFill>
                  <a:srgbClr val="FFFFFF"/>
                </a:solidFill>
                <a:latin typeface="Arial"/>
                <a:cs typeface="Arial"/>
              </a:rPr>
              <a:t>QUESTIONS?</a:t>
            </a:r>
            <a:endParaRPr sz="6000">
              <a:latin typeface="Arial"/>
              <a:cs typeface="Arial"/>
            </a:endParaRPr>
          </a:p>
        </p:txBody>
      </p:sp>
      <p:pic>
        <p:nvPicPr>
          <p:cNvPr id="5" name="object 5"/>
          <p:cNvPicPr/>
          <p:nvPr/>
        </p:nvPicPr>
        <p:blipFill>
          <a:blip r:embed="rId3" cstate="print"/>
          <a:stretch>
            <a:fillRect/>
          </a:stretch>
        </p:blipFill>
        <p:spPr>
          <a:xfrm>
            <a:off x="8595359" y="1441703"/>
            <a:ext cx="1524000" cy="1435608"/>
          </a:xfrm>
          <a:prstGeom prst="rect">
            <a:avLst/>
          </a:prstGeom>
        </p:spPr>
      </p:pic>
      <p:pic>
        <p:nvPicPr>
          <p:cNvPr id="6" name="object 6"/>
          <p:cNvPicPr/>
          <p:nvPr/>
        </p:nvPicPr>
        <p:blipFill>
          <a:blip r:embed="rId4" cstate="print"/>
          <a:stretch>
            <a:fillRect/>
          </a:stretch>
        </p:blipFill>
        <p:spPr>
          <a:xfrm>
            <a:off x="7223759" y="4334255"/>
            <a:ext cx="2514600" cy="1828800"/>
          </a:xfrm>
          <a:prstGeom prst="rect">
            <a:avLst/>
          </a:prstGeom>
        </p:spPr>
      </p:pic>
      <p:grpSp>
        <p:nvGrpSpPr>
          <p:cNvPr id="7" name="object 7"/>
          <p:cNvGrpSpPr/>
          <p:nvPr/>
        </p:nvGrpSpPr>
        <p:grpSpPr>
          <a:xfrm>
            <a:off x="199974" y="1300099"/>
            <a:ext cx="3276600" cy="3006725"/>
            <a:chOff x="199974" y="1300099"/>
            <a:chExt cx="3276600" cy="3006725"/>
          </a:xfrm>
        </p:grpSpPr>
        <p:pic>
          <p:nvPicPr>
            <p:cNvPr id="8" name="object 8"/>
            <p:cNvPicPr/>
            <p:nvPr/>
          </p:nvPicPr>
          <p:blipFill>
            <a:blip r:embed="rId5" cstate="print"/>
            <a:stretch>
              <a:fillRect/>
            </a:stretch>
          </p:blipFill>
          <p:spPr>
            <a:xfrm>
              <a:off x="1329829" y="1300099"/>
              <a:ext cx="2146287" cy="2127377"/>
            </a:xfrm>
            <a:prstGeom prst="rect">
              <a:avLst/>
            </a:prstGeom>
          </p:spPr>
        </p:pic>
        <p:pic>
          <p:nvPicPr>
            <p:cNvPr id="9" name="object 9"/>
            <p:cNvPicPr/>
            <p:nvPr/>
          </p:nvPicPr>
          <p:blipFill>
            <a:blip r:embed="rId6" cstate="print"/>
            <a:stretch>
              <a:fillRect/>
            </a:stretch>
          </p:blipFill>
          <p:spPr>
            <a:xfrm>
              <a:off x="199974" y="2094865"/>
              <a:ext cx="2202980" cy="2211704"/>
            </a:xfrm>
            <a:prstGeom prst="rect">
              <a:avLst/>
            </a:prstGeom>
          </p:spPr>
        </p:pic>
      </p:grpSp>
      <p:sp>
        <p:nvSpPr>
          <p:cNvPr id="10" name="object 10"/>
          <p:cNvSpPr txBox="1">
            <a:spLocks noGrp="1"/>
          </p:cNvSpPr>
          <p:nvPr>
            <p:ph type="sldNum" sz="quarter" idx="7"/>
          </p:nvPr>
        </p:nvSpPr>
        <p:spPr>
          <a:prstGeom prst="rect">
            <a:avLst/>
          </a:prstGeom>
        </p:spPr>
        <p:txBody>
          <a:bodyPr vert="horz" wrap="square" lIns="0" tIns="0" rIns="0" bIns="0" rtlCol="0">
            <a:spAutoFit/>
          </a:bodyPr>
          <a:lstStyle/>
          <a:p>
            <a:pPr marL="12700">
              <a:lnSpc>
                <a:spcPts val="1435"/>
              </a:lnSpc>
              <a:tabLst>
                <a:tab pos="2207260" algn="l"/>
              </a:tabLst>
            </a:pPr>
            <a:r>
              <a:rPr spc="-5" dirty="0"/>
              <a:t>#TCCC-CPP-PPT-02</a:t>
            </a:r>
            <a:r>
              <a:rPr spc="15" dirty="0"/>
              <a:t> </a:t>
            </a:r>
            <a:r>
              <a:rPr spc="-5" dirty="0"/>
              <a:t>08</a:t>
            </a:r>
            <a:r>
              <a:rPr spc="20" dirty="0"/>
              <a:t> </a:t>
            </a:r>
            <a:r>
              <a:rPr dirty="0"/>
              <a:t>AUG </a:t>
            </a:r>
            <a:r>
              <a:rPr spc="-5" dirty="0"/>
              <a:t>23	</a:t>
            </a:r>
            <a:fld id="{81D60167-4931-47E6-BA6A-407CBD079E47}" type="slidenum">
              <a:rPr sz="1200" spc="-5" dirty="0">
                <a:solidFill>
                  <a:srgbClr val="000000"/>
                </a:solidFill>
              </a:rPr>
              <a:t>33</a:t>
            </a:fld>
            <a:endParaRPr sz="12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301997" y="290830"/>
            <a:ext cx="3587750" cy="329565"/>
          </a:xfrm>
          <a:prstGeom prst="rect">
            <a:avLst/>
          </a:prstGeom>
        </p:spPr>
        <p:txBody>
          <a:bodyPr vert="horz" wrap="square" lIns="0" tIns="11430" rIns="0" bIns="0" rtlCol="0">
            <a:spAutoFit/>
          </a:bodyPr>
          <a:lstStyle/>
          <a:p>
            <a:pPr marL="12700">
              <a:lnSpc>
                <a:spcPct val="100000"/>
              </a:lnSpc>
              <a:spcBef>
                <a:spcPts val="90"/>
              </a:spcBef>
            </a:pPr>
            <a:r>
              <a:rPr sz="2000" b="1" dirty="0">
                <a:solidFill>
                  <a:srgbClr val="756F6F"/>
                </a:solidFill>
                <a:latin typeface="Arial"/>
                <a:cs typeface="Arial"/>
              </a:rPr>
              <a:t>Module</a:t>
            </a:r>
            <a:r>
              <a:rPr sz="2000" b="1" spc="-60" dirty="0">
                <a:solidFill>
                  <a:srgbClr val="756F6F"/>
                </a:solidFill>
                <a:latin typeface="Arial"/>
                <a:cs typeface="Arial"/>
              </a:rPr>
              <a:t> </a:t>
            </a:r>
            <a:r>
              <a:rPr sz="2000" b="1" spc="-5" dirty="0">
                <a:solidFill>
                  <a:srgbClr val="756F6F"/>
                </a:solidFill>
                <a:latin typeface="Arial"/>
                <a:cs typeface="Arial"/>
              </a:rPr>
              <a:t>2:</a:t>
            </a:r>
            <a:r>
              <a:rPr sz="2000" b="1" spc="-50" dirty="0">
                <a:solidFill>
                  <a:srgbClr val="756F6F"/>
                </a:solidFill>
                <a:latin typeface="Arial"/>
                <a:cs typeface="Arial"/>
              </a:rPr>
              <a:t> </a:t>
            </a:r>
            <a:r>
              <a:rPr sz="2000" b="1" dirty="0">
                <a:solidFill>
                  <a:srgbClr val="756F6F"/>
                </a:solidFill>
                <a:latin typeface="Arial"/>
                <a:cs typeface="Arial"/>
              </a:rPr>
              <a:t>Medical</a:t>
            </a:r>
            <a:r>
              <a:rPr sz="2000" b="1" spc="-35" dirty="0">
                <a:solidFill>
                  <a:srgbClr val="756F6F"/>
                </a:solidFill>
                <a:latin typeface="Arial"/>
                <a:cs typeface="Arial"/>
              </a:rPr>
              <a:t> </a:t>
            </a:r>
            <a:r>
              <a:rPr sz="2000" b="1" spc="-5" dirty="0">
                <a:solidFill>
                  <a:srgbClr val="756F6F"/>
                </a:solidFill>
                <a:latin typeface="Arial"/>
                <a:cs typeface="Arial"/>
              </a:rPr>
              <a:t>Equipment</a:t>
            </a:r>
            <a:endParaRPr sz="2000">
              <a:latin typeface="Arial"/>
              <a:cs typeface="Arial"/>
            </a:endParaRPr>
          </a:p>
        </p:txBody>
      </p:sp>
      <p:pic>
        <p:nvPicPr>
          <p:cNvPr id="3" name="object 3"/>
          <p:cNvPicPr/>
          <p:nvPr/>
        </p:nvPicPr>
        <p:blipFill>
          <a:blip r:embed="rId2" cstate="print"/>
          <a:stretch>
            <a:fillRect/>
          </a:stretch>
        </p:blipFill>
        <p:spPr>
          <a:xfrm>
            <a:off x="307847" y="256031"/>
            <a:ext cx="1173480" cy="655320"/>
          </a:xfrm>
          <a:prstGeom prst="rect">
            <a:avLst/>
          </a:prstGeom>
        </p:spPr>
      </p:pic>
      <p:grpSp>
        <p:nvGrpSpPr>
          <p:cNvPr id="4" name="object 4"/>
          <p:cNvGrpSpPr/>
          <p:nvPr/>
        </p:nvGrpSpPr>
        <p:grpSpPr>
          <a:xfrm>
            <a:off x="649223" y="1774188"/>
            <a:ext cx="5943600" cy="4459605"/>
            <a:chOff x="649223" y="1774188"/>
            <a:chExt cx="5943600" cy="4459605"/>
          </a:xfrm>
        </p:grpSpPr>
        <p:pic>
          <p:nvPicPr>
            <p:cNvPr id="5" name="object 5"/>
            <p:cNvPicPr/>
            <p:nvPr/>
          </p:nvPicPr>
          <p:blipFill>
            <a:blip r:embed="rId3" cstate="print"/>
            <a:stretch>
              <a:fillRect/>
            </a:stretch>
          </p:blipFill>
          <p:spPr>
            <a:xfrm>
              <a:off x="649223" y="1774188"/>
              <a:ext cx="5943600" cy="4459126"/>
            </a:xfrm>
            <a:prstGeom prst="rect">
              <a:avLst/>
            </a:prstGeom>
          </p:spPr>
        </p:pic>
        <p:sp>
          <p:nvSpPr>
            <p:cNvPr id="6" name="object 6"/>
            <p:cNvSpPr/>
            <p:nvPr/>
          </p:nvSpPr>
          <p:spPr>
            <a:xfrm>
              <a:off x="3786378" y="4936870"/>
              <a:ext cx="1543050" cy="485140"/>
            </a:xfrm>
            <a:custGeom>
              <a:avLst/>
              <a:gdLst/>
              <a:ahLst/>
              <a:cxnLst/>
              <a:rect l="l" t="t" r="r" b="b"/>
              <a:pathLst>
                <a:path w="1543050" h="485139">
                  <a:moveTo>
                    <a:pt x="38862" y="0"/>
                  </a:moveTo>
                  <a:lnTo>
                    <a:pt x="0" y="258698"/>
                  </a:lnTo>
                  <a:lnTo>
                    <a:pt x="1503807" y="484885"/>
                  </a:lnTo>
                  <a:lnTo>
                    <a:pt x="1542669" y="226186"/>
                  </a:lnTo>
                  <a:lnTo>
                    <a:pt x="38862" y="0"/>
                  </a:lnTo>
                  <a:close/>
                </a:path>
              </a:pathLst>
            </a:custGeom>
            <a:solidFill>
              <a:srgbClr val="000000"/>
            </a:solidFill>
          </p:spPr>
          <p:txBody>
            <a:bodyPr wrap="square" lIns="0" tIns="0" rIns="0" bIns="0" rtlCol="0"/>
            <a:lstStyle/>
            <a:p>
              <a:endParaRPr/>
            </a:p>
          </p:txBody>
        </p:sp>
        <p:sp>
          <p:nvSpPr>
            <p:cNvPr id="7" name="object 7"/>
            <p:cNvSpPr/>
            <p:nvPr/>
          </p:nvSpPr>
          <p:spPr>
            <a:xfrm>
              <a:off x="3926187" y="5041411"/>
              <a:ext cx="1270000" cy="284480"/>
            </a:xfrm>
            <a:custGeom>
              <a:avLst/>
              <a:gdLst/>
              <a:ahLst/>
              <a:cxnLst/>
              <a:rect l="l" t="t" r="r" b="b"/>
              <a:pathLst>
                <a:path w="1270000" h="284479">
                  <a:moveTo>
                    <a:pt x="45112" y="0"/>
                  </a:moveTo>
                  <a:lnTo>
                    <a:pt x="7415" y="24300"/>
                  </a:lnTo>
                  <a:lnTo>
                    <a:pt x="0" y="57042"/>
                  </a:lnTo>
                  <a:lnTo>
                    <a:pt x="890" y="67258"/>
                  </a:lnTo>
                  <a:lnTo>
                    <a:pt x="29235" y="100816"/>
                  </a:lnTo>
                  <a:lnTo>
                    <a:pt x="46216" y="103721"/>
                  </a:lnTo>
                  <a:lnTo>
                    <a:pt x="53373" y="103278"/>
                  </a:lnTo>
                  <a:lnTo>
                    <a:pt x="79257" y="86721"/>
                  </a:lnTo>
                  <a:lnTo>
                    <a:pt x="46245" y="86721"/>
                  </a:lnTo>
                  <a:lnTo>
                    <a:pt x="40911" y="85959"/>
                  </a:lnTo>
                  <a:lnTo>
                    <a:pt x="20849" y="56288"/>
                  </a:lnTo>
                  <a:lnTo>
                    <a:pt x="21734" y="47478"/>
                  </a:lnTo>
                  <a:lnTo>
                    <a:pt x="44213" y="16490"/>
                  </a:lnTo>
                  <a:lnTo>
                    <a:pt x="83691" y="16490"/>
                  </a:lnTo>
                  <a:lnTo>
                    <a:pt x="83202" y="15855"/>
                  </a:lnTo>
                  <a:lnTo>
                    <a:pt x="77745" y="10259"/>
                  </a:lnTo>
                  <a:lnTo>
                    <a:pt x="71264" y="5853"/>
                  </a:lnTo>
                  <a:lnTo>
                    <a:pt x="63736" y="2639"/>
                  </a:lnTo>
                  <a:lnTo>
                    <a:pt x="55135" y="615"/>
                  </a:lnTo>
                  <a:lnTo>
                    <a:pt x="45112" y="0"/>
                  </a:lnTo>
                  <a:close/>
                </a:path>
                <a:path w="1270000" h="284479">
                  <a:moveTo>
                    <a:pt x="66057" y="68179"/>
                  </a:moveTo>
                  <a:lnTo>
                    <a:pt x="63263" y="75164"/>
                  </a:lnTo>
                  <a:lnTo>
                    <a:pt x="59707" y="80117"/>
                  </a:lnTo>
                  <a:lnTo>
                    <a:pt x="51071" y="85705"/>
                  </a:lnTo>
                  <a:lnTo>
                    <a:pt x="46245" y="86721"/>
                  </a:lnTo>
                  <a:lnTo>
                    <a:pt x="79257" y="86721"/>
                  </a:lnTo>
                  <a:lnTo>
                    <a:pt x="80863" y="84486"/>
                  </a:lnTo>
                  <a:lnTo>
                    <a:pt x="84599" y="77323"/>
                  </a:lnTo>
                  <a:lnTo>
                    <a:pt x="66057" y="68179"/>
                  </a:lnTo>
                  <a:close/>
                </a:path>
                <a:path w="1270000" h="284479">
                  <a:moveTo>
                    <a:pt x="83691" y="16490"/>
                  </a:moveTo>
                  <a:lnTo>
                    <a:pt x="44213" y="16490"/>
                  </a:lnTo>
                  <a:lnTo>
                    <a:pt x="51579" y="17633"/>
                  </a:lnTo>
                  <a:lnTo>
                    <a:pt x="56913" y="18395"/>
                  </a:lnTo>
                  <a:lnTo>
                    <a:pt x="61231" y="20554"/>
                  </a:lnTo>
                  <a:lnTo>
                    <a:pt x="67835" y="27666"/>
                  </a:lnTo>
                  <a:lnTo>
                    <a:pt x="69613" y="32111"/>
                  </a:lnTo>
                  <a:lnTo>
                    <a:pt x="69994" y="37445"/>
                  </a:lnTo>
                  <a:lnTo>
                    <a:pt x="90568" y="35667"/>
                  </a:lnTo>
                  <a:lnTo>
                    <a:pt x="89552" y="27412"/>
                  </a:lnTo>
                  <a:lnTo>
                    <a:pt x="87012" y="20808"/>
                  </a:lnTo>
                  <a:lnTo>
                    <a:pt x="83691" y="16490"/>
                  </a:lnTo>
                  <a:close/>
                </a:path>
                <a:path w="1270000" h="284479">
                  <a:moveTo>
                    <a:pt x="111396" y="10775"/>
                  </a:moveTo>
                  <a:lnTo>
                    <a:pt x="103395" y="63734"/>
                  </a:lnTo>
                  <a:lnTo>
                    <a:pt x="102350" y="71598"/>
                  </a:lnTo>
                  <a:lnTo>
                    <a:pt x="101697" y="78450"/>
                  </a:lnTo>
                  <a:lnTo>
                    <a:pt x="101574" y="87991"/>
                  </a:lnTo>
                  <a:lnTo>
                    <a:pt x="101667" y="90023"/>
                  </a:lnTo>
                  <a:lnTo>
                    <a:pt x="101871" y="93198"/>
                  </a:lnTo>
                  <a:lnTo>
                    <a:pt x="103141" y="97135"/>
                  </a:lnTo>
                  <a:lnTo>
                    <a:pt x="105554" y="101072"/>
                  </a:lnTo>
                  <a:lnTo>
                    <a:pt x="107840" y="105009"/>
                  </a:lnTo>
                  <a:lnTo>
                    <a:pt x="111269" y="108438"/>
                  </a:lnTo>
                  <a:lnTo>
                    <a:pt x="120413" y="114280"/>
                  </a:lnTo>
                  <a:lnTo>
                    <a:pt x="127398" y="116439"/>
                  </a:lnTo>
                  <a:lnTo>
                    <a:pt x="136923" y="117836"/>
                  </a:lnTo>
                  <a:lnTo>
                    <a:pt x="144797" y="119106"/>
                  </a:lnTo>
                  <a:lnTo>
                    <a:pt x="151274" y="118979"/>
                  </a:lnTo>
                  <a:lnTo>
                    <a:pt x="161688" y="116439"/>
                  </a:lnTo>
                  <a:lnTo>
                    <a:pt x="165879" y="114407"/>
                  </a:lnTo>
                  <a:lnTo>
                    <a:pt x="169308" y="111359"/>
                  </a:lnTo>
                  <a:lnTo>
                    <a:pt x="172737" y="108438"/>
                  </a:lnTo>
                  <a:lnTo>
                    <a:pt x="175404" y="104628"/>
                  </a:lnTo>
                  <a:lnTo>
                    <a:pt x="176527" y="101580"/>
                  </a:lnTo>
                  <a:lnTo>
                    <a:pt x="144543" y="101580"/>
                  </a:lnTo>
                  <a:lnTo>
                    <a:pt x="133240" y="99802"/>
                  </a:lnTo>
                  <a:lnTo>
                    <a:pt x="129049" y="97897"/>
                  </a:lnTo>
                  <a:lnTo>
                    <a:pt x="126255" y="94976"/>
                  </a:lnTo>
                  <a:lnTo>
                    <a:pt x="123334" y="92055"/>
                  </a:lnTo>
                  <a:lnTo>
                    <a:pt x="121810" y="88499"/>
                  </a:lnTo>
                  <a:lnTo>
                    <a:pt x="121557" y="84326"/>
                  </a:lnTo>
                  <a:lnTo>
                    <a:pt x="121429" y="81641"/>
                  </a:lnTo>
                  <a:lnTo>
                    <a:pt x="122064" y="76053"/>
                  </a:lnTo>
                  <a:lnTo>
                    <a:pt x="131335" y="13823"/>
                  </a:lnTo>
                  <a:lnTo>
                    <a:pt x="111396" y="10775"/>
                  </a:lnTo>
                  <a:close/>
                </a:path>
                <a:path w="1270000" h="284479">
                  <a:moveTo>
                    <a:pt x="170451" y="19665"/>
                  </a:moveTo>
                  <a:lnTo>
                    <a:pt x="162159" y="74910"/>
                  </a:lnTo>
                  <a:lnTo>
                    <a:pt x="161053" y="82403"/>
                  </a:lnTo>
                  <a:lnTo>
                    <a:pt x="159910" y="87991"/>
                  </a:lnTo>
                  <a:lnTo>
                    <a:pt x="144543" y="101580"/>
                  </a:lnTo>
                  <a:lnTo>
                    <a:pt x="176527" y="101580"/>
                  </a:lnTo>
                  <a:lnTo>
                    <a:pt x="190517" y="22713"/>
                  </a:lnTo>
                  <a:lnTo>
                    <a:pt x="170451" y="19665"/>
                  </a:lnTo>
                  <a:close/>
                </a:path>
                <a:path w="1270000" h="284479">
                  <a:moveTo>
                    <a:pt x="271605" y="86213"/>
                  </a:moveTo>
                  <a:lnTo>
                    <a:pt x="219346" y="86213"/>
                  </a:lnTo>
                  <a:lnTo>
                    <a:pt x="223410" y="86848"/>
                  </a:lnTo>
                  <a:lnTo>
                    <a:pt x="227982" y="87483"/>
                  </a:lnTo>
                  <a:lnTo>
                    <a:pt x="231284" y="88372"/>
                  </a:lnTo>
                  <a:lnTo>
                    <a:pt x="247032" y="110597"/>
                  </a:lnTo>
                  <a:lnTo>
                    <a:pt x="258335" y="134473"/>
                  </a:lnTo>
                  <a:lnTo>
                    <a:pt x="282338" y="138029"/>
                  </a:lnTo>
                  <a:lnTo>
                    <a:pt x="273067" y="116820"/>
                  </a:lnTo>
                  <a:lnTo>
                    <a:pt x="269511" y="108438"/>
                  </a:lnTo>
                  <a:lnTo>
                    <a:pt x="266463" y="102469"/>
                  </a:lnTo>
                  <a:lnTo>
                    <a:pt x="264050" y="99040"/>
                  </a:lnTo>
                  <a:lnTo>
                    <a:pt x="261764" y="95611"/>
                  </a:lnTo>
                  <a:lnTo>
                    <a:pt x="258589" y="92309"/>
                  </a:lnTo>
                  <a:lnTo>
                    <a:pt x="254652" y="89134"/>
                  </a:lnTo>
                  <a:lnTo>
                    <a:pt x="263542" y="89134"/>
                  </a:lnTo>
                  <a:lnTo>
                    <a:pt x="270527" y="87102"/>
                  </a:lnTo>
                  <a:lnTo>
                    <a:pt x="271605" y="86213"/>
                  </a:lnTo>
                  <a:close/>
                </a:path>
                <a:path w="1270000" h="284479">
                  <a:moveTo>
                    <a:pt x="208043" y="25380"/>
                  </a:moveTo>
                  <a:lnTo>
                    <a:pt x="193057" y="124567"/>
                  </a:lnTo>
                  <a:lnTo>
                    <a:pt x="213123" y="127615"/>
                  </a:lnTo>
                  <a:lnTo>
                    <a:pt x="219346" y="86213"/>
                  </a:lnTo>
                  <a:lnTo>
                    <a:pt x="271605" y="86213"/>
                  </a:lnTo>
                  <a:lnTo>
                    <a:pt x="275607" y="82911"/>
                  </a:lnTo>
                  <a:lnTo>
                    <a:pt x="280814" y="78720"/>
                  </a:lnTo>
                  <a:lnTo>
                    <a:pt x="283001" y="74529"/>
                  </a:lnTo>
                  <a:lnTo>
                    <a:pt x="252239" y="74529"/>
                  </a:lnTo>
                  <a:lnTo>
                    <a:pt x="246143" y="74021"/>
                  </a:lnTo>
                  <a:lnTo>
                    <a:pt x="236491" y="72624"/>
                  </a:lnTo>
                  <a:lnTo>
                    <a:pt x="221759" y="70338"/>
                  </a:lnTo>
                  <a:lnTo>
                    <a:pt x="225569" y="45192"/>
                  </a:lnTo>
                  <a:lnTo>
                    <a:pt x="281300" y="45192"/>
                  </a:lnTo>
                  <a:lnTo>
                    <a:pt x="280814" y="44049"/>
                  </a:lnTo>
                  <a:lnTo>
                    <a:pt x="277385" y="40366"/>
                  </a:lnTo>
                  <a:lnTo>
                    <a:pt x="272940" y="37826"/>
                  </a:lnTo>
                  <a:lnTo>
                    <a:pt x="268368" y="35286"/>
                  </a:lnTo>
                  <a:lnTo>
                    <a:pt x="260748" y="33254"/>
                  </a:lnTo>
                  <a:lnTo>
                    <a:pt x="208043" y="25380"/>
                  </a:lnTo>
                  <a:close/>
                </a:path>
                <a:path w="1270000" h="284479">
                  <a:moveTo>
                    <a:pt x="281300" y="45192"/>
                  </a:moveTo>
                  <a:lnTo>
                    <a:pt x="225569" y="45192"/>
                  </a:lnTo>
                  <a:lnTo>
                    <a:pt x="249318" y="48748"/>
                  </a:lnTo>
                  <a:lnTo>
                    <a:pt x="254144" y="49637"/>
                  </a:lnTo>
                  <a:lnTo>
                    <a:pt x="255668" y="50018"/>
                  </a:lnTo>
                  <a:lnTo>
                    <a:pt x="258843" y="51034"/>
                  </a:lnTo>
                  <a:lnTo>
                    <a:pt x="261256" y="52812"/>
                  </a:lnTo>
                  <a:lnTo>
                    <a:pt x="262653" y="55098"/>
                  </a:lnTo>
                  <a:lnTo>
                    <a:pt x="264177" y="57384"/>
                  </a:lnTo>
                  <a:lnTo>
                    <a:pt x="264685" y="60178"/>
                  </a:lnTo>
                  <a:lnTo>
                    <a:pt x="264177" y="63607"/>
                  </a:lnTo>
                  <a:lnTo>
                    <a:pt x="263669" y="66528"/>
                  </a:lnTo>
                  <a:lnTo>
                    <a:pt x="262653" y="68941"/>
                  </a:lnTo>
                  <a:lnTo>
                    <a:pt x="259351" y="72497"/>
                  </a:lnTo>
                  <a:lnTo>
                    <a:pt x="257319" y="73640"/>
                  </a:lnTo>
                  <a:lnTo>
                    <a:pt x="254779" y="74021"/>
                  </a:lnTo>
                  <a:lnTo>
                    <a:pt x="252239" y="74529"/>
                  </a:lnTo>
                  <a:lnTo>
                    <a:pt x="283001" y="74529"/>
                  </a:lnTo>
                  <a:lnTo>
                    <a:pt x="283862" y="72878"/>
                  </a:lnTo>
                  <a:lnTo>
                    <a:pt x="285894" y="59543"/>
                  </a:lnTo>
                  <a:lnTo>
                    <a:pt x="285259" y="54082"/>
                  </a:lnTo>
                  <a:lnTo>
                    <a:pt x="282973" y="49129"/>
                  </a:lnTo>
                  <a:lnTo>
                    <a:pt x="281300" y="45192"/>
                  </a:lnTo>
                  <a:close/>
                </a:path>
                <a:path w="1270000" h="284479">
                  <a:moveTo>
                    <a:pt x="370892" y="101199"/>
                  </a:moveTo>
                  <a:lnTo>
                    <a:pt x="318787" y="101199"/>
                  </a:lnTo>
                  <a:lnTo>
                    <a:pt x="322851" y="101707"/>
                  </a:lnTo>
                  <a:lnTo>
                    <a:pt x="327423" y="102469"/>
                  </a:lnTo>
                  <a:lnTo>
                    <a:pt x="357776" y="149332"/>
                  </a:lnTo>
                  <a:lnTo>
                    <a:pt x="381779" y="153015"/>
                  </a:lnTo>
                  <a:lnTo>
                    <a:pt x="372508" y="131806"/>
                  </a:lnTo>
                  <a:lnTo>
                    <a:pt x="368952" y="123424"/>
                  </a:lnTo>
                  <a:lnTo>
                    <a:pt x="365904" y="117455"/>
                  </a:lnTo>
                  <a:lnTo>
                    <a:pt x="363618" y="114026"/>
                  </a:lnTo>
                  <a:lnTo>
                    <a:pt x="361205" y="110470"/>
                  </a:lnTo>
                  <a:lnTo>
                    <a:pt x="358030" y="107168"/>
                  </a:lnTo>
                  <a:lnTo>
                    <a:pt x="354093" y="103993"/>
                  </a:lnTo>
                  <a:lnTo>
                    <a:pt x="363394" y="103993"/>
                  </a:lnTo>
                  <a:lnTo>
                    <a:pt x="369968" y="101961"/>
                  </a:lnTo>
                  <a:lnTo>
                    <a:pt x="370892" y="101199"/>
                  </a:lnTo>
                  <a:close/>
                </a:path>
                <a:path w="1270000" h="284479">
                  <a:moveTo>
                    <a:pt x="307484" y="40366"/>
                  </a:moveTo>
                  <a:lnTo>
                    <a:pt x="292498" y="139553"/>
                  </a:lnTo>
                  <a:lnTo>
                    <a:pt x="312564" y="142601"/>
                  </a:lnTo>
                  <a:lnTo>
                    <a:pt x="318787" y="101199"/>
                  </a:lnTo>
                  <a:lnTo>
                    <a:pt x="370892" y="101199"/>
                  </a:lnTo>
                  <a:lnTo>
                    <a:pt x="375048" y="97770"/>
                  </a:lnTo>
                  <a:lnTo>
                    <a:pt x="380255" y="93579"/>
                  </a:lnTo>
                  <a:lnTo>
                    <a:pt x="382376" y="89515"/>
                  </a:lnTo>
                  <a:lnTo>
                    <a:pt x="351680" y="89515"/>
                  </a:lnTo>
                  <a:lnTo>
                    <a:pt x="345584" y="89007"/>
                  </a:lnTo>
                  <a:lnTo>
                    <a:pt x="336059" y="87483"/>
                  </a:lnTo>
                  <a:lnTo>
                    <a:pt x="321200" y="85324"/>
                  </a:lnTo>
                  <a:lnTo>
                    <a:pt x="325010" y="60178"/>
                  </a:lnTo>
                  <a:lnTo>
                    <a:pt x="380741" y="60178"/>
                  </a:lnTo>
                  <a:lnTo>
                    <a:pt x="380255" y="59035"/>
                  </a:lnTo>
                  <a:lnTo>
                    <a:pt x="376953" y="55352"/>
                  </a:lnTo>
                  <a:lnTo>
                    <a:pt x="367809" y="50272"/>
                  </a:lnTo>
                  <a:lnTo>
                    <a:pt x="360189" y="48240"/>
                  </a:lnTo>
                  <a:lnTo>
                    <a:pt x="307484" y="40366"/>
                  </a:lnTo>
                  <a:close/>
                </a:path>
                <a:path w="1270000" h="284479">
                  <a:moveTo>
                    <a:pt x="363394" y="103993"/>
                  </a:moveTo>
                  <a:lnTo>
                    <a:pt x="354093" y="103993"/>
                  </a:lnTo>
                  <a:lnTo>
                    <a:pt x="362983" y="104120"/>
                  </a:lnTo>
                  <a:lnTo>
                    <a:pt x="363394" y="103993"/>
                  </a:lnTo>
                  <a:close/>
                </a:path>
                <a:path w="1270000" h="284479">
                  <a:moveTo>
                    <a:pt x="380741" y="60178"/>
                  </a:moveTo>
                  <a:lnTo>
                    <a:pt x="325010" y="60178"/>
                  </a:lnTo>
                  <a:lnTo>
                    <a:pt x="340631" y="62464"/>
                  </a:lnTo>
                  <a:lnTo>
                    <a:pt x="353585" y="64496"/>
                  </a:lnTo>
                  <a:lnTo>
                    <a:pt x="355236" y="65004"/>
                  </a:lnTo>
                  <a:lnTo>
                    <a:pt x="358411" y="66020"/>
                  </a:lnTo>
                  <a:lnTo>
                    <a:pt x="360697" y="67671"/>
                  </a:lnTo>
                  <a:lnTo>
                    <a:pt x="362094" y="70084"/>
                  </a:lnTo>
                  <a:lnTo>
                    <a:pt x="363618" y="72370"/>
                  </a:lnTo>
                  <a:lnTo>
                    <a:pt x="364126" y="75164"/>
                  </a:lnTo>
                  <a:lnTo>
                    <a:pt x="363618" y="78593"/>
                  </a:lnTo>
                  <a:lnTo>
                    <a:pt x="363110" y="81514"/>
                  </a:lnTo>
                  <a:lnTo>
                    <a:pt x="362094" y="83927"/>
                  </a:lnTo>
                  <a:lnTo>
                    <a:pt x="358792" y="87483"/>
                  </a:lnTo>
                  <a:lnTo>
                    <a:pt x="356760" y="88626"/>
                  </a:lnTo>
                  <a:lnTo>
                    <a:pt x="354220" y="89007"/>
                  </a:lnTo>
                  <a:lnTo>
                    <a:pt x="351680" y="89515"/>
                  </a:lnTo>
                  <a:lnTo>
                    <a:pt x="382376" y="89515"/>
                  </a:lnTo>
                  <a:lnTo>
                    <a:pt x="383303" y="87737"/>
                  </a:lnTo>
                  <a:lnTo>
                    <a:pt x="385335" y="74529"/>
                  </a:lnTo>
                  <a:lnTo>
                    <a:pt x="384700" y="69068"/>
                  </a:lnTo>
                  <a:lnTo>
                    <a:pt x="382414" y="64115"/>
                  </a:lnTo>
                  <a:lnTo>
                    <a:pt x="380741" y="60178"/>
                  </a:lnTo>
                  <a:close/>
                </a:path>
                <a:path w="1270000" h="284479">
                  <a:moveTo>
                    <a:pt x="406798" y="55225"/>
                  </a:moveTo>
                  <a:lnTo>
                    <a:pt x="391939" y="154539"/>
                  </a:lnTo>
                  <a:lnTo>
                    <a:pt x="467377" y="165842"/>
                  </a:lnTo>
                  <a:lnTo>
                    <a:pt x="469917" y="149205"/>
                  </a:lnTo>
                  <a:lnTo>
                    <a:pt x="414545" y="140823"/>
                  </a:lnTo>
                  <a:lnTo>
                    <a:pt x="418609" y="113772"/>
                  </a:lnTo>
                  <a:lnTo>
                    <a:pt x="469537" y="113772"/>
                  </a:lnTo>
                  <a:lnTo>
                    <a:pt x="470933" y="104628"/>
                  </a:lnTo>
                  <a:lnTo>
                    <a:pt x="421022" y="97135"/>
                  </a:lnTo>
                  <a:lnTo>
                    <a:pt x="424324" y="75037"/>
                  </a:lnTo>
                  <a:lnTo>
                    <a:pt x="479150" y="75037"/>
                  </a:lnTo>
                  <a:lnTo>
                    <a:pt x="480458" y="66401"/>
                  </a:lnTo>
                  <a:lnTo>
                    <a:pt x="406798" y="55225"/>
                  </a:lnTo>
                  <a:close/>
                </a:path>
                <a:path w="1270000" h="284479">
                  <a:moveTo>
                    <a:pt x="469537" y="113772"/>
                  </a:moveTo>
                  <a:lnTo>
                    <a:pt x="418609" y="113772"/>
                  </a:lnTo>
                  <a:lnTo>
                    <a:pt x="468393" y="121265"/>
                  </a:lnTo>
                  <a:lnTo>
                    <a:pt x="469537" y="113772"/>
                  </a:lnTo>
                  <a:close/>
                </a:path>
                <a:path w="1270000" h="284479">
                  <a:moveTo>
                    <a:pt x="479150" y="75037"/>
                  </a:moveTo>
                  <a:lnTo>
                    <a:pt x="424324" y="75037"/>
                  </a:lnTo>
                  <a:lnTo>
                    <a:pt x="477918" y="83165"/>
                  </a:lnTo>
                  <a:lnTo>
                    <a:pt x="479150" y="75037"/>
                  </a:lnTo>
                  <a:close/>
                </a:path>
                <a:path w="1270000" h="284479">
                  <a:moveTo>
                    <a:pt x="534567" y="106660"/>
                  </a:moveTo>
                  <a:lnTo>
                    <a:pt x="513986" y="106660"/>
                  </a:lnTo>
                  <a:lnTo>
                    <a:pt x="544212" y="177399"/>
                  </a:lnTo>
                  <a:lnTo>
                    <a:pt x="564278" y="180447"/>
                  </a:lnTo>
                  <a:lnTo>
                    <a:pt x="569689" y="144633"/>
                  </a:lnTo>
                  <a:lnTo>
                    <a:pt x="550689" y="144633"/>
                  </a:lnTo>
                  <a:lnTo>
                    <a:pt x="534567" y="106660"/>
                  </a:lnTo>
                  <a:close/>
                </a:path>
                <a:path w="1270000" h="284479">
                  <a:moveTo>
                    <a:pt x="500524" y="69322"/>
                  </a:moveTo>
                  <a:lnTo>
                    <a:pt x="485538" y="168636"/>
                  </a:lnTo>
                  <a:lnTo>
                    <a:pt x="504207" y="171430"/>
                  </a:lnTo>
                  <a:lnTo>
                    <a:pt x="513986" y="106660"/>
                  </a:lnTo>
                  <a:lnTo>
                    <a:pt x="534567" y="106660"/>
                  </a:lnTo>
                  <a:lnTo>
                    <a:pt x="519955" y="72243"/>
                  </a:lnTo>
                  <a:lnTo>
                    <a:pt x="500524" y="69322"/>
                  </a:lnTo>
                  <a:close/>
                </a:path>
                <a:path w="1270000" h="284479">
                  <a:moveTo>
                    <a:pt x="560595" y="78339"/>
                  </a:moveTo>
                  <a:lnTo>
                    <a:pt x="550689" y="144633"/>
                  </a:lnTo>
                  <a:lnTo>
                    <a:pt x="569689" y="144633"/>
                  </a:lnTo>
                  <a:lnTo>
                    <a:pt x="579264" y="81260"/>
                  </a:lnTo>
                  <a:lnTo>
                    <a:pt x="560595" y="78339"/>
                  </a:lnTo>
                  <a:close/>
                </a:path>
                <a:path w="1270000" h="284479">
                  <a:moveTo>
                    <a:pt x="589678" y="82784"/>
                  </a:moveTo>
                  <a:lnTo>
                    <a:pt x="587138" y="99548"/>
                  </a:lnTo>
                  <a:lnTo>
                    <a:pt x="616602" y="103993"/>
                  </a:lnTo>
                  <a:lnTo>
                    <a:pt x="604156" y="186416"/>
                  </a:lnTo>
                  <a:lnTo>
                    <a:pt x="624222" y="189464"/>
                  </a:lnTo>
                  <a:lnTo>
                    <a:pt x="636541" y="107041"/>
                  </a:lnTo>
                  <a:lnTo>
                    <a:pt x="666660" y="107041"/>
                  </a:lnTo>
                  <a:lnTo>
                    <a:pt x="668545" y="94595"/>
                  </a:lnTo>
                  <a:lnTo>
                    <a:pt x="589678" y="82784"/>
                  </a:lnTo>
                  <a:close/>
                </a:path>
                <a:path w="1270000" h="284479">
                  <a:moveTo>
                    <a:pt x="666660" y="107041"/>
                  </a:moveTo>
                  <a:lnTo>
                    <a:pt x="636541" y="107041"/>
                  </a:lnTo>
                  <a:lnTo>
                    <a:pt x="666005" y="111359"/>
                  </a:lnTo>
                  <a:lnTo>
                    <a:pt x="666660" y="107041"/>
                  </a:lnTo>
                  <a:close/>
                </a:path>
                <a:path w="1270000" h="284479">
                  <a:moveTo>
                    <a:pt x="729378" y="103739"/>
                  </a:moveTo>
                  <a:lnTo>
                    <a:pt x="714392" y="203053"/>
                  </a:lnTo>
                  <a:lnTo>
                    <a:pt x="789957" y="214356"/>
                  </a:lnTo>
                  <a:lnTo>
                    <a:pt x="792497" y="197719"/>
                  </a:lnTo>
                  <a:lnTo>
                    <a:pt x="736998" y="189337"/>
                  </a:lnTo>
                  <a:lnTo>
                    <a:pt x="741062" y="162286"/>
                  </a:lnTo>
                  <a:lnTo>
                    <a:pt x="791990" y="162286"/>
                  </a:lnTo>
                  <a:lnTo>
                    <a:pt x="793386" y="153142"/>
                  </a:lnTo>
                  <a:lnTo>
                    <a:pt x="743602" y="145649"/>
                  </a:lnTo>
                  <a:lnTo>
                    <a:pt x="746904" y="123551"/>
                  </a:lnTo>
                  <a:lnTo>
                    <a:pt x="801594" y="123551"/>
                  </a:lnTo>
                  <a:lnTo>
                    <a:pt x="802911" y="114788"/>
                  </a:lnTo>
                  <a:lnTo>
                    <a:pt x="729378" y="103739"/>
                  </a:lnTo>
                  <a:close/>
                </a:path>
                <a:path w="1270000" h="284479">
                  <a:moveTo>
                    <a:pt x="791990" y="162286"/>
                  </a:moveTo>
                  <a:lnTo>
                    <a:pt x="741062" y="162286"/>
                  </a:lnTo>
                  <a:lnTo>
                    <a:pt x="790846" y="169779"/>
                  </a:lnTo>
                  <a:lnTo>
                    <a:pt x="791990" y="162286"/>
                  </a:lnTo>
                  <a:close/>
                </a:path>
                <a:path w="1270000" h="284479">
                  <a:moveTo>
                    <a:pt x="801594" y="123551"/>
                  </a:moveTo>
                  <a:lnTo>
                    <a:pt x="746904" y="123551"/>
                  </a:lnTo>
                  <a:lnTo>
                    <a:pt x="800371" y="131679"/>
                  </a:lnTo>
                  <a:lnTo>
                    <a:pt x="801594" y="123551"/>
                  </a:lnTo>
                  <a:close/>
                </a:path>
                <a:path w="1270000" h="284479">
                  <a:moveTo>
                    <a:pt x="822723" y="117836"/>
                  </a:moveTo>
                  <a:lnTo>
                    <a:pt x="807864" y="217023"/>
                  </a:lnTo>
                  <a:lnTo>
                    <a:pt x="852949" y="223881"/>
                  </a:lnTo>
                  <a:lnTo>
                    <a:pt x="858918" y="224008"/>
                  </a:lnTo>
                  <a:lnTo>
                    <a:pt x="863617" y="223373"/>
                  </a:lnTo>
                  <a:lnTo>
                    <a:pt x="889369" y="206736"/>
                  </a:lnTo>
                  <a:lnTo>
                    <a:pt x="854981" y="206736"/>
                  </a:lnTo>
                  <a:lnTo>
                    <a:pt x="850917" y="206482"/>
                  </a:lnTo>
                  <a:lnTo>
                    <a:pt x="830343" y="203307"/>
                  </a:lnTo>
                  <a:lnTo>
                    <a:pt x="840249" y="137648"/>
                  </a:lnTo>
                  <a:lnTo>
                    <a:pt x="890281" y="137648"/>
                  </a:lnTo>
                  <a:lnTo>
                    <a:pt x="888001" y="134473"/>
                  </a:lnTo>
                  <a:lnTo>
                    <a:pt x="883556" y="130663"/>
                  </a:lnTo>
                  <a:lnTo>
                    <a:pt x="873777" y="126218"/>
                  </a:lnTo>
                  <a:lnTo>
                    <a:pt x="867681" y="124567"/>
                  </a:lnTo>
                  <a:lnTo>
                    <a:pt x="822723" y="117836"/>
                  </a:lnTo>
                  <a:close/>
                </a:path>
                <a:path w="1270000" h="284479">
                  <a:moveTo>
                    <a:pt x="890281" y="137648"/>
                  </a:moveTo>
                  <a:lnTo>
                    <a:pt x="840249" y="137648"/>
                  </a:lnTo>
                  <a:lnTo>
                    <a:pt x="849266" y="139045"/>
                  </a:lnTo>
                  <a:lnTo>
                    <a:pt x="857394" y="140188"/>
                  </a:lnTo>
                  <a:lnTo>
                    <a:pt x="862855" y="141331"/>
                  </a:lnTo>
                  <a:lnTo>
                    <a:pt x="879111" y="163302"/>
                  </a:lnTo>
                  <a:lnTo>
                    <a:pt x="878857" y="169271"/>
                  </a:lnTo>
                  <a:lnTo>
                    <a:pt x="863871" y="205212"/>
                  </a:lnTo>
                  <a:lnTo>
                    <a:pt x="857648" y="206482"/>
                  </a:lnTo>
                  <a:lnTo>
                    <a:pt x="854981" y="206736"/>
                  </a:lnTo>
                  <a:lnTo>
                    <a:pt x="889369" y="206736"/>
                  </a:lnTo>
                  <a:lnTo>
                    <a:pt x="894986" y="195941"/>
                  </a:lnTo>
                  <a:lnTo>
                    <a:pt x="897145" y="189083"/>
                  </a:lnTo>
                  <a:lnTo>
                    <a:pt x="898288" y="180955"/>
                  </a:lnTo>
                  <a:lnTo>
                    <a:pt x="899685" y="171557"/>
                  </a:lnTo>
                  <a:lnTo>
                    <a:pt x="891557" y="139426"/>
                  </a:lnTo>
                  <a:lnTo>
                    <a:pt x="890281" y="137648"/>
                  </a:lnTo>
                  <a:close/>
                </a:path>
                <a:path w="1270000" h="284479">
                  <a:moveTo>
                    <a:pt x="921656" y="132695"/>
                  </a:moveTo>
                  <a:lnTo>
                    <a:pt x="906670" y="232009"/>
                  </a:lnTo>
                  <a:lnTo>
                    <a:pt x="926736" y="234930"/>
                  </a:lnTo>
                  <a:lnTo>
                    <a:pt x="941722" y="135743"/>
                  </a:lnTo>
                  <a:lnTo>
                    <a:pt x="921656" y="132695"/>
                  </a:lnTo>
                  <a:close/>
                </a:path>
                <a:path w="1270000" h="284479">
                  <a:moveTo>
                    <a:pt x="951374" y="137140"/>
                  </a:moveTo>
                  <a:lnTo>
                    <a:pt x="948834" y="153904"/>
                  </a:lnTo>
                  <a:lnTo>
                    <a:pt x="978298" y="158349"/>
                  </a:lnTo>
                  <a:lnTo>
                    <a:pt x="965852" y="240899"/>
                  </a:lnTo>
                  <a:lnTo>
                    <a:pt x="985918" y="243820"/>
                  </a:lnTo>
                  <a:lnTo>
                    <a:pt x="998237" y="161397"/>
                  </a:lnTo>
                  <a:lnTo>
                    <a:pt x="1028375" y="161397"/>
                  </a:lnTo>
                  <a:lnTo>
                    <a:pt x="1030241" y="149078"/>
                  </a:lnTo>
                  <a:lnTo>
                    <a:pt x="951374" y="137140"/>
                  </a:lnTo>
                  <a:close/>
                </a:path>
                <a:path w="1270000" h="284479">
                  <a:moveTo>
                    <a:pt x="1028375" y="161397"/>
                  </a:moveTo>
                  <a:lnTo>
                    <a:pt x="998237" y="161397"/>
                  </a:lnTo>
                  <a:lnTo>
                    <a:pt x="1027701" y="165842"/>
                  </a:lnTo>
                  <a:lnTo>
                    <a:pt x="1028375" y="161397"/>
                  </a:lnTo>
                  <a:close/>
                </a:path>
                <a:path w="1270000" h="284479">
                  <a:moveTo>
                    <a:pt x="1045227" y="151237"/>
                  </a:moveTo>
                  <a:lnTo>
                    <a:pt x="1030368" y="250551"/>
                  </a:lnTo>
                  <a:lnTo>
                    <a:pt x="1050307" y="253599"/>
                  </a:lnTo>
                  <a:lnTo>
                    <a:pt x="1065293" y="154285"/>
                  </a:lnTo>
                  <a:lnTo>
                    <a:pt x="1045227" y="151237"/>
                  </a:lnTo>
                  <a:close/>
                </a:path>
                <a:path w="1270000" h="284479">
                  <a:moveTo>
                    <a:pt x="1118125" y="160508"/>
                  </a:moveTo>
                  <a:lnTo>
                    <a:pt x="1110759" y="160762"/>
                  </a:lnTo>
                  <a:lnTo>
                    <a:pt x="1099329" y="163683"/>
                  </a:lnTo>
                  <a:lnTo>
                    <a:pt x="1094503" y="165969"/>
                  </a:lnTo>
                  <a:lnTo>
                    <a:pt x="1090058" y="169398"/>
                  </a:lnTo>
                  <a:lnTo>
                    <a:pt x="1085486" y="172827"/>
                  </a:lnTo>
                  <a:lnTo>
                    <a:pt x="1069490" y="217791"/>
                  </a:lnTo>
                  <a:lnTo>
                    <a:pt x="1070453" y="228088"/>
                  </a:lnTo>
                  <a:lnTo>
                    <a:pt x="1100655" y="261993"/>
                  </a:lnTo>
                  <a:lnTo>
                    <a:pt x="1121538" y="265104"/>
                  </a:lnTo>
                  <a:lnTo>
                    <a:pt x="1131206" y="263981"/>
                  </a:lnTo>
                  <a:lnTo>
                    <a:pt x="1140017" y="261000"/>
                  </a:lnTo>
                  <a:lnTo>
                    <a:pt x="1147970" y="256139"/>
                  </a:lnTo>
                  <a:lnTo>
                    <a:pt x="1154854" y="249545"/>
                  </a:lnTo>
                  <a:lnTo>
                    <a:pt x="1155536" y="248519"/>
                  </a:lnTo>
                  <a:lnTo>
                    <a:pt x="1121554" y="248519"/>
                  </a:lnTo>
                  <a:lnTo>
                    <a:pt x="1113553" y="247249"/>
                  </a:lnTo>
                  <a:lnTo>
                    <a:pt x="1090459" y="216866"/>
                  </a:lnTo>
                  <a:lnTo>
                    <a:pt x="1091221" y="208799"/>
                  </a:lnTo>
                  <a:lnTo>
                    <a:pt x="1115585" y="177653"/>
                  </a:lnTo>
                  <a:lnTo>
                    <a:pt x="1156671" y="177653"/>
                  </a:lnTo>
                  <a:lnTo>
                    <a:pt x="1153060" y="173601"/>
                  </a:lnTo>
                  <a:lnTo>
                    <a:pt x="1145478" y="168128"/>
                  </a:lnTo>
                  <a:lnTo>
                    <a:pt x="1136538" y="164179"/>
                  </a:lnTo>
                  <a:lnTo>
                    <a:pt x="1126253" y="161778"/>
                  </a:lnTo>
                  <a:lnTo>
                    <a:pt x="1118125" y="160508"/>
                  </a:lnTo>
                  <a:close/>
                </a:path>
                <a:path w="1270000" h="284479">
                  <a:moveTo>
                    <a:pt x="1156671" y="177653"/>
                  </a:moveTo>
                  <a:lnTo>
                    <a:pt x="1115585" y="177653"/>
                  </a:lnTo>
                  <a:lnTo>
                    <a:pt x="1132095" y="180193"/>
                  </a:lnTo>
                  <a:lnTo>
                    <a:pt x="1138318" y="184003"/>
                  </a:lnTo>
                  <a:lnTo>
                    <a:pt x="1142382" y="190226"/>
                  </a:lnTo>
                  <a:lnTo>
                    <a:pt x="1144976" y="195464"/>
                  </a:lnTo>
                  <a:lnTo>
                    <a:pt x="1146462" y="201656"/>
                  </a:lnTo>
                  <a:lnTo>
                    <a:pt x="1146820" y="208895"/>
                  </a:lnTo>
                  <a:lnTo>
                    <a:pt x="1146065" y="216896"/>
                  </a:lnTo>
                  <a:lnTo>
                    <a:pt x="1121554" y="248519"/>
                  </a:lnTo>
                  <a:lnTo>
                    <a:pt x="1155536" y="248519"/>
                  </a:lnTo>
                  <a:lnTo>
                    <a:pt x="1160273" y="241391"/>
                  </a:lnTo>
                  <a:lnTo>
                    <a:pt x="1164247" y="231659"/>
                  </a:lnTo>
                  <a:lnTo>
                    <a:pt x="1166766" y="220452"/>
                  </a:lnTo>
                  <a:lnTo>
                    <a:pt x="1167648" y="208895"/>
                  </a:lnTo>
                  <a:lnTo>
                    <a:pt x="1166687" y="198370"/>
                  </a:lnTo>
                  <a:lnTo>
                    <a:pt x="1163891" y="188930"/>
                  </a:lnTo>
                  <a:lnTo>
                    <a:pt x="1159273" y="180574"/>
                  </a:lnTo>
                  <a:lnTo>
                    <a:pt x="1156671" y="177653"/>
                  </a:lnTo>
                  <a:close/>
                </a:path>
                <a:path w="1270000" h="284479">
                  <a:moveTo>
                    <a:pt x="1224812" y="210546"/>
                  </a:moveTo>
                  <a:lnTo>
                    <a:pt x="1204104" y="210546"/>
                  </a:lnTo>
                  <a:lnTo>
                    <a:pt x="1234457" y="281285"/>
                  </a:lnTo>
                  <a:lnTo>
                    <a:pt x="1254523" y="284333"/>
                  </a:lnTo>
                  <a:lnTo>
                    <a:pt x="1259928" y="248519"/>
                  </a:lnTo>
                  <a:lnTo>
                    <a:pt x="1240934" y="248519"/>
                  </a:lnTo>
                  <a:lnTo>
                    <a:pt x="1224812" y="210546"/>
                  </a:lnTo>
                  <a:close/>
                </a:path>
                <a:path w="1270000" h="284479">
                  <a:moveTo>
                    <a:pt x="1190769" y="173208"/>
                  </a:moveTo>
                  <a:lnTo>
                    <a:pt x="1175783" y="272395"/>
                  </a:lnTo>
                  <a:lnTo>
                    <a:pt x="1194452" y="275189"/>
                  </a:lnTo>
                  <a:lnTo>
                    <a:pt x="1204104" y="210546"/>
                  </a:lnTo>
                  <a:lnTo>
                    <a:pt x="1224812" y="210546"/>
                  </a:lnTo>
                  <a:lnTo>
                    <a:pt x="1210200" y="176129"/>
                  </a:lnTo>
                  <a:lnTo>
                    <a:pt x="1190769" y="173208"/>
                  </a:lnTo>
                  <a:close/>
                </a:path>
                <a:path w="1270000" h="284479">
                  <a:moveTo>
                    <a:pt x="1250840" y="182225"/>
                  </a:moveTo>
                  <a:lnTo>
                    <a:pt x="1240934" y="248519"/>
                  </a:lnTo>
                  <a:lnTo>
                    <a:pt x="1259928" y="248519"/>
                  </a:lnTo>
                  <a:lnTo>
                    <a:pt x="1269509" y="185019"/>
                  </a:lnTo>
                  <a:lnTo>
                    <a:pt x="1250840" y="182225"/>
                  </a:lnTo>
                  <a:close/>
                </a:path>
              </a:pathLst>
            </a:custGeom>
            <a:solidFill>
              <a:srgbClr val="FFFFFF"/>
            </a:solidFill>
          </p:spPr>
          <p:txBody>
            <a:bodyPr wrap="square" lIns="0" tIns="0" rIns="0" bIns="0" rtlCol="0"/>
            <a:lstStyle/>
            <a:p>
              <a:endParaRPr/>
            </a:p>
          </p:txBody>
        </p:sp>
      </p:grpSp>
      <p:sp>
        <p:nvSpPr>
          <p:cNvPr id="8" name="object 8"/>
          <p:cNvSpPr txBox="1"/>
          <p:nvPr/>
        </p:nvSpPr>
        <p:spPr>
          <a:xfrm>
            <a:off x="6272529" y="1885010"/>
            <a:ext cx="5180330" cy="4297045"/>
          </a:xfrm>
          <a:prstGeom prst="rect">
            <a:avLst/>
          </a:prstGeom>
        </p:spPr>
        <p:txBody>
          <a:bodyPr vert="horz" wrap="square" lIns="0" tIns="12700" rIns="0" bIns="0" rtlCol="0">
            <a:spAutoFit/>
          </a:bodyPr>
          <a:lstStyle/>
          <a:p>
            <a:pPr marL="12700">
              <a:lnSpc>
                <a:spcPct val="100000"/>
              </a:lnSpc>
              <a:spcBef>
                <a:spcPts val="100"/>
              </a:spcBef>
            </a:pPr>
            <a:r>
              <a:rPr sz="2400" b="1" spc="-5" dirty="0">
                <a:latin typeface="Arial"/>
                <a:cs typeface="Arial"/>
              </a:rPr>
              <a:t>TCCC:</a:t>
            </a:r>
            <a:r>
              <a:rPr sz="2400" b="1" spc="-20" dirty="0">
                <a:latin typeface="Arial"/>
                <a:cs typeface="Arial"/>
              </a:rPr>
              <a:t> </a:t>
            </a:r>
            <a:r>
              <a:rPr sz="2400" b="1" dirty="0">
                <a:latin typeface="Arial"/>
                <a:cs typeface="Arial"/>
              </a:rPr>
              <a:t>Guidelines</a:t>
            </a:r>
            <a:endParaRPr sz="2400">
              <a:latin typeface="Arial"/>
              <a:cs typeface="Arial"/>
            </a:endParaRPr>
          </a:p>
          <a:p>
            <a:pPr marL="12700">
              <a:lnSpc>
                <a:spcPct val="100000"/>
              </a:lnSpc>
              <a:spcBef>
                <a:spcPts val="25"/>
              </a:spcBef>
            </a:pPr>
            <a:r>
              <a:rPr sz="1800" dirty="0">
                <a:latin typeface="Arial MT"/>
                <a:cs typeface="Arial MT"/>
              </a:rPr>
              <a:t>by</a:t>
            </a:r>
            <a:r>
              <a:rPr sz="1800" spc="-55" dirty="0">
                <a:latin typeface="Arial MT"/>
                <a:cs typeface="Arial MT"/>
              </a:rPr>
              <a:t> </a:t>
            </a:r>
            <a:r>
              <a:rPr sz="1800" spc="-5" dirty="0">
                <a:latin typeface="Arial MT"/>
                <a:cs typeface="Arial MT"/>
              </a:rPr>
              <a:t>JTS/CoTCCC</a:t>
            </a:r>
            <a:endParaRPr sz="1800">
              <a:latin typeface="Arial MT"/>
              <a:cs typeface="Arial MT"/>
            </a:endParaRPr>
          </a:p>
          <a:p>
            <a:pPr marL="12700" marR="210185">
              <a:lnSpc>
                <a:spcPct val="100000"/>
              </a:lnSpc>
              <a:spcBef>
                <a:spcPts val="1075"/>
              </a:spcBef>
            </a:pPr>
            <a:r>
              <a:rPr sz="2000" dirty="0">
                <a:latin typeface="Arial MT"/>
                <a:cs typeface="Arial MT"/>
              </a:rPr>
              <a:t>These</a:t>
            </a:r>
            <a:r>
              <a:rPr sz="2000" spc="-15" dirty="0">
                <a:latin typeface="Arial MT"/>
                <a:cs typeface="Arial MT"/>
              </a:rPr>
              <a:t> </a:t>
            </a:r>
            <a:r>
              <a:rPr sz="2000" spc="-10" dirty="0">
                <a:latin typeface="Arial MT"/>
                <a:cs typeface="Arial MT"/>
              </a:rPr>
              <a:t>guidelines,</a:t>
            </a:r>
            <a:r>
              <a:rPr sz="2000" spc="85" dirty="0">
                <a:latin typeface="Arial MT"/>
                <a:cs typeface="Arial MT"/>
              </a:rPr>
              <a:t> </a:t>
            </a:r>
            <a:r>
              <a:rPr sz="2000" spc="-10" dirty="0">
                <a:latin typeface="Arial MT"/>
                <a:cs typeface="Arial MT"/>
              </a:rPr>
              <a:t>updated</a:t>
            </a:r>
            <a:r>
              <a:rPr sz="2000" spc="35" dirty="0">
                <a:latin typeface="Arial MT"/>
                <a:cs typeface="Arial MT"/>
              </a:rPr>
              <a:t> </a:t>
            </a:r>
            <a:r>
              <a:rPr sz="2000" spc="-15" dirty="0">
                <a:latin typeface="Arial MT"/>
                <a:cs typeface="Arial MT"/>
              </a:rPr>
              <a:t>regularly,</a:t>
            </a:r>
            <a:r>
              <a:rPr sz="2000" spc="80" dirty="0">
                <a:latin typeface="Arial MT"/>
                <a:cs typeface="Arial MT"/>
              </a:rPr>
              <a:t> </a:t>
            </a:r>
            <a:r>
              <a:rPr sz="2000" spc="-5" dirty="0">
                <a:latin typeface="Arial MT"/>
                <a:cs typeface="Arial MT"/>
              </a:rPr>
              <a:t>are </a:t>
            </a:r>
            <a:r>
              <a:rPr sz="2000" spc="-10" dirty="0">
                <a:latin typeface="Arial MT"/>
                <a:cs typeface="Arial MT"/>
              </a:rPr>
              <a:t>the </a:t>
            </a:r>
            <a:r>
              <a:rPr sz="2000" spc="-540" dirty="0">
                <a:latin typeface="Arial MT"/>
                <a:cs typeface="Arial MT"/>
              </a:rPr>
              <a:t> </a:t>
            </a:r>
            <a:r>
              <a:rPr sz="2000" spc="-5" dirty="0">
                <a:latin typeface="Arial MT"/>
                <a:cs typeface="Arial MT"/>
              </a:rPr>
              <a:t>result</a:t>
            </a:r>
            <a:r>
              <a:rPr sz="2000" spc="10" dirty="0">
                <a:latin typeface="Arial MT"/>
                <a:cs typeface="Arial MT"/>
              </a:rPr>
              <a:t> </a:t>
            </a:r>
            <a:r>
              <a:rPr sz="2000" spc="-5" dirty="0">
                <a:latin typeface="Arial MT"/>
                <a:cs typeface="Arial MT"/>
              </a:rPr>
              <a:t>of</a:t>
            </a:r>
            <a:r>
              <a:rPr sz="2000" spc="-15" dirty="0">
                <a:latin typeface="Arial MT"/>
                <a:cs typeface="Arial MT"/>
              </a:rPr>
              <a:t> </a:t>
            </a:r>
            <a:r>
              <a:rPr sz="2000" spc="-10" dirty="0">
                <a:latin typeface="Arial MT"/>
                <a:cs typeface="Arial MT"/>
              </a:rPr>
              <a:t>decisions</a:t>
            </a:r>
            <a:r>
              <a:rPr sz="2000" spc="45" dirty="0">
                <a:latin typeface="Arial MT"/>
                <a:cs typeface="Arial MT"/>
              </a:rPr>
              <a:t> </a:t>
            </a:r>
            <a:r>
              <a:rPr sz="2000" dirty="0">
                <a:latin typeface="Arial MT"/>
                <a:cs typeface="Arial MT"/>
              </a:rPr>
              <a:t>made</a:t>
            </a:r>
            <a:r>
              <a:rPr sz="2000" spc="-35" dirty="0">
                <a:latin typeface="Arial MT"/>
                <a:cs typeface="Arial MT"/>
              </a:rPr>
              <a:t> </a:t>
            </a:r>
            <a:r>
              <a:rPr sz="2000" spc="-5" dirty="0">
                <a:latin typeface="Arial MT"/>
                <a:cs typeface="Arial MT"/>
              </a:rPr>
              <a:t>by</a:t>
            </a:r>
            <a:r>
              <a:rPr sz="2000" spc="35" dirty="0">
                <a:latin typeface="Arial MT"/>
                <a:cs typeface="Arial MT"/>
              </a:rPr>
              <a:t> </a:t>
            </a:r>
            <a:r>
              <a:rPr sz="2000" spc="-5" dirty="0">
                <a:latin typeface="Arial MT"/>
                <a:cs typeface="Arial MT"/>
              </a:rPr>
              <a:t>CoTCCC</a:t>
            </a:r>
            <a:r>
              <a:rPr sz="2000" spc="20" dirty="0">
                <a:latin typeface="Arial MT"/>
                <a:cs typeface="Arial MT"/>
              </a:rPr>
              <a:t> </a:t>
            </a:r>
            <a:r>
              <a:rPr sz="2000" spc="-10" dirty="0">
                <a:latin typeface="Arial MT"/>
                <a:cs typeface="Arial MT"/>
              </a:rPr>
              <a:t>in </a:t>
            </a:r>
            <a:r>
              <a:rPr sz="2000" spc="-5" dirty="0">
                <a:latin typeface="Arial MT"/>
                <a:cs typeface="Arial MT"/>
              </a:rPr>
              <a:t> exploring</a:t>
            </a:r>
            <a:r>
              <a:rPr sz="2000" spc="30" dirty="0">
                <a:latin typeface="Arial MT"/>
                <a:cs typeface="Arial MT"/>
              </a:rPr>
              <a:t> </a:t>
            </a:r>
            <a:r>
              <a:rPr sz="2000" spc="-10" dirty="0">
                <a:latin typeface="Arial MT"/>
                <a:cs typeface="Arial MT"/>
              </a:rPr>
              <a:t>evidence-based</a:t>
            </a:r>
            <a:r>
              <a:rPr sz="2000" spc="85" dirty="0">
                <a:latin typeface="Arial MT"/>
                <a:cs typeface="Arial MT"/>
              </a:rPr>
              <a:t> </a:t>
            </a:r>
            <a:r>
              <a:rPr sz="2000" spc="-5" dirty="0">
                <a:latin typeface="Arial MT"/>
                <a:cs typeface="Arial MT"/>
              </a:rPr>
              <a:t>research</a:t>
            </a:r>
            <a:r>
              <a:rPr sz="2000" spc="-10" dirty="0">
                <a:latin typeface="Arial MT"/>
                <a:cs typeface="Arial MT"/>
              </a:rPr>
              <a:t> </a:t>
            </a:r>
            <a:r>
              <a:rPr sz="2000" spc="-5" dirty="0">
                <a:latin typeface="Arial MT"/>
                <a:cs typeface="Arial MT"/>
              </a:rPr>
              <a:t>on</a:t>
            </a:r>
            <a:r>
              <a:rPr sz="2000" spc="-10" dirty="0">
                <a:latin typeface="Arial MT"/>
                <a:cs typeface="Arial MT"/>
              </a:rPr>
              <a:t> best </a:t>
            </a:r>
            <a:r>
              <a:rPr sz="2000" spc="-5" dirty="0">
                <a:latin typeface="Arial MT"/>
                <a:cs typeface="Arial MT"/>
              </a:rPr>
              <a:t> practices.</a:t>
            </a:r>
            <a:endParaRPr sz="2000">
              <a:latin typeface="Arial MT"/>
              <a:cs typeface="Arial MT"/>
            </a:endParaRPr>
          </a:p>
          <a:p>
            <a:pPr>
              <a:lnSpc>
                <a:spcPct val="100000"/>
              </a:lnSpc>
              <a:spcBef>
                <a:spcPts val="45"/>
              </a:spcBef>
            </a:pPr>
            <a:endParaRPr sz="2700">
              <a:latin typeface="Arial MT"/>
              <a:cs typeface="Arial MT"/>
            </a:endParaRPr>
          </a:p>
          <a:p>
            <a:pPr marL="12700">
              <a:lnSpc>
                <a:spcPct val="100000"/>
              </a:lnSpc>
            </a:pPr>
            <a:r>
              <a:rPr sz="2400" b="1" spc="-5" dirty="0">
                <a:latin typeface="Arial"/>
                <a:cs typeface="Arial"/>
              </a:rPr>
              <a:t>PHTLS: Military</a:t>
            </a:r>
            <a:r>
              <a:rPr sz="2400" b="1" spc="-35" dirty="0">
                <a:latin typeface="Arial"/>
                <a:cs typeface="Arial"/>
              </a:rPr>
              <a:t> </a:t>
            </a:r>
            <a:r>
              <a:rPr sz="2400" b="1" dirty="0">
                <a:latin typeface="Arial"/>
                <a:cs typeface="Arial"/>
              </a:rPr>
              <a:t>Edition,</a:t>
            </a:r>
            <a:r>
              <a:rPr sz="2400" b="1" spc="-50" dirty="0">
                <a:latin typeface="Arial"/>
                <a:cs typeface="Arial"/>
              </a:rPr>
              <a:t> </a:t>
            </a:r>
            <a:r>
              <a:rPr sz="2400" b="1" spc="-5" dirty="0">
                <a:latin typeface="Arial"/>
                <a:cs typeface="Arial"/>
              </a:rPr>
              <a:t>Chapter</a:t>
            </a:r>
            <a:r>
              <a:rPr sz="2400" b="1" dirty="0">
                <a:latin typeface="Arial"/>
                <a:cs typeface="Arial"/>
              </a:rPr>
              <a:t> 25</a:t>
            </a:r>
            <a:endParaRPr sz="2400">
              <a:latin typeface="Arial"/>
              <a:cs typeface="Arial"/>
            </a:endParaRPr>
          </a:p>
          <a:p>
            <a:pPr marL="12700">
              <a:lnSpc>
                <a:spcPct val="100000"/>
              </a:lnSpc>
              <a:spcBef>
                <a:spcPts val="25"/>
              </a:spcBef>
            </a:pPr>
            <a:r>
              <a:rPr sz="1800" dirty="0">
                <a:latin typeface="Arial MT"/>
                <a:cs typeface="Arial MT"/>
              </a:rPr>
              <a:t>by</a:t>
            </a:r>
            <a:r>
              <a:rPr sz="1800" spc="-55" dirty="0">
                <a:latin typeface="Arial MT"/>
                <a:cs typeface="Arial MT"/>
              </a:rPr>
              <a:t> </a:t>
            </a:r>
            <a:r>
              <a:rPr sz="1800" spc="-10" dirty="0">
                <a:latin typeface="Arial MT"/>
                <a:cs typeface="Arial MT"/>
              </a:rPr>
              <a:t>NAEMT</a:t>
            </a:r>
            <a:endParaRPr sz="1800">
              <a:latin typeface="Arial MT"/>
              <a:cs typeface="Arial MT"/>
            </a:endParaRPr>
          </a:p>
          <a:p>
            <a:pPr marL="12700" marR="5080">
              <a:lnSpc>
                <a:spcPct val="99300"/>
              </a:lnSpc>
              <a:spcBef>
                <a:spcPts val="1100"/>
              </a:spcBef>
            </a:pPr>
            <a:r>
              <a:rPr sz="1800" dirty="0">
                <a:latin typeface="Arial MT"/>
                <a:cs typeface="Arial MT"/>
              </a:rPr>
              <a:t>Prehospital </a:t>
            </a:r>
            <a:r>
              <a:rPr sz="1800" spc="-5" dirty="0">
                <a:latin typeface="Arial MT"/>
                <a:cs typeface="Arial MT"/>
              </a:rPr>
              <a:t>Trauma </a:t>
            </a:r>
            <a:r>
              <a:rPr sz="1800" dirty="0">
                <a:latin typeface="Arial MT"/>
                <a:cs typeface="Arial MT"/>
              </a:rPr>
              <a:t>Life Support </a:t>
            </a:r>
            <a:r>
              <a:rPr sz="1800" spc="-5" dirty="0">
                <a:latin typeface="Arial MT"/>
                <a:cs typeface="Arial MT"/>
              </a:rPr>
              <a:t>(PHTLS), Military </a:t>
            </a:r>
            <a:r>
              <a:rPr sz="1800" dirty="0">
                <a:latin typeface="Arial MT"/>
                <a:cs typeface="Arial MT"/>
              </a:rPr>
              <a:t> Edition, teaches and reinforces the principles of </a:t>
            </a:r>
            <a:r>
              <a:rPr sz="1800" spc="5" dirty="0">
                <a:latin typeface="Arial MT"/>
                <a:cs typeface="Arial MT"/>
              </a:rPr>
              <a:t> </a:t>
            </a:r>
            <a:r>
              <a:rPr sz="1800" dirty="0">
                <a:latin typeface="Arial MT"/>
                <a:cs typeface="Arial MT"/>
              </a:rPr>
              <a:t>rapidly</a:t>
            </a:r>
            <a:r>
              <a:rPr sz="1800" spc="-30" dirty="0">
                <a:latin typeface="Arial MT"/>
                <a:cs typeface="Arial MT"/>
              </a:rPr>
              <a:t> </a:t>
            </a:r>
            <a:r>
              <a:rPr sz="1800" dirty="0">
                <a:latin typeface="Arial MT"/>
                <a:cs typeface="Arial MT"/>
              </a:rPr>
              <a:t>assessing</a:t>
            </a:r>
            <a:r>
              <a:rPr sz="1800" spc="-55" dirty="0">
                <a:latin typeface="Arial MT"/>
                <a:cs typeface="Arial MT"/>
              </a:rPr>
              <a:t> </a:t>
            </a:r>
            <a:r>
              <a:rPr sz="1800" spc="-5" dirty="0">
                <a:latin typeface="Arial MT"/>
                <a:cs typeface="Arial MT"/>
              </a:rPr>
              <a:t>a</a:t>
            </a:r>
            <a:r>
              <a:rPr sz="1800" spc="-10" dirty="0">
                <a:latin typeface="Arial MT"/>
                <a:cs typeface="Arial MT"/>
              </a:rPr>
              <a:t> </a:t>
            </a:r>
            <a:r>
              <a:rPr sz="1800" dirty="0">
                <a:latin typeface="Arial MT"/>
                <a:cs typeface="Arial MT"/>
              </a:rPr>
              <a:t>trauma</a:t>
            </a:r>
            <a:r>
              <a:rPr sz="1800" spc="-5" dirty="0">
                <a:latin typeface="Arial MT"/>
                <a:cs typeface="Arial MT"/>
              </a:rPr>
              <a:t> </a:t>
            </a:r>
            <a:r>
              <a:rPr sz="1800" dirty="0">
                <a:latin typeface="Arial MT"/>
                <a:cs typeface="Arial MT"/>
              </a:rPr>
              <a:t>patient</a:t>
            </a:r>
            <a:r>
              <a:rPr sz="1800" spc="-55" dirty="0">
                <a:latin typeface="Arial MT"/>
                <a:cs typeface="Arial MT"/>
              </a:rPr>
              <a:t> </a:t>
            </a:r>
            <a:r>
              <a:rPr sz="1800" dirty="0">
                <a:latin typeface="Arial MT"/>
                <a:cs typeface="Arial MT"/>
              </a:rPr>
              <a:t>using</a:t>
            </a:r>
            <a:r>
              <a:rPr sz="1800" spc="-35" dirty="0">
                <a:latin typeface="Arial MT"/>
                <a:cs typeface="Arial MT"/>
              </a:rPr>
              <a:t> </a:t>
            </a:r>
            <a:r>
              <a:rPr sz="1800" dirty="0">
                <a:latin typeface="Arial MT"/>
                <a:cs typeface="Arial MT"/>
              </a:rPr>
              <a:t>an</a:t>
            </a:r>
            <a:r>
              <a:rPr sz="1800" spc="15" dirty="0">
                <a:latin typeface="Arial MT"/>
                <a:cs typeface="Arial MT"/>
              </a:rPr>
              <a:t> </a:t>
            </a:r>
            <a:r>
              <a:rPr sz="1800" dirty="0">
                <a:latin typeface="Arial MT"/>
                <a:cs typeface="Arial MT"/>
              </a:rPr>
              <a:t>orderly </a:t>
            </a:r>
            <a:r>
              <a:rPr sz="1800" spc="-484" dirty="0">
                <a:latin typeface="Arial MT"/>
                <a:cs typeface="Arial MT"/>
              </a:rPr>
              <a:t> </a:t>
            </a:r>
            <a:r>
              <a:rPr sz="1800" dirty="0">
                <a:latin typeface="Arial MT"/>
                <a:cs typeface="Arial MT"/>
              </a:rPr>
              <a:t>approach.</a:t>
            </a:r>
            <a:endParaRPr sz="1800">
              <a:latin typeface="Arial MT"/>
              <a:cs typeface="Arial MT"/>
            </a:endParaRPr>
          </a:p>
        </p:txBody>
      </p:sp>
      <p:sp>
        <p:nvSpPr>
          <p:cNvPr id="10" name="object 10"/>
          <p:cNvSpPr txBox="1">
            <a:spLocks noGrp="1"/>
          </p:cNvSpPr>
          <p:nvPr>
            <p:ph type="sldNum" sz="quarter" idx="7"/>
          </p:nvPr>
        </p:nvSpPr>
        <p:spPr>
          <a:prstGeom prst="rect">
            <a:avLst/>
          </a:prstGeom>
        </p:spPr>
        <p:txBody>
          <a:bodyPr vert="horz" wrap="square" lIns="0" tIns="0" rIns="0" bIns="0" rtlCol="0">
            <a:spAutoFit/>
          </a:bodyPr>
          <a:lstStyle/>
          <a:p>
            <a:pPr marL="12700">
              <a:lnSpc>
                <a:spcPts val="1435"/>
              </a:lnSpc>
              <a:tabLst>
                <a:tab pos="2207260" algn="l"/>
              </a:tabLst>
            </a:pPr>
            <a:r>
              <a:rPr spc="-5" dirty="0"/>
              <a:t>#TCCC-CPP-PPT-02</a:t>
            </a:r>
            <a:r>
              <a:rPr spc="15" dirty="0"/>
              <a:t> </a:t>
            </a:r>
            <a:r>
              <a:rPr spc="-5" dirty="0"/>
              <a:t>08</a:t>
            </a:r>
            <a:r>
              <a:rPr spc="20" dirty="0"/>
              <a:t> </a:t>
            </a:r>
            <a:r>
              <a:rPr dirty="0"/>
              <a:t>AUG </a:t>
            </a:r>
            <a:r>
              <a:rPr spc="-5" dirty="0"/>
              <a:t>23	</a:t>
            </a:r>
            <a:fld id="{81D60167-4931-47E6-BA6A-407CBD079E47}" type="slidenum">
              <a:rPr sz="1200" spc="-5" dirty="0">
                <a:solidFill>
                  <a:srgbClr val="000000"/>
                </a:solidFill>
              </a:rPr>
              <a:t>34</a:t>
            </a:fld>
            <a:endParaRPr sz="1200"/>
          </a:p>
        </p:txBody>
      </p:sp>
      <p:sp>
        <p:nvSpPr>
          <p:cNvPr id="9" name="object 9"/>
          <p:cNvSpPr txBox="1">
            <a:spLocks noGrp="1"/>
          </p:cNvSpPr>
          <p:nvPr>
            <p:ph type="title"/>
          </p:nvPr>
        </p:nvSpPr>
        <p:spPr>
          <a:xfrm>
            <a:off x="4443476" y="659638"/>
            <a:ext cx="3147695" cy="574040"/>
          </a:xfrm>
          <a:prstGeom prst="rect">
            <a:avLst/>
          </a:prstGeom>
        </p:spPr>
        <p:txBody>
          <a:bodyPr vert="horz" wrap="square" lIns="0" tIns="12700" rIns="0" bIns="0" rtlCol="0">
            <a:spAutoFit/>
          </a:bodyPr>
          <a:lstStyle/>
          <a:p>
            <a:pPr marL="12700">
              <a:lnSpc>
                <a:spcPct val="100000"/>
              </a:lnSpc>
              <a:spcBef>
                <a:spcPts val="100"/>
              </a:spcBef>
            </a:pPr>
            <a:r>
              <a:rPr spc="-5" dirty="0">
                <a:solidFill>
                  <a:srgbClr val="000000"/>
                </a:solidFill>
              </a:rPr>
              <a:t>REFERE</a:t>
            </a:r>
            <a:r>
              <a:rPr spc="-25" dirty="0">
                <a:solidFill>
                  <a:srgbClr val="000000"/>
                </a:solidFill>
              </a:rPr>
              <a:t>N</a:t>
            </a:r>
            <a:r>
              <a:rPr spc="-5" dirty="0">
                <a:solidFill>
                  <a:srgbClr val="000000"/>
                </a:solidFill>
              </a:rPr>
              <a:t>CES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301997" y="290830"/>
            <a:ext cx="3587750" cy="329565"/>
          </a:xfrm>
          <a:prstGeom prst="rect">
            <a:avLst/>
          </a:prstGeom>
        </p:spPr>
        <p:txBody>
          <a:bodyPr vert="horz" wrap="square" lIns="0" tIns="11430" rIns="0" bIns="0" rtlCol="0">
            <a:spAutoFit/>
          </a:bodyPr>
          <a:lstStyle/>
          <a:p>
            <a:pPr marL="12700">
              <a:lnSpc>
                <a:spcPct val="100000"/>
              </a:lnSpc>
              <a:spcBef>
                <a:spcPts val="90"/>
              </a:spcBef>
            </a:pPr>
            <a:r>
              <a:rPr sz="2000" b="1" dirty="0">
                <a:solidFill>
                  <a:srgbClr val="756F6F"/>
                </a:solidFill>
                <a:latin typeface="Arial"/>
                <a:cs typeface="Arial"/>
              </a:rPr>
              <a:t>Module</a:t>
            </a:r>
            <a:r>
              <a:rPr sz="2000" b="1" spc="-60" dirty="0">
                <a:solidFill>
                  <a:srgbClr val="756F6F"/>
                </a:solidFill>
                <a:latin typeface="Arial"/>
                <a:cs typeface="Arial"/>
              </a:rPr>
              <a:t> </a:t>
            </a:r>
            <a:r>
              <a:rPr sz="2000" b="1" spc="-5" dirty="0">
                <a:solidFill>
                  <a:srgbClr val="756F6F"/>
                </a:solidFill>
                <a:latin typeface="Arial"/>
                <a:cs typeface="Arial"/>
              </a:rPr>
              <a:t>2:</a:t>
            </a:r>
            <a:r>
              <a:rPr sz="2000" b="1" spc="-50" dirty="0">
                <a:solidFill>
                  <a:srgbClr val="756F6F"/>
                </a:solidFill>
                <a:latin typeface="Arial"/>
                <a:cs typeface="Arial"/>
              </a:rPr>
              <a:t> </a:t>
            </a:r>
            <a:r>
              <a:rPr sz="2000" b="1" dirty="0">
                <a:solidFill>
                  <a:srgbClr val="756F6F"/>
                </a:solidFill>
                <a:latin typeface="Arial"/>
                <a:cs typeface="Arial"/>
              </a:rPr>
              <a:t>Medical</a:t>
            </a:r>
            <a:r>
              <a:rPr sz="2000" b="1" spc="-35" dirty="0">
                <a:solidFill>
                  <a:srgbClr val="756F6F"/>
                </a:solidFill>
                <a:latin typeface="Arial"/>
                <a:cs typeface="Arial"/>
              </a:rPr>
              <a:t> </a:t>
            </a:r>
            <a:r>
              <a:rPr sz="2000" b="1" spc="-5" dirty="0">
                <a:solidFill>
                  <a:srgbClr val="756F6F"/>
                </a:solidFill>
                <a:latin typeface="Arial"/>
                <a:cs typeface="Arial"/>
              </a:rPr>
              <a:t>Equipment</a:t>
            </a:r>
            <a:endParaRPr sz="2000">
              <a:latin typeface="Arial"/>
              <a:cs typeface="Arial"/>
            </a:endParaRPr>
          </a:p>
        </p:txBody>
      </p:sp>
      <p:pic>
        <p:nvPicPr>
          <p:cNvPr id="3" name="object 3"/>
          <p:cNvPicPr/>
          <p:nvPr/>
        </p:nvPicPr>
        <p:blipFill>
          <a:blip r:embed="rId3" cstate="print"/>
          <a:stretch>
            <a:fillRect/>
          </a:stretch>
        </p:blipFill>
        <p:spPr>
          <a:xfrm>
            <a:off x="307847" y="256031"/>
            <a:ext cx="1173480" cy="655320"/>
          </a:xfrm>
          <a:prstGeom prst="rect">
            <a:avLst/>
          </a:prstGeom>
        </p:spPr>
      </p:pic>
      <p:sp>
        <p:nvSpPr>
          <p:cNvPr id="4" name="object 4"/>
          <p:cNvSpPr txBox="1">
            <a:spLocks noGrp="1"/>
          </p:cNvSpPr>
          <p:nvPr>
            <p:ph type="title"/>
          </p:nvPr>
        </p:nvSpPr>
        <p:spPr>
          <a:xfrm>
            <a:off x="4045711" y="764235"/>
            <a:ext cx="4102735" cy="1072515"/>
          </a:xfrm>
          <a:prstGeom prst="rect">
            <a:avLst/>
          </a:prstGeom>
        </p:spPr>
        <p:txBody>
          <a:bodyPr vert="horz" wrap="square" lIns="0" tIns="71755" rIns="0" bIns="0" rtlCol="0">
            <a:spAutoFit/>
          </a:bodyPr>
          <a:lstStyle/>
          <a:p>
            <a:pPr marL="12700" marR="5080" indent="335280">
              <a:lnSpc>
                <a:spcPts val="3920"/>
              </a:lnSpc>
              <a:spcBef>
                <a:spcPts val="565"/>
              </a:spcBef>
            </a:pPr>
            <a:r>
              <a:rPr dirty="0"/>
              <a:t>FIRST</a:t>
            </a:r>
            <a:r>
              <a:rPr spc="-20" dirty="0"/>
              <a:t> </a:t>
            </a:r>
            <a:r>
              <a:rPr spc="-40" dirty="0"/>
              <a:t>AID</a:t>
            </a:r>
            <a:r>
              <a:rPr spc="75" dirty="0"/>
              <a:t> </a:t>
            </a:r>
            <a:r>
              <a:rPr dirty="0"/>
              <a:t>KITS </a:t>
            </a:r>
            <a:r>
              <a:rPr spc="5" dirty="0"/>
              <a:t> </a:t>
            </a:r>
            <a:r>
              <a:rPr spc="-30" dirty="0">
                <a:solidFill>
                  <a:srgbClr val="2D3334"/>
                </a:solidFill>
              </a:rPr>
              <a:t>WHAT</a:t>
            </a:r>
            <a:r>
              <a:rPr spc="75" dirty="0">
                <a:solidFill>
                  <a:srgbClr val="2D3334"/>
                </a:solidFill>
              </a:rPr>
              <a:t> </a:t>
            </a:r>
            <a:r>
              <a:rPr dirty="0">
                <a:solidFill>
                  <a:srgbClr val="2D3334"/>
                </a:solidFill>
              </a:rPr>
              <a:t>DO</a:t>
            </a:r>
            <a:r>
              <a:rPr spc="-50" dirty="0">
                <a:solidFill>
                  <a:srgbClr val="2D3334"/>
                </a:solidFill>
              </a:rPr>
              <a:t> </a:t>
            </a:r>
            <a:r>
              <a:rPr dirty="0">
                <a:solidFill>
                  <a:srgbClr val="2D3334"/>
                </a:solidFill>
              </a:rPr>
              <a:t>I</a:t>
            </a:r>
            <a:r>
              <a:rPr spc="-15" dirty="0">
                <a:solidFill>
                  <a:srgbClr val="2D3334"/>
                </a:solidFill>
              </a:rPr>
              <a:t> </a:t>
            </a:r>
            <a:r>
              <a:rPr spc="-20" dirty="0">
                <a:solidFill>
                  <a:srgbClr val="2D3334"/>
                </a:solidFill>
              </a:rPr>
              <a:t>TAKE?</a:t>
            </a:r>
          </a:p>
        </p:txBody>
      </p:sp>
      <p:grpSp>
        <p:nvGrpSpPr>
          <p:cNvPr id="5" name="object 5"/>
          <p:cNvGrpSpPr/>
          <p:nvPr/>
        </p:nvGrpSpPr>
        <p:grpSpPr>
          <a:xfrm>
            <a:off x="551687" y="5471159"/>
            <a:ext cx="11076940" cy="1009015"/>
            <a:chOff x="551687" y="5471159"/>
            <a:chExt cx="11076940" cy="1009015"/>
          </a:xfrm>
        </p:grpSpPr>
        <p:sp>
          <p:nvSpPr>
            <p:cNvPr id="6" name="object 6"/>
            <p:cNvSpPr/>
            <p:nvPr/>
          </p:nvSpPr>
          <p:spPr>
            <a:xfrm>
              <a:off x="551687" y="5471159"/>
              <a:ext cx="11076940" cy="1009015"/>
            </a:xfrm>
            <a:custGeom>
              <a:avLst/>
              <a:gdLst/>
              <a:ahLst/>
              <a:cxnLst/>
              <a:rect l="l" t="t" r="r" b="b"/>
              <a:pathLst>
                <a:path w="11076940" h="1009014">
                  <a:moveTo>
                    <a:pt x="10960608" y="0"/>
                  </a:moveTo>
                  <a:lnTo>
                    <a:pt x="115824" y="0"/>
                  </a:lnTo>
                  <a:lnTo>
                    <a:pt x="70739" y="9096"/>
                  </a:lnTo>
                  <a:lnTo>
                    <a:pt x="33923" y="33908"/>
                  </a:lnTo>
                  <a:lnTo>
                    <a:pt x="9101" y="70723"/>
                  </a:lnTo>
                  <a:lnTo>
                    <a:pt x="0" y="115823"/>
                  </a:lnTo>
                  <a:lnTo>
                    <a:pt x="0" y="893063"/>
                  </a:lnTo>
                  <a:lnTo>
                    <a:pt x="9101" y="938148"/>
                  </a:lnTo>
                  <a:lnTo>
                    <a:pt x="33923" y="974964"/>
                  </a:lnTo>
                  <a:lnTo>
                    <a:pt x="70739" y="999786"/>
                  </a:lnTo>
                  <a:lnTo>
                    <a:pt x="115824" y="1008887"/>
                  </a:lnTo>
                  <a:lnTo>
                    <a:pt x="10960608" y="1008887"/>
                  </a:lnTo>
                  <a:lnTo>
                    <a:pt x="11005708" y="999786"/>
                  </a:lnTo>
                  <a:lnTo>
                    <a:pt x="11042523" y="974964"/>
                  </a:lnTo>
                  <a:lnTo>
                    <a:pt x="11067335" y="938148"/>
                  </a:lnTo>
                  <a:lnTo>
                    <a:pt x="11076432" y="893063"/>
                  </a:lnTo>
                  <a:lnTo>
                    <a:pt x="11076432" y="115823"/>
                  </a:lnTo>
                  <a:lnTo>
                    <a:pt x="11067335" y="70723"/>
                  </a:lnTo>
                  <a:lnTo>
                    <a:pt x="11042523" y="33908"/>
                  </a:lnTo>
                  <a:lnTo>
                    <a:pt x="11005708" y="9096"/>
                  </a:lnTo>
                  <a:lnTo>
                    <a:pt x="10960608" y="0"/>
                  </a:lnTo>
                  <a:close/>
                </a:path>
              </a:pathLst>
            </a:custGeom>
            <a:solidFill>
              <a:srgbClr val="FFF4D2"/>
            </a:solidFill>
          </p:spPr>
          <p:txBody>
            <a:bodyPr wrap="square" lIns="0" tIns="0" rIns="0" bIns="0" rtlCol="0"/>
            <a:lstStyle/>
            <a:p>
              <a:endParaRPr/>
            </a:p>
          </p:txBody>
        </p:sp>
        <p:pic>
          <p:nvPicPr>
            <p:cNvPr id="7" name="object 7"/>
            <p:cNvPicPr/>
            <p:nvPr/>
          </p:nvPicPr>
          <p:blipFill>
            <a:blip r:embed="rId4" cstate="print"/>
            <a:stretch>
              <a:fillRect/>
            </a:stretch>
          </p:blipFill>
          <p:spPr>
            <a:xfrm>
              <a:off x="850391" y="5730239"/>
              <a:ext cx="664464" cy="545592"/>
            </a:xfrm>
            <a:prstGeom prst="rect">
              <a:avLst/>
            </a:prstGeom>
          </p:spPr>
        </p:pic>
      </p:grpSp>
      <p:sp>
        <p:nvSpPr>
          <p:cNvPr id="8" name="object 8"/>
          <p:cNvSpPr txBox="1"/>
          <p:nvPr/>
        </p:nvSpPr>
        <p:spPr>
          <a:xfrm>
            <a:off x="1715770" y="5658408"/>
            <a:ext cx="8623935" cy="640080"/>
          </a:xfrm>
          <a:prstGeom prst="rect">
            <a:avLst/>
          </a:prstGeom>
        </p:spPr>
        <p:txBody>
          <a:bodyPr vert="horz" wrap="square" lIns="0" tIns="5080" rIns="0" bIns="0" rtlCol="0">
            <a:spAutoFit/>
          </a:bodyPr>
          <a:lstStyle/>
          <a:p>
            <a:pPr marL="12700" marR="5080">
              <a:lnSpc>
                <a:spcPct val="102000"/>
              </a:lnSpc>
              <a:spcBef>
                <a:spcPts val="40"/>
              </a:spcBef>
            </a:pPr>
            <a:r>
              <a:rPr sz="2000" b="1" spc="-5" dirty="0">
                <a:latin typeface="Arial"/>
                <a:cs typeface="Arial"/>
              </a:rPr>
              <a:t>Unit</a:t>
            </a:r>
            <a:r>
              <a:rPr sz="2000" b="1" spc="-95" dirty="0">
                <a:latin typeface="Arial"/>
                <a:cs typeface="Arial"/>
              </a:rPr>
              <a:t> </a:t>
            </a:r>
            <a:r>
              <a:rPr sz="2000" b="1" spc="-10" dirty="0">
                <a:latin typeface="Arial"/>
                <a:cs typeface="Arial"/>
              </a:rPr>
              <a:t>Standard</a:t>
            </a:r>
            <a:r>
              <a:rPr sz="2000" b="1" spc="25" dirty="0">
                <a:latin typeface="Arial"/>
                <a:cs typeface="Arial"/>
              </a:rPr>
              <a:t> </a:t>
            </a:r>
            <a:r>
              <a:rPr sz="2000" b="1" spc="-5" dirty="0">
                <a:latin typeface="Arial"/>
                <a:cs typeface="Arial"/>
              </a:rPr>
              <a:t>Operating</a:t>
            </a:r>
            <a:r>
              <a:rPr sz="2000" b="1" dirty="0">
                <a:latin typeface="Arial"/>
                <a:cs typeface="Arial"/>
              </a:rPr>
              <a:t> </a:t>
            </a:r>
            <a:r>
              <a:rPr sz="2000" b="1" spc="-10" dirty="0">
                <a:latin typeface="Arial"/>
                <a:cs typeface="Arial"/>
              </a:rPr>
              <a:t>Procedures</a:t>
            </a:r>
            <a:r>
              <a:rPr sz="2000" b="1" spc="95" dirty="0">
                <a:latin typeface="Arial"/>
                <a:cs typeface="Arial"/>
              </a:rPr>
              <a:t> </a:t>
            </a:r>
            <a:r>
              <a:rPr sz="2000" b="1" spc="-10" dirty="0">
                <a:solidFill>
                  <a:srgbClr val="2D3334"/>
                </a:solidFill>
                <a:latin typeface="Arial"/>
                <a:cs typeface="Arial"/>
              </a:rPr>
              <a:t>(</a:t>
            </a:r>
            <a:r>
              <a:rPr sz="2000" b="1" spc="-10" dirty="0">
                <a:latin typeface="Arial"/>
                <a:cs typeface="Arial"/>
              </a:rPr>
              <a:t>SOPs)</a:t>
            </a:r>
            <a:r>
              <a:rPr sz="2000" b="1" spc="30" dirty="0">
                <a:latin typeface="Arial"/>
                <a:cs typeface="Arial"/>
              </a:rPr>
              <a:t> </a:t>
            </a:r>
            <a:r>
              <a:rPr sz="2000" spc="-10" dirty="0">
                <a:latin typeface="Arial MT"/>
                <a:cs typeface="Arial MT"/>
              </a:rPr>
              <a:t>and</a:t>
            </a:r>
            <a:r>
              <a:rPr sz="2000" spc="15" dirty="0">
                <a:latin typeface="Arial MT"/>
                <a:cs typeface="Arial MT"/>
              </a:rPr>
              <a:t> </a:t>
            </a:r>
            <a:r>
              <a:rPr sz="2000" b="1" dirty="0">
                <a:latin typeface="Arial"/>
                <a:cs typeface="Arial"/>
              </a:rPr>
              <a:t>individual</a:t>
            </a:r>
            <a:r>
              <a:rPr sz="2000" b="1" spc="-30" dirty="0">
                <a:latin typeface="Arial"/>
                <a:cs typeface="Arial"/>
              </a:rPr>
              <a:t> </a:t>
            </a:r>
            <a:r>
              <a:rPr sz="2000" b="1" spc="-10" dirty="0">
                <a:latin typeface="Arial"/>
                <a:cs typeface="Arial"/>
              </a:rPr>
              <a:t>responder </a:t>
            </a:r>
            <a:r>
              <a:rPr sz="2000" b="1" spc="-5" dirty="0">
                <a:latin typeface="Arial"/>
                <a:cs typeface="Arial"/>
              </a:rPr>
              <a:t> capabilities/scope</a:t>
            </a:r>
            <a:r>
              <a:rPr sz="2000" b="1" spc="45" dirty="0">
                <a:latin typeface="Arial"/>
                <a:cs typeface="Arial"/>
              </a:rPr>
              <a:t> </a:t>
            </a:r>
            <a:r>
              <a:rPr sz="2000" b="1" spc="-5" dirty="0">
                <a:latin typeface="Arial"/>
                <a:cs typeface="Arial"/>
              </a:rPr>
              <a:t>of</a:t>
            </a:r>
            <a:r>
              <a:rPr sz="2000" b="1" spc="10" dirty="0">
                <a:latin typeface="Arial"/>
                <a:cs typeface="Arial"/>
              </a:rPr>
              <a:t> </a:t>
            </a:r>
            <a:r>
              <a:rPr sz="2000" b="1" spc="-10" dirty="0">
                <a:latin typeface="Arial"/>
                <a:cs typeface="Arial"/>
              </a:rPr>
              <a:t>care</a:t>
            </a:r>
            <a:r>
              <a:rPr sz="2000" b="1" spc="-20" dirty="0">
                <a:latin typeface="Arial"/>
                <a:cs typeface="Arial"/>
              </a:rPr>
              <a:t> </a:t>
            </a:r>
            <a:r>
              <a:rPr sz="2000" spc="-15" dirty="0">
                <a:latin typeface="Arial MT"/>
                <a:cs typeface="Arial MT"/>
              </a:rPr>
              <a:t>will</a:t>
            </a:r>
            <a:r>
              <a:rPr sz="2000" spc="80" dirty="0">
                <a:latin typeface="Arial MT"/>
                <a:cs typeface="Arial MT"/>
              </a:rPr>
              <a:t> </a:t>
            </a:r>
            <a:r>
              <a:rPr sz="2000" spc="-5" dirty="0">
                <a:latin typeface="Arial MT"/>
                <a:cs typeface="Arial MT"/>
              </a:rPr>
              <a:t>determine</a:t>
            </a:r>
            <a:r>
              <a:rPr sz="2000" dirty="0">
                <a:latin typeface="Arial MT"/>
                <a:cs typeface="Arial MT"/>
              </a:rPr>
              <a:t> </a:t>
            </a:r>
            <a:r>
              <a:rPr sz="2000" spc="-15" dirty="0">
                <a:latin typeface="Arial MT"/>
                <a:cs typeface="Arial MT"/>
              </a:rPr>
              <a:t>what</a:t>
            </a:r>
            <a:r>
              <a:rPr sz="2000" spc="40" dirty="0">
                <a:latin typeface="Arial MT"/>
                <a:cs typeface="Arial MT"/>
              </a:rPr>
              <a:t> </a:t>
            </a:r>
            <a:r>
              <a:rPr sz="2000" spc="-10" dirty="0">
                <a:latin typeface="Arial MT"/>
                <a:cs typeface="Arial MT"/>
              </a:rPr>
              <a:t>is</a:t>
            </a:r>
            <a:r>
              <a:rPr sz="2000" spc="10" dirty="0">
                <a:latin typeface="Arial MT"/>
                <a:cs typeface="Arial MT"/>
              </a:rPr>
              <a:t> </a:t>
            </a:r>
            <a:r>
              <a:rPr sz="2000" spc="-5" dirty="0">
                <a:latin typeface="Arial MT"/>
                <a:cs typeface="Arial MT"/>
              </a:rPr>
              <a:t>carried</a:t>
            </a:r>
            <a:r>
              <a:rPr sz="2000" spc="15" dirty="0">
                <a:latin typeface="Arial MT"/>
                <a:cs typeface="Arial MT"/>
              </a:rPr>
              <a:t> </a:t>
            </a:r>
            <a:r>
              <a:rPr sz="2000" spc="-10" dirty="0">
                <a:latin typeface="Arial MT"/>
                <a:cs typeface="Arial MT"/>
              </a:rPr>
              <a:t>in</a:t>
            </a:r>
            <a:r>
              <a:rPr sz="2000" spc="15" dirty="0">
                <a:latin typeface="Arial MT"/>
                <a:cs typeface="Arial MT"/>
              </a:rPr>
              <a:t> </a:t>
            </a:r>
            <a:r>
              <a:rPr sz="2000" spc="-5" dirty="0">
                <a:latin typeface="Arial MT"/>
                <a:cs typeface="Arial MT"/>
              </a:rPr>
              <a:t>the</a:t>
            </a:r>
            <a:r>
              <a:rPr sz="2000" dirty="0">
                <a:latin typeface="Arial MT"/>
                <a:cs typeface="Arial MT"/>
              </a:rPr>
              <a:t> </a:t>
            </a:r>
            <a:r>
              <a:rPr sz="2000" spc="-5" dirty="0">
                <a:latin typeface="Arial MT"/>
                <a:cs typeface="Arial MT"/>
              </a:rPr>
              <a:t>First</a:t>
            </a:r>
            <a:r>
              <a:rPr sz="2000" dirty="0">
                <a:latin typeface="Arial MT"/>
                <a:cs typeface="Arial MT"/>
              </a:rPr>
              <a:t> </a:t>
            </a:r>
            <a:r>
              <a:rPr sz="2000" spc="-15" dirty="0">
                <a:latin typeface="Arial MT"/>
                <a:cs typeface="Arial MT"/>
              </a:rPr>
              <a:t>Aid</a:t>
            </a:r>
            <a:r>
              <a:rPr sz="2000" spc="40" dirty="0">
                <a:latin typeface="Arial MT"/>
                <a:cs typeface="Arial MT"/>
              </a:rPr>
              <a:t> </a:t>
            </a:r>
            <a:r>
              <a:rPr sz="2000" spc="-10" dirty="0">
                <a:latin typeface="Arial MT"/>
                <a:cs typeface="Arial MT"/>
              </a:rPr>
              <a:t>Kits</a:t>
            </a:r>
            <a:endParaRPr sz="2000">
              <a:latin typeface="Arial MT"/>
              <a:cs typeface="Arial MT"/>
            </a:endParaRPr>
          </a:p>
        </p:txBody>
      </p:sp>
      <p:sp>
        <p:nvSpPr>
          <p:cNvPr id="9" name="object 9"/>
          <p:cNvSpPr txBox="1"/>
          <p:nvPr/>
        </p:nvSpPr>
        <p:spPr>
          <a:xfrm>
            <a:off x="6459728" y="4498924"/>
            <a:ext cx="3907790" cy="641985"/>
          </a:xfrm>
          <a:prstGeom prst="rect">
            <a:avLst/>
          </a:prstGeom>
        </p:spPr>
        <p:txBody>
          <a:bodyPr vert="horz" wrap="square" lIns="0" tIns="12700" rIns="0" bIns="0" rtlCol="0">
            <a:spAutoFit/>
          </a:bodyPr>
          <a:lstStyle/>
          <a:p>
            <a:pPr algn="ctr">
              <a:lnSpc>
                <a:spcPts val="2785"/>
              </a:lnSpc>
              <a:spcBef>
                <a:spcPts val="100"/>
              </a:spcBef>
            </a:pPr>
            <a:r>
              <a:rPr sz="2400" b="1" spc="-15" dirty="0">
                <a:solidFill>
                  <a:srgbClr val="CD9146"/>
                </a:solidFill>
                <a:latin typeface="Arial"/>
                <a:cs typeface="Arial"/>
              </a:rPr>
              <a:t>COMBAT</a:t>
            </a:r>
            <a:r>
              <a:rPr sz="2400" b="1" spc="60" dirty="0">
                <a:solidFill>
                  <a:srgbClr val="CD9146"/>
                </a:solidFill>
                <a:latin typeface="Arial"/>
                <a:cs typeface="Arial"/>
              </a:rPr>
              <a:t> </a:t>
            </a:r>
            <a:r>
              <a:rPr sz="2400" b="1" spc="-10" dirty="0">
                <a:solidFill>
                  <a:srgbClr val="CD9146"/>
                </a:solidFill>
                <a:latin typeface="Arial"/>
                <a:cs typeface="Arial"/>
              </a:rPr>
              <a:t>LIFESAVER</a:t>
            </a:r>
            <a:r>
              <a:rPr sz="2400" b="1" spc="-5" dirty="0">
                <a:solidFill>
                  <a:srgbClr val="CD9146"/>
                </a:solidFill>
                <a:latin typeface="Arial"/>
                <a:cs typeface="Arial"/>
              </a:rPr>
              <a:t> </a:t>
            </a:r>
            <a:r>
              <a:rPr sz="2400" b="1" spc="-30" dirty="0">
                <a:solidFill>
                  <a:srgbClr val="CD9146"/>
                </a:solidFill>
                <a:latin typeface="Arial"/>
                <a:cs typeface="Arial"/>
              </a:rPr>
              <a:t>BAG</a:t>
            </a:r>
            <a:endParaRPr sz="2400">
              <a:latin typeface="Arial"/>
              <a:cs typeface="Arial"/>
            </a:endParaRPr>
          </a:p>
          <a:p>
            <a:pPr marL="3810" algn="ctr">
              <a:lnSpc>
                <a:spcPts val="2065"/>
              </a:lnSpc>
            </a:pPr>
            <a:r>
              <a:rPr sz="1800" b="1" dirty="0">
                <a:latin typeface="Arial"/>
                <a:cs typeface="Arial"/>
              </a:rPr>
              <a:t>CLS</a:t>
            </a:r>
            <a:r>
              <a:rPr sz="1800" b="1" spc="-45" dirty="0">
                <a:latin typeface="Arial"/>
                <a:cs typeface="Arial"/>
              </a:rPr>
              <a:t> </a:t>
            </a:r>
            <a:r>
              <a:rPr sz="1800" b="1" dirty="0">
                <a:latin typeface="Arial"/>
                <a:cs typeface="Arial"/>
              </a:rPr>
              <a:t>Bag</a:t>
            </a:r>
            <a:endParaRPr sz="1800">
              <a:latin typeface="Arial"/>
              <a:cs typeface="Arial"/>
            </a:endParaRPr>
          </a:p>
        </p:txBody>
      </p:sp>
      <p:sp>
        <p:nvSpPr>
          <p:cNvPr id="10" name="object 10"/>
          <p:cNvSpPr txBox="1"/>
          <p:nvPr/>
        </p:nvSpPr>
        <p:spPr>
          <a:xfrm>
            <a:off x="2185161" y="4467605"/>
            <a:ext cx="2740025" cy="641350"/>
          </a:xfrm>
          <a:prstGeom prst="rect">
            <a:avLst/>
          </a:prstGeom>
        </p:spPr>
        <p:txBody>
          <a:bodyPr vert="horz" wrap="square" lIns="0" tIns="12700" rIns="0" bIns="0" rtlCol="0">
            <a:spAutoFit/>
          </a:bodyPr>
          <a:lstStyle/>
          <a:p>
            <a:pPr marL="635" algn="ctr">
              <a:lnSpc>
                <a:spcPts val="2785"/>
              </a:lnSpc>
              <a:spcBef>
                <a:spcPts val="100"/>
              </a:spcBef>
            </a:pPr>
            <a:r>
              <a:rPr sz="2400" b="1" spc="-10" dirty="0">
                <a:solidFill>
                  <a:srgbClr val="CD9146"/>
                </a:solidFill>
                <a:latin typeface="Arial"/>
                <a:cs typeface="Arial"/>
              </a:rPr>
              <a:t>INDIVIDUAL</a:t>
            </a:r>
            <a:endParaRPr sz="2400">
              <a:latin typeface="Arial"/>
              <a:cs typeface="Arial"/>
            </a:endParaRPr>
          </a:p>
          <a:p>
            <a:pPr algn="ctr">
              <a:lnSpc>
                <a:spcPts val="2065"/>
              </a:lnSpc>
            </a:pPr>
            <a:r>
              <a:rPr sz="1800" b="1" dirty="0">
                <a:latin typeface="Arial"/>
                <a:cs typeface="Arial"/>
              </a:rPr>
              <a:t>Joint</a:t>
            </a:r>
            <a:r>
              <a:rPr sz="1800" b="1" spc="-40" dirty="0">
                <a:latin typeface="Arial"/>
                <a:cs typeface="Arial"/>
              </a:rPr>
              <a:t> </a:t>
            </a:r>
            <a:r>
              <a:rPr sz="1800" b="1" dirty="0">
                <a:latin typeface="Arial"/>
                <a:cs typeface="Arial"/>
              </a:rPr>
              <a:t>First</a:t>
            </a:r>
            <a:r>
              <a:rPr sz="1800" b="1" spc="-35" dirty="0">
                <a:latin typeface="Arial"/>
                <a:cs typeface="Arial"/>
              </a:rPr>
              <a:t> </a:t>
            </a:r>
            <a:r>
              <a:rPr sz="1800" b="1" spc="-10" dirty="0">
                <a:latin typeface="Arial"/>
                <a:cs typeface="Arial"/>
              </a:rPr>
              <a:t>Aid</a:t>
            </a:r>
            <a:r>
              <a:rPr sz="1800" b="1" spc="15" dirty="0">
                <a:latin typeface="Arial"/>
                <a:cs typeface="Arial"/>
              </a:rPr>
              <a:t> </a:t>
            </a:r>
            <a:r>
              <a:rPr sz="1800" b="1" dirty="0">
                <a:latin typeface="Arial"/>
                <a:cs typeface="Arial"/>
              </a:rPr>
              <a:t>Kit</a:t>
            </a:r>
            <a:r>
              <a:rPr sz="1800" b="1" spc="-15" dirty="0">
                <a:latin typeface="Arial"/>
                <a:cs typeface="Arial"/>
              </a:rPr>
              <a:t> </a:t>
            </a:r>
            <a:r>
              <a:rPr sz="1800" b="1" spc="-5" dirty="0">
                <a:latin typeface="Arial"/>
                <a:cs typeface="Arial"/>
              </a:rPr>
              <a:t>(JFAK)</a:t>
            </a:r>
            <a:endParaRPr sz="1800">
              <a:latin typeface="Arial"/>
              <a:cs typeface="Arial"/>
            </a:endParaRPr>
          </a:p>
        </p:txBody>
      </p:sp>
      <p:pic>
        <p:nvPicPr>
          <p:cNvPr id="11" name="object 11"/>
          <p:cNvPicPr/>
          <p:nvPr/>
        </p:nvPicPr>
        <p:blipFill>
          <a:blip r:embed="rId5" cstate="print"/>
          <a:stretch>
            <a:fillRect/>
          </a:stretch>
        </p:blipFill>
        <p:spPr>
          <a:xfrm>
            <a:off x="7205471" y="2017776"/>
            <a:ext cx="2895600" cy="2426208"/>
          </a:xfrm>
          <a:prstGeom prst="rect">
            <a:avLst/>
          </a:prstGeom>
        </p:spPr>
      </p:pic>
      <p:pic>
        <p:nvPicPr>
          <p:cNvPr id="12" name="object 12"/>
          <p:cNvPicPr/>
          <p:nvPr/>
        </p:nvPicPr>
        <p:blipFill>
          <a:blip r:embed="rId6" cstate="print"/>
          <a:stretch>
            <a:fillRect/>
          </a:stretch>
        </p:blipFill>
        <p:spPr>
          <a:xfrm>
            <a:off x="1850135" y="1969007"/>
            <a:ext cx="3410711" cy="2426207"/>
          </a:xfrm>
          <a:prstGeom prst="rect">
            <a:avLst/>
          </a:prstGeom>
        </p:spPr>
      </p:pic>
      <p:sp>
        <p:nvSpPr>
          <p:cNvPr id="13" name="object 13"/>
          <p:cNvSpPr txBox="1">
            <a:spLocks noGrp="1"/>
          </p:cNvSpPr>
          <p:nvPr>
            <p:ph type="sldNum" sz="quarter" idx="7"/>
          </p:nvPr>
        </p:nvSpPr>
        <p:spPr>
          <a:prstGeom prst="rect">
            <a:avLst/>
          </a:prstGeom>
        </p:spPr>
        <p:txBody>
          <a:bodyPr vert="horz" wrap="square" lIns="0" tIns="0" rIns="0" bIns="0" rtlCol="0">
            <a:spAutoFit/>
          </a:bodyPr>
          <a:lstStyle/>
          <a:p>
            <a:pPr marL="12700">
              <a:lnSpc>
                <a:spcPts val="1435"/>
              </a:lnSpc>
              <a:tabLst>
                <a:tab pos="2207260" algn="l"/>
              </a:tabLst>
            </a:pPr>
            <a:r>
              <a:rPr spc="-5" dirty="0"/>
              <a:t>#TCCC-CPP-PPT-02</a:t>
            </a:r>
            <a:r>
              <a:rPr spc="15" dirty="0"/>
              <a:t> </a:t>
            </a:r>
            <a:r>
              <a:rPr spc="-5" dirty="0"/>
              <a:t>08</a:t>
            </a:r>
            <a:r>
              <a:rPr spc="20" dirty="0"/>
              <a:t> </a:t>
            </a:r>
            <a:r>
              <a:rPr dirty="0"/>
              <a:t>AUG </a:t>
            </a:r>
            <a:r>
              <a:rPr spc="-5" dirty="0"/>
              <a:t>23	</a:t>
            </a:r>
            <a:fld id="{81D60167-4931-47E6-BA6A-407CBD079E47}" type="slidenum">
              <a:rPr sz="1200" spc="-5" dirty="0">
                <a:solidFill>
                  <a:srgbClr val="000000"/>
                </a:solidFill>
              </a:rPr>
              <a:t>4</a:t>
            </a:fld>
            <a:endParaRPr sz="12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301997" y="290830"/>
            <a:ext cx="3587750" cy="329565"/>
          </a:xfrm>
          <a:prstGeom prst="rect">
            <a:avLst/>
          </a:prstGeom>
        </p:spPr>
        <p:txBody>
          <a:bodyPr vert="horz" wrap="square" lIns="0" tIns="11430" rIns="0" bIns="0" rtlCol="0">
            <a:spAutoFit/>
          </a:bodyPr>
          <a:lstStyle/>
          <a:p>
            <a:pPr marL="12700">
              <a:lnSpc>
                <a:spcPct val="100000"/>
              </a:lnSpc>
              <a:spcBef>
                <a:spcPts val="90"/>
              </a:spcBef>
            </a:pPr>
            <a:r>
              <a:rPr sz="2000" b="1" dirty="0">
                <a:solidFill>
                  <a:srgbClr val="756F6F"/>
                </a:solidFill>
                <a:latin typeface="Arial"/>
                <a:cs typeface="Arial"/>
              </a:rPr>
              <a:t>Module</a:t>
            </a:r>
            <a:r>
              <a:rPr sz="2000" b="1" spc="-60" dirty="0">
                <a:solidFill>
                  <a:srgbClr val="756F6F"/>
                </a:solidFill>
                <a:latin typeface="Arial"/>
                <a:cs typeface="Arial"/>
              </a:rPr>
              <a:t> </a:t>
            </a:r>
            <a:r>
              <a:rPr sz="2000" b="1" spc="-5" dirty="0">
                <a:solidFill>
                  <a:srgbClr val="756F6F"/>
                </a:solidFill>
                <a:latin typeface="Arial"/>
                <a:cs typeface="Arial"/>
              </a:rPr>
              <a:t>2:</a:t>
            </a:r>
            <a:r>
              <a:rPr sz="2000" b="1" spc="-50" dirty="0">
                <a:solidFill>
                  <a:srgbClr val="756F6F"/>
                </a:solidFill>
                <a:latin typeface="Arial"/>
                <a:cs typeface="Arial"/>
              </a:rPr>
              <a:t> </a:t>
            </a:r>
            <a:r>
              <a:rPr sz="2000" b="1" dirty="0">
                <a:solidFill>
                  <a:srgbClr val="756F6F"/>
                </a:solidFill>
                <a:latin typeface="Arial"/>
                <a:cs typeface="Arial"/>
              </a:rPr>
              <a:t>Medical</a:t>
            </a:r>
            <a:r>
              <a:rPr sz="2000" b="1" spc="-35" dirty="0">
                <a:solidFill>
                  <a:srgbClr val="756F6F"/>
                </a:solidFill>
                <a:latin typeface="Arial"/>
                <a:cs typeface="Arial"/>
              </a:rPr>
              <a:t> </a:t>
            </a:r>
            <a:r>
              <a:rPr sz="2000" b="1" spc="-5" dirty="0">
                <a:solidFill>
                  <a:srgbClr val="756F6F"/>
                </a:solidFill>
                <a:latin typeface="Arial"/>
                <a:cs typeface="Arial"/>
              </a:rPr>
              <a:t>Equipment</a:t>
            </a:r>
            <a:endParaRPr sz="2000">
              <a:latin typeface="Arial"/>
              <a:cs typeface="Arial"/>
            </a:endParaRPr>
          </a:p>
        </p:txBody>
      </p:sp>
      <p:pic>
        <p:nvPicPr>
          <p:cNvPr id="3" name="object 3"/>
          <p:cNvPicPr/>
          <p:nvPr/>
        </p:nvPicPr>
        <p:blipFill>
          <a:blip r:embed="rId3" cstate="print"/>
          <a:stretch>
            <a:fillRect/>
          </a:stretch>
        </p:blipFill>
        <p:spPr>
          <a:xfrm>
            <a:off x="307847" y="256031"/>
            <a:ext cx="1173480" cy="655320"/>
          </a:xfrm>
          <a:prstGeom prst="rect">
            <a:avLst/>
          </a:prstGeom>
        </p:spPr>
      </p:pic>
      <p:sp>
        <p:nvSpPr>
          <p:cNvPr id="4" name="object 4"/>
          <p:cNvSpPr txBox="1">
            <a:spLocks noGrp="1"/>
          </p:cNvSpPr>
          <p:nvPr>
            <p:ph type="title"/>
          </p:nvPr>
        </p:nvSpPr>
        <p:spPr>
          <a:xfrm>
            <a:off x="365861" y="764285"/>
            <a:ext cx="11468100" cy="1123315"/>
          </a:xfrm>
          <a:prstGeom prst="rect">
            <a:avLst/>
          </a:prstGeom>
        </p:spPr>
        <p:txBody>
          <a:bodyPr vert="horz" wrap="square" lIns="0" tIns="12700" rIns="0" bIns="0" rtlCol="0">
            <a:spAutoFit/>
          </a:bodyPr>
          <a:lstStyle/>
          <a:p>
            <a:pPr marR="635" algn="ctr">
              <a:lnSpc>
                <a:spcPct val="100000"/>
              </a:lnSpc>
              <a:spcBef>
                <a:spcPts val="100"/>
              </a:spcBef>
            </a:pPr>
            <a:r>
              <a:rPr spc="-20" dirty="0"/>
              <a:t>MEDICAL</a:t>
            </a:r>
            <a:r>
              <a:rPr spc="65" dirty="0"/>
              <a:t> </a:t>
            </a:r>
            <a:r>
              <a:rPr dirty="0"/>
              <a:t>SUPPLIES</a:t>
            </a:r>
          </a:p>
          <a:p>
            <a:pPr algn="ctr">
              <a:lnSpc>
                <a:spcPct val="100000"/>
              </a:lnSpc>
            </a:pPr>
            <a:r>
              <a:rPr dirty="0">
                <a:solidFill>
                  <a:srgbClr val="2D3334"/>
                </a:solidFill>
              </a:rPr>
              <a:t>YOU</a:t>
            </a:r>
            <a:r>
              <a:rPr spc="-10" dirty="0">
                <a:solidFill>
                  <a:srgbClr val="2D3334"/>
                </a:solidFill>
              </a:rPr>
              <a:t> </a:t>
            </a:r>
            <a:r>
              <a:rPr spc="5" dirty="0">
                <a:solidFill>
                  <a:srgbClr val="2D3334"/>
                </a:solidFill>
              </a:rPr>
              <a:t>WILL</a:t>
            </a:r>
            <a:r>
              <a:rPr spc="-35" dirty="0">
                <a:solidFill>
                  <a:srgbClr val="2D3334"/>
                </a:solidFill>
              </a:rPr>
              <a:t> </a:t>
            </a:r>
            <a:r>
              <a:rPr dirty="0">
                <a:solidFill>
                  <a:srgbClr val="2D3334"/>
                </a:solidFill>
              </a:rPr>
              <a:t>NEED</a:t>
            </a:r>
            <a:r>
              <a:rPr spc="-20" dirty="0">
                <a:solidFill>
                  <a:srgbClr val="2D3334"/>
                </a:solidFill>
              </a:rPr>
              <a:t> </a:t>
            </a:r>
            <a:r>
              <a:rPr spc="5" dirty="0">
                <a:solidFill>
                  <a:srgbClr val="2D3334"/>
                </a:solidFill>
              </a:rPr>
              <a:t>TO</a:t>
            </a:r>
            <a:r>
              <a:rPr spc="-5" dirty="0">
                <a:solidFill>
                  <a:srgbClr val="2D3334"/>
                </a:solidFill>
              </a:rPr>
              <a:t> </a:t>
            </a:r>
            <a:r>
              <a:rPr dirty="0">
                <a:solidFill>
                  <a:srgbClr val="2D3334"/>
                </a:solidFill>
              </a:rPr>
              <a:t>PROVIDE</a:t>
            </a:r>
            <a:r>
              <a:rPr spc="-5" dirty="0">
                <a:solidFill>
                  <a:srgbClr val="2D3334"/>
                </a:solidFill>
              </a:rPr>
              <a:t> </a:t>
            </a:r>
            <a:r>
              <a:rPr spc="-35" dirty="0">
                <a:solidFill>
                  <a:srgbClr val="2D3334"/>
                </a:solidFill>
              </a:rPr>
              <a:t>AID</a:t>
            </a:r>
            <a:r>
              <a:rPr spc="100" dirty="0">
                <a:solidFill>
                  <a:srgbClr val="2D3334"/>
                </a:solidFill>
              </a:rPr>
              <a:t> </a:t>
            </a:r>
            <a:r>
              <a:rPr spc="-35" dirty="0">
                <a:solidFill>
                  <a:srgbClr val="2D3334"/>
                </a:solidFill>
              </a:rPr>
              <a:t>AND</a:t>
            </a:r>
            <a:r>
              <a:rPr spc="105" dirty="0">
                <a:solidFill>
                  <a:srgbClr val="2D3334"/>
                </a:solidFill>
              </a:rPr>
              <a:t> </a:t>
            </a:r>
            <a:r>
              <a:rPr spc="-25" dirty="0">
                <a:solidFill>
                  <a:srgbClr val="2D3334"/>
                </a:solidFill>
              </a:rPr>
              <a:t>SAVE</a:t>
            </a:r>
            <a:r>
              <a:rPr spc="95" dirty="0">
                <a:solidFill>
                  <a:srgbClr val="2D3334"/>
                </a:solidFill>
              </a:rPr>
              <a:t> </a:t>
            </a:r>
            <a:r>
              <a:rPr dirty="0">
                <a:solidFill>
                  <a:srgbClr val="2D3334"/>
                </a:solidFill>
              </a:rPr>
              <a:t>LIVES</a:t>
            </a:r>
          </a:p>
        </p:txBody>
      </p:sp>
      <p:sp>
        <p:nvSpPr>
          <p:cNvPr id="5" name="object 5"/>
          <p:cNvSpPr txBox="1"/>
          <p:nvPr/>
        </p:nvSpPr>
        <p:spPr>
          <a:xfrm>
            <a:off x="3547617" y="5242052"/>
            <a:ext cx="2186940" cy="882650"/>
          </a:xfrm>
          <a:prstGeom prst="rect">
            <a:avLst/>
          </a:prstGeom>
        </p:spPr>
        <p:txBody>
          <a:bodyPr vert="horz" wrap="square" lIns="0" tIns="13970" rIns="0" bIns="0" rtlCol="0">
            <a:spAutoFit/>
          </a:bodyPr>
          <a:lstStyle/>
          <a:p>
            <a:pPr algn="ctr">
              <a:lnSpc>
                <a:spcPts val="2390"/>
              </a:lnSpc>
              <a:spcBef>
                <a:spcPts val="110"/>
              </a:spcBef>
            </a:pPr>
            <a:r>
              <a:rPr sz="2100" b="1" spc="-5" dirty="0">
                <a:solidFill>
                  <a:srgbClr val="CD9146"/>
                </a:solidFill>
                <a:latin typeface="Arial"/>
                <a:cs typeface="Arial"/>
              </a:rPr>
              <a:t>COMBAT</a:t>
            </a:r>
            <a:endParaRPr sz="2100">
              <a:latin typeface="Arial"/>
              <a:cs typeface="Arial"/>
            </a:endParaRPr>
          </a:p>
          <a:p>
            <a:pPr algn="ctr">
              <a:lnSpc>
                <a:spcPts val="2285"/>
              </a:lnSpc>
            </a:pPr>
            <a:r>
              <a:rPr sz="2100" b="1" dirty="0">
                <a:solidFill>
                  <a:srgbClr val="CD9146"/>
                </a:solidFill>
                <a:latin typeface="Arial"/>
                <a:cs typeface="Arial"/>
              </a:rPr>
              <a:t>LIFESAVER</a:t>
            </a:r>
            <a:r>
              <a:rPr sz="2100" b="1" spc="-90" dirty="0">
                <a:solidFill>
                  <a:srgbClr val="CD9146"/>
                </a:solidFill>
                <a:latin typeface="Arial"/>
                <a:cs typeface="Arial"/>
              </a:rPr>
              <a:t> </a:t>
            </a:r>
            <a:r>
              <a:rPr sz="2100" b="1" spc="-10" dirty="0">
                <a:solidFill>
                  <a:srgbClr val="CD9146"/>
                </a:solidFill>
                <a:latin typeface="Arial"/>
                <a:cs typeface="Arial"/>
              </a:rPr>
              <a:t>BAG</a:t>
            </a:r>
            <a:endParaRPr sz="2100">
              <a:latin typeface="Arial"/>
              <a:cs typeface="Arial"/>
            </a:endParaRPr>
          </a:p>
          <a:p>
            <a:pPr algn="ctr">
              <a:lnSpc>
                <a:spcPts val="2060"/>
              </a:lnSpc>
            </a:pPr>
            <a:r>
              <a:rPr sz="1800" b="1" dirty="0">
                <a:latin typeface="Arial"/>
                <a:cs typeface="Arial"/>
              </a:rPr>
              <a:t>CLS</a:t>
            </a:r>
            <a:r>
              <a:rPr sz="1800" b="1" spc="-45" dirty="0">
                <a:latin typeface="Arial"/>
                <a:cs typeface="Arial"/>
              </a:rPr>
              <a:t> </a:t>
            </a:r>
            <a:r>
              <a:rPr sz="1800" b="1" dirty="0">
                <a:latin typeface="Arial"/>
                <a:cs typeface="Arial"/>
              </a:rPr>
              <a:t>Bag</a:t>
            </a:r>
            <a:endParaRPr sz="1800">
              <a:latin typeface="Arial"/>
              <a:cs typeface="Arial"/>
            </a:endParaRPr>
          </a:p>
        </p:txBody>
      </p:sp>
      <p:sp>
        <p:nvSpPr>
          <p:cNvPr id="6" name="object 6"/>
          <p:cNvSpPr txBox="1"/>
          <p:nvPr/>
        </p:nvSpPr>
        <p:spPr>
          <a:xfrm>
            <a:off x="743813" y="5242052"/>
            <a:ext cx="1929130" cy="839469"/>
          </a:xfrm>
          <a:prstGeom prst="rect">
            <a:avLst/>
          </a:prstGeom>
        </p:spPr>
        <p:txBody>
          <a:bodyPr vert="horz" wrap="square" lIns="0" tIns="13970" rIns="0" bIns="0" rtlCol="0">
            <a:spAutoFit/>
          </a:bodyPr>
          <a:lstStyle/>
          <a:p>
            <a:pPr algn="ctr">
              <a:lnSpc>
                <a:spcPts val="2405"/>
              </a:lnSpc>
              <a:spcBef>
                <a:spcPts val="110"/>
              </a:spcBef>
            </a:pPr>
            <a:r>
              <a:rPr sz="2100" b="1" spc="-5" dirty="0">
                <a:solidFill>
                  <a:srgbClr val="CD9146"/>
                </a:solidFill>
                <a:latin typeface="Arial"/>
                <a:cs typeface="Arial"/>
              </a:rPr>
              <a:t>INDIVIDUAL</a:t>
            </a:r>
            <a:endParaRPr sz="2100">
              <a:latin typeface="Arial"/>
              <a:cs typeface="Arial"/>
            </a:endParaRPr>
          </a:p>
          <a:p>
            <a:pPr algn="ctr">
              <a:lnSpc>
                <a:spcPts val="1939"/>
              </a:lnSpc>
            </a:pPr>
            <a:r>
              <a:rPr sz="1800" b="1" dirty="0">
                <a:latin typeface="Arial"/>
                <a:cs typeface="Arial"/>
              </a:rPr>
              <a:t>Joint</a:t>
            </a:r>
            <a:r>
              <a:rPr sz="1800" b="1" spc="-45" dirty="0">
                <a:latin typeface="Arial"/>
                <a:cs typeface="Arial"/>
              </a:rPr>
              <a:t> </a:t>
            </a:r>
            <a:r>
              <a:rPr sz="1800" b="1" dirty="0">
                <a:latin typeface="Arial"/>
                <a:cs typeface="Arial"/>
              </a:rPr>
              <a:t>First</a:t>
            </a:r>
            <a:r>
              <a:rPr sz="1800" b="1" spc="-45" dirty="0">
                <a:latin typeface="Arial"/>
                <a:cs typeface="Arial"/>
              </a:rPr>
              <a:t> </a:t>
            </a:r>
            <a:r>
              <a:rPr sz="1800" b="1" spc="-10" dirty="0">
                <a:latin typeface="Arial"/>
                <a:cs typeface="Arial"/>
              </a:rPr>
              <a:t>Aid</a:t>
            </a:r>
            <a:r>
              <a:rPr sz="1800" b="1" spc="5" dirty="0">
                <a:latin typeface="Arial"/>
                <a:cs typeface="Arial"/>
              </a:rPr>
              <a:t> </a:t>
            </a:r>
            <a:r>
              <a:rPr sz="1800" b="1" dirty="0">
                <a:latin typeface="Arial"/>
                <a:cs typeface="Arial"/>
              </a:rPr>
              <a:t>Kit</a:t>
            </a:r>
            <a:endParaRPr sz="1800">
              <a:latin typeface="Arial"/>
              <a:cs typeface="Arial"/>
            </a:endParaRPr>
          </a:p>
          <a:p>
            <a:pPr marL="1270" algn="ctr">
              <a:lnSpc>
                <a:spcPts val="2050"/>
              </a:lnSpc>
            </a:pPr>
            <a:r>
              <a:rPr sz="1800" b="1" spc="-5" dirty="0">
                <a:latin typeface="Arial"/>
                <a:cs typeface="Arial"/>
              </a:rPr>
              <a:t>(JFAK)</a:t>
            </a:r>
            <a:endParaRPr sz="1800">
              <a:latin typeface="Arial"/>
              <a:cs typeface="Arial"/>
            </a:endParaRPr>
          </a:p>
        </p:txBody>
      </p:sp>
      <p:sp>
        <p:nvSpPr>
          <p:cNvPr id="7" name="object 7"/>
          <p:cNvSpPr txBox="1"/>
          <p:nvPr/>
        </p:nvSpPr>
        <p:spPr>
          <a:xfrm>
            <a:off x="6414261" y="5242052"/>
            <a:ext cx="2213610" cy="1169035"/>
          </a:xfrm>
          <a:prstGeom prst="rect">
            <a:avLst/>
          </a:prstGeom>
        </p:spPr>
        <p:txBody>
          <a:bodyPr vert="horz" wrap="square" lIns="0" tIns="46355" rIns="0" bIns="0" rtlCol="0">
            <a:spAutoFit/>
          </a:bodyPr>
          <a:lstStyle/>
          <a:p>
            <a:pPr marL="12065" marR="5080" algn="ctr">
              <a:lnSpc>
                <a:spcPct val="90000"/>
              </a:lnSpc>
              <a:spcBef>
                <a:spcPts val="365"/>
              </a:spcBef>
            </a:pPr>
            <a:r>
              <a:rPr sz="2100" b="1" dirty="0">
                <a:solidFill>
                  <a:srgbClr val="CD9146"/>
                </a:solidFill>
                <a:latin typeface="Arial"/>
                <a:cs typeface="Arial"/>
              </a:rPr>
              <a:t>COMBAT</a:t>
            </a:r>
            <a:r>
              <a:rPr sz="2100" b="1" spc="-105" dirty="0">
                <a:solidFill>
                  <a:srgbClr val="CD9146"/>
                </a:solidFill>
                <a:latin typeface="Arial"/>
                <a:cs typeface="Arial"/>
              </a:rPr>
              <a:t> </a:t>
            </a:r>
            <a:r>
              <a:rPr sz="2100" b="1" spc="10" dirty="0">
                <a:solidFill>
                  <a:srgbClr val="CD9146"/>
                </a:solidFill>
                <a:latin typeface="Arial"/>
                <a:cs typeface="Arial"/>
              </a:rPr>
              <a:t>MEDIC/ </a:t>
            </a:r>
            <a:r>
              <a:rPr sz="2100" b="1" spc="-565" dirty="0">
                <a:solidFill>
                  <a:srgbClr val="CD9146"/>
                </a:solidFill>
                <a:latin typeface="Arial"/>
                <a:cs typeface="Arial"/>
              </a:rPr>
              <a:t> </a:t>
            </a:r>
            <a:r>
              <a:rPr sz="2100" b="1" dirty="0">
                <a:solidFill>
                  <a:srgbClr val="CD9146"/>
                </a:solidFill>
                <a:latin typeface="Arial"/>
                <a:cs typeface="Arial"/>
              </a:rPr>
              <a:t>CORPSMAN </a:t>
            </a:r>
            <a:r>
              <a:rPr sz="2100" b="1" spc="-20" dirty="0">
                <a:solidFill>
                  <a:srgbClr val="CD9146"/>
                </a:solidFill>
                <a:latin typeface="Arial"/>
                <a:cs typeface="Arial"/>
              </a:rPr>
              <a:t>AID </a:t>
            </a:r>
            <a:r>
              <a:rPr sz="2100" b="1" spc="-15" dirty="0">
                <a:solidFill>
                  <a:srgbClr val="CD9146"/>
                </a:solidFill>
                <a:latin typeface="Arial"/>
                <a:cs typeface="Arial"/>
              </a:rPr>
              <a:t> BAG</a:t>
            </a:r>
            <a:endParaRPr sz="2100">
              <a:latin typeface="Arial"/>
              <a:cs typeface="Arial"/>
            </a:endParaRPr>
          </a:p>
          <a:p>
            <a:pPr algn="ctr">
              <a:lnSpc>
                <a:spcPts val="1930"/>
              </a:lnSpc>
            </a:pPr>
            <a:r>
              <a:rPr sz="1800" b="1" dirty="0">
                <a:latin typeface="Arial"/>
                <a:cs typeface="Arial"/>
              </a:rPr>
              <a:t>CMC</a:t>
            </a:r>
            <a:r>
              <a:rPr sz="1800" b="1" spc="-30" dirty="0">
                <a:latin typeface="Arial"/>
                <a:cs typeface="Arial"/>
              </a:rPr>
              <a:t> </a:t>
            </a:r>
            <a:r>
              <a:rPr sz="1800" b="1" spc="-10" dirty="0">
                <a:latin typeface="Arial"/>
                <a:cs typeface="Arial"/>
              </a:rPr>
              <a:t>Aid</a:t>
            </a:r>
            <a:r>
              <a:rPr sz="1800" b="1" spc="-25" dirty="0">
                <a:latin typeface="Arial"/>
                <a:cs typeface="Arial"/>
              </a:rPr>
              <a:t> </a:t>
            </a:r>
            <a:r>
              <a:rPr sz="1800" b="1" dirty="0">
                <a:latin typeface="Arial"/>
                <a:cs typeface="Arial"/>
              </a:rPr>
              <a:t>Bag</a:t>
            </a:r>
            <a:endParaRPr sz="1800">
              <a:latin typeface="Arial"/>
              <a:cs typeface="Arial"/>
            </a:endParaRPr>
          </a:p>
        </p:txBody>
      </p:sp>
      <p:pic>
        <p:nvPicPr>
          <p:cNvPr id="8" name="object 8"/>
          <p:cNvPicPr/>
          <p:nvPr/>
        </p:nvPicPr>
        <p:blipFill>
          <a:blip r:embed="rId4" cstate="print"/>
          <a:stretch>
            <a:fillRect/>
          </a:stretch>
        </p:blipFill>
        <p:spPr>
          <a:xfrm>
            <a:off x="646176" y="3794759"/>
            <a:ext cx="2182367" cy="1143000"/>
          </a:xfrm>
          <a:prstGeom prst="rect">
            <a:avLst/>
          </a:prstGeom>
        </p:spPr>
      </p:pic>
      <p:pic>
        <p:nvPicPr>
          <p:cNvPr id="9" name="object 9"/>
          <p:cNvPicPr/>
          <p:nvPr/>
        </p:nvPicPr>
        <p:blipFill>
          <a:blip r:embed="rId5" cstate="print"/>
          <a:stretch>
            <a:fillRect/>
          </a:stretch>
        </p:blipFill>
        <p:spPr>
          <a:xfrm>
            <a:off x="3550920" y="3057144"/>
            <a:ext cx="2014727" cy="1883663"/>
          </a:xfrm>
          <a:prstGeom prst="rect">
            <a:avLst/>
          </a:prstGeom>
        </p:spPr>
      </p:pic>
      <p:pic>
        <p:nvPicPr>
          <p:cNvPr id="10" name="object 10"/>
          <p:cNvPicPr/>
          <p:nvPr/>
        </p:nvPicPr>
        <p:blipFill>
          <a:blip r:embed="rId6" cstate="print"/>
          <a:stretch>
            <a:fillRect/>
          </a:stretch>
        </p:blipFill>
        <p:spPr>
          <a:xfrm>
            <a:off x="6257544" y="2179320"/>
            <a:ext cx="2578607" cy="2819399"/>
          </a:xfrm>
          <a:prstGeom prst="rect">
            <a:avLst/>
          </a:prstGeom>
        </p:spPr>
      </p:pic>
      <p:sp>
        <p:nvSpPr>
          <p:cNvPr id="11" name="object 11"/>
          <p:cNvSpPr txBox="1"/>
          <p:nvPr/>
        </p:nvSpPr>
        <p:spPr>
          <a:xfrm>
            <a:off x="9386061" y="5199963"/>
            <a:ext cx="2101850" cy="924560"/>
          </a:xfrm>
          <a:prstGeom prst="rect">
            <a:avLst/>
          </a:prstGeom>
        </p:spPr>
        <p:txBody>
          <a:bodyPr vert="horz" wrap="square" lIns="0" tIns="45720" rIns="0" bIns="0" rtlCol="0">
            <a:spAutoFit/>
          </a:bodyPr>
          <a:lstStyle/>
          <a:p>
            <a:pPr marL="12065" marR="5080" indent="-1270" algn="ctr">
              <a:lnSpc>
                <a:spcPct val="90100"/>
              </a:lnSpc>
              <a:spcBef>
                <a:spcPts val="360"/>
              </a:spcBef>
            </a:pPr>
            <a:r>
              <a:rPr sz="2100" b="1" dirty="0">
                <a:solidFill>
                  <a:srgbClr val="CD9146"/>
                </a:solidFill>
                <a:latin typeface="Arial"/>
                <a:cs typeface="Arial"/>
              </a:rPr>
              <a:t>COMBAT </a:t>
            </a:r>
            <a:r>
              <a:rPr sz="2100" b="1" spc="5" dirty="0">
                <a:solidFill>
                  <a:srgbClr val="CD9146"/>
                </a:solidFill>
                <a:latin typeface="Arial"/>
                <a:cs typeface="Arial"/>
              </a:rPr>
              <a:t> </a:t>
            </a:r>
            <a:r>
              <a:rPr sz="2100" b="1" spc="-5" dirty="0">
                <a:solidFill>
                  <a:srgbClr val="CD9146"/>
                </a:solidFill>
                <a:latin typeface="Arial"/>
                <a:cs typeface="Arial"/>
              </a:rPr>
              <a:t>PARAMEDIC/ </a:t>
            </a:r>
            <a:r>
              <a:rPr sz="2100" b="1" dirty="0">
                <a:solidFill>
                  <a:srgbClr val="CD9146"/>
                </a:solidFill>
                <a:latin typeface="Arial"/>
                <a:cs typeface="Arial"/>
              </a:rPr>
              <a:t> </a:t>
            </a:r>
            <a:r>
              <a:rPr sz="2100" b="1" spc="5" dirty="0">
                <a:solidFill>
                  <a:srgbClr val="CD9146"/>
                </a:solidFill>
                <a:latin typeface="Arial"/>
                <a:cs typeface="Arial"/>
              </a:rPr>
              <a:t>P</a:t>
            </a:r>
            <a:r>
              <a:rPr sz="2100" b="1" spc="20" dirty="0">
                <a:solidFill>
                  <a:srgbClr val="CD9146"/>
                </a:solidFill>
                <a:latin typeface="Arial"/>
                <a:cs typeface="Arial"/>
              </a:rPr>
              <a:t>R</a:t>
            </a:r>
            <a:r>
              <a:rPr sz="2100" b="1" spc="-5" dirty="0">
                <a:solidFill>
                  <a:srgbClr val="CD9146"/>
                </a:solidFill>
                <a:latin typeface="Arial"/>
                <a:cs typeface="Arial"/>
              </a:rPr>
              <a:t>O</a:t>
            </a:r>
            <a:r>
              <a:rPr sz="2100" b="1" spc="5" dirty="0">
                <a:solidFill>
                  <a:srgbClr val="CD9146"/>
                </a:solidFill>
                <a:latin typeface="Arial"/>
                <a:cs typeface="Arial"/>
              </a:rPr>
              <a:t>VID</a:t>
            </a:r>
            <a:r>
              <a:rPr sz="2100" b="1" spc="10" dirty="0">
                <a:solidFill>
                  <a:srgbClr val="CD9146"/>
                </a:solidFill>
                <a:latin typeface="Arial"/>
                <a:cs typeface="Arial"/>
              </a:rPr>
              <a:t>ER</a:t>
            </a:r>
            <a:r>
              <a:rPr sz="2100" b="1" spc="-95" dirty="0">
                <a:solidFill>
                  <a:srgbClr val="CD9146"/>
                </a:solidFill>
                <a:latin typeface="Arial"/>
                <a:cs typeface="Arial"/>
              </a:rPr>
              <a:t> </a:t>
            </a:r>
            <a:r>
              <a:rPr sz="2100" b="1" spc="15" dirty="0">
                <a:solidFill>
                  <a:srgbClr val="CD9146"/>
                </a:solidFill>
                <a:latin typeface="Arial"/>
                <a:cs typeface="Arial"/>
              </a:rPr>
              <a:t>K</a:t>
            </a:r>
            <a:r>
              <a:rPr sz="2100" b="1" spc="-15" dirty="0">
                <a:solidFill>
                  <a:srgbClr val="CD9146"/>
                </a:solidFill>
                <a:latin typeface="Arial"/>
                <a:cs typeface="Arial"/>
              </a:rPr>
              <a:t>I</a:t>
            </a:r>
            <a:r>
              <a:rPr sz="2100" b="1" spc="5" dirty="0">
                <a:solidFill>
                  <a:srgbClr val="CD9146"/>
                </a:solidFill>
                <a:latin typeface="Arial"/>
                <a:cs typeface="Arial"/>
              </a:rPr>
              <a:t>TS</a:t>
            </a:r>
            <a:endParaRPr sz="2100">
              <a:latin typeface="Arial"/>
              <a:cs typeface="Arial"/>
            </a:endParaRPr>
          </a:p>
        </p:txBody>
      </p:sp>
      <p:pic>
        <p:nvPicPr>
          <p:cNvPr id="12" name="object 12"/>
          <p:cNvPicPr/>
          <p:nvPr/>
        </p:nvPicPr>
        <p:blipFill>
          <a:blip r:embed="rId7" cstate="print"/>
          <a:stretch>
            <a:fillRect/>
          </a:stretch>
        </p:blipFill>
        <p:spPr>
          <a:xfrm>
            <a:off x="9015983" y="1868423"/>
            <a:ext cx="2871216" cy="3313176"/>
          </a:xfrm>
          <a:prstGeom prst="rect">
            <a:avLst/>
          </a:prstGeom>
        </p:spPr>
      </p:pic>
      <p:sp>
        <p:nvSpPr>
          <p:cNvPr id="13" name="object 13"/>
          <p:cNvSpPr txBox="1">
            <a:spLocks noGrp="1"/>
          </p:cNvSpPr>
          <p:nvPr>
            <p:ph type="sldNum" sz="quarter" idx="7"/>
          </p:nvPr>
        </p:nvSpPr>
        <p:spPr>
          <a:prstGeom prst="rect">
            <a:avLst/>
          </a:prstGeom>
        </p:spPr>
        <p:txBody>
          <a:bodyPr vert="horz" wrap="square" lIns="0" tIns="0" rIns="0" bIns="0" rtlCol="0">
            <a:spAutoFit/>
          </a:bodyPr>
          <a:lstStyle/>
          <a:p>
            <a:pPr marL="12700">
              <a:lnSpc>
                <a:spcPts val="1435"/>
              </a:lnSpc>
              <a:tabLst>
                <a:tab pos="2207260" algn="l"/>
              </a:tabLst>
            </a:pPr>
            <a:r>
              <a:rPr spc="-5" dirty="0"/>
              <a:t>#TCCC-CPP-PPT-02</a:t>
            </a:r>
            <a:r>
              <a:rPr spc="15" dirty="0"/>
              <a:t> </a:t>
            </a:r>
            <a:r>
              <a:rPr spc="-5" dirty="0"/>
              <a:t>08</a:t>
            </a:r>
            <a:r>
              <a:rPr spc="20" dirty="0"/>
              <a:t> </a:t>
            </a:r>
            <a:r>
              <a:rPr dirty="0"/>
              <a:t>AUG </a:t>
            </a:r>
            <a:r>
              <a:rPr spc="-5" dirty="0"/>
              <a:t>23	</a:t>
            </a:r>
            <a:fld id="{81D60167-4931-47E6-BA6A-407CBD079E47}" type="slidenum">
              <a:rPr sz="1200" spc="-5" dirty="0">
                <a:solidFill>
                  <a:srgbClr val="000000"/>
                </a:solidFill>
              </a:rPr>
              <a:t>5</a:t>
            </a:fld>
            <a:endParaRPr sz="12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301997" y="290830"/>
            <a:ext cx="3587750" cy="329565"/>
          </a:xfrm>
          <a:prstGeom prst="rect">
            <a:avLst/>
          </a:prstGeom>
        </p:spPr>
        <p:txBody>
          <a:bodyPr vert="horz" wrap="square" lIns="0" tIns="11430" rIns="0" bIns="0" rtlCol="0">
            <a:spAutoFit/>
          </a:bodyPr>
          <a:lstStyle/>
          <a:p>
            <a:pPr marL="12700">
              <a:lnSpc>
                <a:spcPct val="100000"/>
              </a:lnSpc>
              <a:spcBef>
                <a:spcPts val="90"/>
              </a:spcBef>
            </a:pPr>
            <a:r>
              <a:rPr sz="2000" b="1" dirty="0">
                <a:solidFill>
                  <a:srgbClr val="756F6F"/>
                </a:solidFill>
                <a:latin typeface="Arial"/>
                <a:cs typeface="Arial"/>
              </a:rPr>
              <a:t>Module</a:t>
            </a:r>
            <a:r>
              <a:rPr sz="2000" b="1" spc="-60" dirty="0">
                <a:solidFill>
                  <a:srgbClr val="756F6F"/>
                </a:solidFill>
                <a:latin typeface="Arial"/>
                <a:cs typeface="Arial"/>
              </a:rPr>
              <a:t> </a:t>
            </a:r>
            <a:r>
              <a:rPr sz="2000" b="1" spc="-5" dirty="0">
                <a:solidFill>
                  <a:srgbClr val="756F6F"/>
                </a:solidFill>
                <a:latin typeface="Arial"/>
                <a:cs typeface="Arial"/>
              </a:rPr>
              <a:t>2:</a:t>
            </a:r>
            <a:r>
              <a:rPr sz="2000" b="1" spc="-50" dirty="0">
                <a:solidFill>
                  <a:srgbClr val="756F6F"/>
                </a:solidFill>
                <a:latin typeface="Arial"/>
                <a:cs typeface="Arial"/>
              </a:rPr>
              <a:t> </a:t>
            </a:r>
            <a:r>
              <a:rPr sz="2000" b="1" dirty="0">
                <a:solidFill>
                  <a:srgbClr val="756F6F"/>
                </a:solidFill>
                <a:latin typeface="Arial"/>
                <a:cs typeface="Arial"/>
              </a:rPr>
              <a:t>Medical</a:t>
            </a:r>
            <a:r>
              <a:rPr sz="2000" b="1" spc="-35" dirty="0">
                <a:solidFill>
                  <a:srgbClr val="756F6F"/>
                </a:solidFill>
                <a:latin typeface="Arial"/>
                <a:cs typeface="Arial"/>
              </a:rPr>
              <a:t> </a:t>
            </a:r>
            <a:r>
              <a:rPr sz="2000" b="1" spc="-5" dirty="0">
                <a:solidFill>
                  <a:srgbClr val="756F6F"/>
                </a:solidFill>
                <a:latin typeface="Arial"/>
                <a:cs typeface="Arial"/>
              </a:rPr>
              <a:t>Equipment</a:t>
            </a:r>
            <a:endParaRPr sz="2000">
              <a:latin typeface="Arial"/>
              <a:cs typeface="Arial"/>
            </a:endParaRPr>
          </a:p>
        </p:txBody>
      </p:sp>
      <p:pic>
        <p:nvPicPr>
          <p:cNvPr id="3" name="object 3"/>
          <p:cNvPicPr/>
          <p:nvPr/>
        </p:nvPicPr>
        <p:blipFill>
          <a:blip r:embed="rId3" cstate="print"/>
          <a:stretch>
            <a:fillRect/>
          </a:stretch>
        </p:blipFill>
        <p:spPr>
          <a:xfrm>
            <a:off x="307847" y="256031"/>
            <a:ext cx="1173480" cy="655320"/>
          </a:xfrm>
          <a:prstGeom prst="rect">
            <a:avLst/>
          </a:prstGeom>
        </p:spPr>
      </p:pic>
      <p:grpSp>
        <p:nvGrpSpPr>
          <p:cNvPr id="4" name="object 4"/>
          <p:cNvGrpSpPr/>
          <p:nvPr/>
        </p:nvGrpSpPr>
        <p:grpSpPr>
          <a:xfrm>
            <a:off x="347472" y="1588050"/>
            <a:ext cx="3447415" cy="2947670"/>
            <a:chOff x="347472" y="1588050"/>
            <a:chExt cx="3447415" cy="2947670"/>
          </a:xfrm>
        </p:grpSpPr>
        <p:pic>
          <p:nvPicPr>
            <p:cNvPr id="5" name="object 5"/>
            <p:cNvPicPr/>
            <p:nvPr/>
          </p:nvPicPr>
          <p:blipFill>
            <a:blip r:embed="rId4" cstate="print"/>
            <a:stretch>
              <a:fillRect/>
            </a:stretch>
          </p:blipFill>
          <p:spPr>
            <a:xfrm>
              <a:off x="2363849" y="1588050"/>
              <a:ext cx="1430826" cy="1894265"/>
            </a:xfrm>
            <a:prstGeom prst="rect">
              <a:avLst/>
            </a:prstGeom>
          </p:spPr>
        </p:pic>
        <p:pic>
          <p:nvPicPr>
            <p:cNvPr id="6" name="object 6"/>
            <p:cNvPicPr/>
            <p:nvPr/>
          </p:nvPicPr>
          <p:blipFill>
            <a:blip r:embed="rId5" cstate="print"/>
            <a:stretch>
              <a:fillRect/>
            </a:stretch>
          </p:blipFill>
          <p:spPr>
            <a:xfrm>
              <a:off x="347472" y="1661160"/>
              <a:ext cx="3044952" cy="2874264"/>
            </a:xfrm>
            <a:prstGeom prst="rect">
              <a:avLst/>
            </a:prstGeom>
          </p:spPr>
        </p:pic>
      </p:grpSp>
      <p:sp>
        <p:nvSpPr>
          <p:cNvPr id="7" name="object 7"/>
          <p:cNvSpPr txBox="1">
            <a:spLocks noGrp="1"/>
          </p:cNvSpPr>
          <p:nvPr>
            <p:ph type="title"/>
          </p:nvPr>
        </p:nvSpPr>
        <p:spPr>
          <a:xfrm>
            <a:off x="2122170" y="753313"/>
            <a:ext cx="7950200" cy="574675"/>
          </a:xfrm>
          <a:prstGeom prst="rect">
            <a:avLst/>
          </a:prstGeom>
        </p:spPr>
        <p:txBody>
          <a:bodyPr vert="horz" wrap="square" lIns="0" tIns="12700" rIns="0" bIns="0" rtlCol="0">
            <a:spAutoFit/>
          </a:bodyPr>
          <a:lstStyle/>
          <a:p>
            <a:pPr marL="12700">
              <a:lnSpc>
                <a:spcPct val="100000"/>
              </a:lnSpc>
              <a:spcBef>
                <a:spcPts val="100"/>
              </a:spcBef>
            </a:pPr>
            <a:r>
              <a:rPr spc="-30" dirty="0"/>
              <a:t>JFAK</a:t>
            </a:r>
            <a:r>
              <a:rPr spc="-15" dirty="0"/>
              <a:t> </a:t>
            </a:r>
            <a:r>
              <a:rPr spc="-5" dirty="0">
                <a:solidFill>
                  <a:srgbClr val="2D3334"/>
                </a:solidFill>
              </a:rPr>
              <a:t>CONTENT</a:t>
            </a:r>
            <a:r>
              <a:rPr spc="-30" dirty="0">
                <a:solidFill>
                  <a:srgbClr val="2D3334"/>
                </a:solidFill>
              </a:rPr>
              <a:t> </a:t>
            </a:r>
            <a:r>
              <a:rPr spc="-35" dirty="0">
                <a:solidFill>
                  <a:srgbClr val="2D3334"/>
                </a:solidFill>
              </a:rPr>
              <a:t>AND</a:t>
            </a:r>
            <a:r>
              <a:rPr spc="90" dirty="0">
                <a:solidFill>
                  <a:srgbClr val="2D3334"/>
                </a:solidFill>
              </a:rPr>
              <a:t> </a:t>
            </a:r>
            <a:r>
              <a:rPr spc="-10" dirty="0">
                <a:solidFill>
                  <a:srgbClr val="2D3334"/>
                </a:solidFill>
              </a:rPr>
              <a:t>CAPABILITIES</a:t>
            </a:r>
          </a:p>
        </p:txBody>
      </p:sp>
      <p:sp>
        <p:nvSpPr>
          <p:cNvPr id="8" name="object 8"/>
          <p:cNvSpPr txBox="1"/>
          <p:nvPr/>
        </p:nvSpPr>
        <p:spPr>
          <a:xfrm>
            <a:off x="1329689" y="4727270"/>
            <a:ext cx="1760220" cy="641985"/>
          </a:xfrm>
          <a:prstGeom prst="rect">
            <a:avLst/>
          </a:prstGeom>
        </p:spPr>
        <p:txBody>
          <a:bodyPr vert="horz" wrap="square" lIns="0" tIns="12700" rIns="0" bIns="0" rtlCol="0">
            <a:spAutoFit/>
          </a:bodyPr>
          <a:lstStyle/>
          <a:p>
            <a:pPr algn="ctr">
              <a:lnSpc>
                <a:spcPts val="2785"/>
              </a:lnSpc>
              <a:spcBef>
                <a:spcPts val="100"/>
              </a:spcBef>
            </a:pPr>
            <a:r>
              <a:rPr sz="2400" b="1" spc="-10" dirty="0">
                <a:solidFill>
                  <a:srgbClr val="CD9146"/>
                </a:solidFill>
                <a:latin typeface="Arial"/>
                <a:cs typeface="Arial"/>
              </a:rPr>
              <a:t>INDIVIDUAL</a:t>
            </a:r>
            <a:endParaRPr sz="2400">
              <a:latin typeface="Arial"/>
              <a:cs typeface="Arial"/>
            </a:endParaRPr>
          </a:p>
          <a:p>
            <a:pPr marL="635" algn="ctr">
              <a:lnSpc>
                <a:spcPts val="2065"/>
              </a:lnSpc>
            </a:pPr>
            <a:r>
              <a:rPr sz="1800" b="1" spc="-10" dirty="0">
                <a:latin typeface="Arial"/>
                <a:cs typeface="Arial"/>
              </a:rPr>
              <a:t>JFAK</a:t>
            </a:r>
            <a:endParaRPr sz="1800">
              <a:latin typeface="Arial"/>
              <a:cs typeface="Arial"/>
            </a:endParaRPr>
          </a:p>
        </p:txBody>
      </p:sp>
      <p:sp>
        <p:nvSpPr>
          <p:cNvPr id="9" name="object 9"/>
          <p:cNvSpPr/>
          <p:nvPr/>
        </p:nvSpPr>
        <p:spPr>
          <a:xfrm>
            <a:off x="344424" y="5556503"/>
            <a:ext cx="3331845" cy="716280"/>
          </a:xfrm>
          <a:custGeom>
            <a:avLst/>
            <a:gdLst/>
            <a:ahLst/>
            <a:cxnLst/>
            <a:rect l="l" t="t" r="r" b="b"/>
            <a:pathLst>
              <a:path w="3331845" h="716279">
                <a:moveTo>
                  <a:pt x="3234943" y="0"/>
                </a:moveTo>
                <a:lnTo>
                  <a:pt x="96558" y="0"/>
                </a:lnTo>
                <a:lnTo>
                  <a:pt x="58973" y="7588"/>
                </a:lnTo>
                <a:lnTo>
                  <a:pt x="28281" y="28281"/>
                </a:lnTo>
                <a:lnTo>
                  <a:pt x="7588" y="58973"/>
                </a:lnTo>
                <a:lnTo>
                  <a:pt x="0" y="96558"/>
                </a:lnTo>
                <a:lnTo>
                  <a:pt x="0" y="619721"/>
                </a:lnTo>
                <a:lnTo>
                  <a:pt x="7588" y="657306"/>
                </a:lnTo>
                <a:lnTo>
                  <a:pt x="28281" y="687998"/>
                </a:lnTo>
                <a:lnTo>
                  <a:pt x="58973" y="708691"/>
                </a:lnTo>
                <a:lnTo>
                  <a:pt x="96558" y="716280"/>
                </a:lnTo>
                <a:lnTo>
                  <a:pt x="3234943" y="716280"/>
                </a:lnTo>
                <a:lnTo>
                  <a:pt x="3272528" y="708691"/>
                </a:lnTo>
                <a:lnTo>
                  <a:pt x="3303206" y="687998"/>
                </a:lnTo>
                <a:lnTo>
                  <a:pt x="3323883" y="657306"/>
                </a:lnTo>
                <a:lnTo>
                  <a:pt x="3331464" y="619721"/>
                </a:lnTo>
                <a:lnTo>
                  <a:pt x="3331464" y="96558"/>
                </a:lnTo>
                <a:lnTo>
                  <a:pt x="3323883" y="58973"/>
                </a:lnTo>
                <a:lnTo>
                  <a:pt x="3303206" y="28281"/>
                </a:lnTo>
                <a:lnTo>
                  <a:pt x="3272528" y="7588"/>
                </a:lnTo>
                <a:lnTo>
                  <a:pt x="3234943" y="0"/>
                </a:lnTo>
                <a:close/>
              </a:path>
            </a:pathLst>
          </a:custGeom>
          <a:solidFill>
            <a:srgbClr val="FFF4D2"/>
          </a:solidFill>
        </p:spPr>
        <p:txBody>
          <a:bodyPr wrap="square" lIns="0" tIns="0" rIns="0" bIns="0" rtlCol="0"/>
          <a:lstStyle/>
          <a:p>
            <a:endParaRPr/>
          </a:p>
        </p:txBody>
      </p:sp>
      <p:sp>
        <p:nvSpPr>
          <p:cNvPr id="10" name="object 10"/>
          <p:cNvSpPr txBox="1"/>
          <p:nvPr/>
        </p:nvSpPr>
        <p:spPr>
          <a:xfrm>
            <a:off x="1249476" y="5666638"/>
            <a:ext cx="1972310" cy="514984"/>
          </a:xfrm>
          <a:prstGeom prst="rect">
            <a:avLst/>
          </a:prstGeom>
        </p:spPr>
        <p:txBody>
          <a:bodyPr vert="horz" wrap="square" lIns="0" tIns="13970" rIns="0" bIns="0" rtlCol="0">
            <a:spAutoFit/>
          </a:bodyPr>
          <a:lstStyle/>
          <a:p>
            <a:pPr marL="12700">
              <a:lnSpc>
                <a:spcPct val="100000"/>
              </a:lnSpc>
              <a:spcBef>
                <a:spcPts val="110"/>
              </a:spcBef>
            </a:pPr>
            <a:r>
              <a:rPr sz="1600" b="1" spc="-20" dirty="0">
                <a:solidFill>
                  <a:srgbClr val="2D3334"/>
                </a:solidFill>
                <a:latin typeface="Arial"/>
                <a:cs typeface="Arial"/>
              </a:rPr>
              <a:t>ALWAYS</a:t>
            </a:r>
            <a:r>
              <a:rPr sz="1600" b="1" spc="60" dirty="0">
                <a:solidFill>
                  <a:srgbClr val="2D3334"/>
                </a:solidFill>
                <a:latin typeface="Arial"/>
                <a:cs typeface="Arial"/>
              </a:rPr>
              <a:t> </a:t>
            </a:r>
            <a:r>
              <a:rPr sz="1600" dirty="0">
                <a:solidFill>
                  <a:srgbClr val="2D3334"/>
                </a:solidFill>
                <a:latin typeface="Arial MT"/>
                <a:cs typeface="Arial MT"/>
              </a:rPr>
              <a:t>use</a:t>
            </a:r>
            <a:r>
              <a:rPr sz="1600" spc="-45" dirty="0">
                <a:solidFill>
                  <a:srgbClr val="2D3334"/>
                </a:solidFill>
                <a:latin typeface="Arial MT"/>
                <a:cs typeface="Arial MT"/>
              </a:rPr>
              <a:t> </a:t>
            </a:r>
            <a:r>
              <a:rPr sz="1600" dirty="0">
                <a:solidFill>
                  <a:srgbClr val="2D3334"/>
                </a:solidFill>
                <a:latin typeface="Arial MT"/>
                <a:cs typeface="Arial MT"/>
              </a:rPr>
              <a:t>the</a:t>
            </a:r>
            <a:endParaRPr sz="1600">
              <a:latin typeface="Arial MT"/>
              <a:cs typeface="Arial MT"/>
            </a:endParaRPr>
          </a:p>
          <a:p>
            <a:pPr marL="12700">
              <a:lnSpc>
                <a:spcPct val="100000"/>
              </a:lnSpc>
            </a:pPr>
            <a:r>
              <a:rPr sz="1600" b="1" spc="-10" dirty="0">
                <a:solidFill>
                  <a:srgbClr val="2D3334"/>
                </a:solidFill>
                <a:latin typeface="Arial"/>
                <a:cs typeface="Arial"/>
              </a:rPr>
              <a:t>casualty's</a:t>
            </a:r>
            <a:r>
              <a:rPr sz="1600" b="1" spc="30" dirty="0">
                <a:solidFill>
                  <a:srgbClr val="2D3334"/>
                </a:solidFill>
                <a:latin typeface="Arial"/>
                <a:cs typeface="Arial"/>
              </a:rPr>
              <a:t> </a:t>
            </a:r>
            <a:r>
              <a:rPr sz="1600" b="1" spc="-20" dirty="0">
                <a:solidFill>
                  <a:srgbClr val="2D3334"/>
                </a:solidFill>
                <a:latin typeface="Arial"/>
                <a:cs typeface="Arial"/>
              </a:rPr>
              <a:t>JFAK</a:t>
            </a:r>
            <a:r>
              <a:rPr sz="1600" b="1" spc="35" dirty="0">
                <a:solidFill>
                  <a:srgbClr val="2D3334"/>
                </a:solidFill>
                <a:latin typeface="Arial"/>
                <a:cs typeface="Arial"/>
              </a:rPr>
              <a:t> </a:t>
            </a:r>
            <a:r>
              <a:rPr sz="1600" dirty="0">
                <a:solidFill>
                  <a:srgbClr val="2D3334"/>
                </a:solidFill>
                <a:latin typeface="Arial MT"/>
                <a:cs typeface="Arial MT"/>
              </a:rPr>
              <a:t>first</a:t>
            </a:r>
            <a:endParaRPr sz="1600">
              <a:latin typeface="Arial MT"/>
              <a:cs typeface="Arial MT"/>
            </a:endParaRPr>
          </a:p>
        </p:txBody>
      </p:sp>
      <p:pic>
        <p:nvPicPr>
          <p:cNvPr id="11" name="object 11"/>
          <p:cNvPicPr/>
          <p:nvPr/>
        </p:nvPicPr>
        <p:blipFill>
          <a:blip r:embed="rId6" cstate="print"/>
          <a:stretch>
            <a:fillRect/>
          </a:stretch>
        </p:blipFill>
        <p:spPr>
          <a:xfrm>
            <a:off x="512063" y="5708903"/>
            <a:ext cx="569976" cy="396240"/>
          </a:xfrm>
          <a:prstGeom prst="rect">
            <a:avLst/>
          </a:prstGeom>
        </p:spPr>
      </p:pic>
      <p:sp>
        <p:nvSpPr>
          <p:cNvPr id="12" name="object 12"/>
          <p:cNvSpPr/>
          <p:nvPr/>
        </p:nvSpPr>
        <p:spPr>
          <a:xfrm>
            <a:off x="4288535" y="4492752"/>
            <a:ext cx="649605" cy="649605"/>
          </a:xfrm>
          <a:custGeom>
            <a:avLst/>
            <a:gdLst/>
            <a:ahLst/>
            <a:cxnLst/>
            <a:rect l="l" t="t" r="r" b="b"/>
            <a:pathLst>
              <a:path w="649604" h="649604">
                <a:moveTo>
                  <a:pt x="324612" y="0"/>
                </a:moveTo>
                <a:lnTo>
                  <a:pt x="276632" y="3518"/>
                </a:lnTo>
                <a:lnTo>
                  <a:pt x="230843" y="13740"/>
                </a:lnTo>
                <a:lnTo>
                  <a:pt x="187743" y="30162"/>
                </a:lnTo>
                <a:lnTo>
                  <a:pt x="147837" y="52285"/>
                </a:lnTo>
                <a:lnTo>
                  <a:pt x="111624" y="79606"/>
                </a:lnTo>
                <a:lnTo>
                  <a:pt x="79606" y="111624"/>
                </a:lnTo>
                <a:lnTo>
                  <a:pt x="52285" y="147837"/>
                </a:lnTo>
                <a:lnTo>
                  <a:pt x="30162" y="187743"/>
                </a:lnTo>
                <a:lnTo>
                  <a:pt x="13740" y="230843"/>
                </a:lnTo>
                <a:lnTo>
                  <a:pt x="3518" y="276632"/>
                </a:lnTo>
                <a:lnTo>
                  <a:pt x="0" y="324612"/>
                </a:lnTo>
                <a:lnTo>
                  <a:pt x="3518" y="372591"/>
                </a:lnTo>
                <a:lnTo>
                  <a:pt x="13740" y="418380"/>
                </a:lnTo>
                <a:lnTo>
                  <a:pt x="30162" y="461480"/>
                </a:lnTo>
                <a:lnTo>
                  <a:pt x="52285" y="501386"/>
                </a:lnTo>
                <a:lnTo>
                  <a:pt x="79606" y="537599"/>
                </a:lnTo>
                <a:lnTo>
                  <a:pt x="111624" y="569617"/>
                </a:lnTo>
                <a:lnTo>
                  <a:pt x="147837" y="596938"/>
                </a:lnTo>
                <a:lnTo>
                  <a:pt x="187743" y="619061"/>
                </a:lnTo>
                <a:lnTo>
                  <a:pt x="230843" y="635483"/>
                </a:lnTo>
                <a:lnTo>
                  <a:pt x="276632" y="645705"/>
                </a:lnTo>
                <a:lnTo>
                  <a:pt x="324612" y="649224"/>
                </a:lnTo>
                <a:lnTo>
                  <a:pt x="372591" y="645705"/>
                </a:lnTo>
                <a:lnTo>
                  <a:pt x="418380" y="635483"/>
                </a:lnTo>
                <a:lnTo>
                  <a:pt x="461480" y="619061"/>
                </a:lnTo>
                <a:lnTo>
                  <a:pt x="501386" y="596938"/>
                </a:lnTo>
                <a:lnTo>
                  <a:pt x="537599" y="569617"/>
                </a:lnTo>
                <a:lnTo>
                  <a:pt x="569617" y="537599"/>
                </a:lnTo>
                <a:lnTo>
                  <a:pt x="596938" y="501386"/>
                </a:lnTo>
                <a:lnTo>
                  <a:pt x="619061" y="461480"/>
                </a:lnTo>
                <a:lnTo>
                  <a:pt x="635483" y="418380"/>
                </a:lnTo>
                <a:lnTo>
                  <a:pt x="645705" y="372591"/>
                </a:lnTo>
                <a:lnTo>
                  <a:pt x="649224" y="324612"/>
                </a:lnTo>
                <a:lnTo>
                  <a:pt x="645705" y="276632"/>
                </a:lnTo>
                <a:lnTo>
                  <a:pt x="635483" y="230843"/>
                </a:lnTo>
                <a:lnTo>
                  <a:pt x="619061" y="187743"/>
                </a:lnTo>
                <a:lnTo>
                  <a:pt x="596938" y="147837"/>
                </a:lnTo>
                <a:lnTo>
                  <a:pt x="569617" y="111624"/>
                </a:lnTo>
                <a:lnTo>
                  <a:pt x="537599" y="79606"/>
                </a:lnTo>
                <a:lnTo>
                  <a:pt x="501386" y="52285"/>
                </a:lnTo>
                <a:lnTo>
                  <a:pt x="461480" y="30162"/>
                </a:lnTo>
                <a:lnTo>
                  <a:pt x="418380" y="13740"/>
                </a:lnTo>
                <a:lnTo>
                  <a:pt x="372591" y="3518"/>
                </a:lnTo>
                <a:lnTo>
                  <a:pt x="324612" y="0"/>
                </a:lnTo>
                <a:close/>
              </a:path>
            </a:pathLst>
          </a:custGeom>
          <a:solidFill>
            <a:srgbClr val="D7D9D7"/>
          </a:solidFill>
        </p:spPr>
        <p:txBody>
          <a:bodyPr wrap="square" lIns="0" tIns="0" rIns="0" bIns="0" rtlCol="0"/>
          <a:lstStyle/>
          <a:p>
            <a:endParaRPr/>
          </a:p>
        </p:txBody>
      </p:sp>
      <p:sp>
        <p:nvSpPr>
          <p:cNvPr id="13" name="object 13"/>
          <p:cNvSpPr/>
          <p:nvPr/>
        </p:nvSpPr>
        <p:spPr>
          <a:xfrm>
            <a:off x="4297679" y="5266944"/>
            <a:ext cx="649605" cy="646430"/>
          </a:xfrm>
          <a:custGeom>
            <a:avLst/>
            <a:gdLst/>
            <a:ahLst/>
            <a:cxnLst/>
            <a:rect l="l" t="t" r="r" b="b"/>
            <a:pathLst>
              <a:path w="649604" h="646429">
                <a:moveTo>
                  <a:pt x="324612" y="0"/>
                </a:moveTo>
                <a:lnTo>
                  <a:pt x="276632" y="3503"/>
                </a:lnTo>
                <a:lnTo>
                  <a:pt x="230843" y="13679"/>
                </a:lnTo>
                <a:lnTo>
                  <a:pt x="187743" y="30028"/>
                </a:lnTo>
                <a:lnTo>
                  <a:pt x="147837" y="52051"/>
                </a:lnTo>
                <a:lnTo>
                  <a:pt x="111624" y="79248"/>
                </a:lnTo>
                <a:lnTo>
                  <a:pt x="79606" y="111119"/>
                </a:lnTo>
                <a:lnTo>
                  <a:pt x="52285" y="147163"/>
                </a:lnTo>
                <a:lnTo>
                  <a:pt x="30162" y="186882"/>
                </a:lnTo>
                <a:lnTo>
                  <a:pt x="13740" y="229776"/>
                </a:lnTo>
                <a:lnTo>
                  <a:pt x="3518" y="275344"/>
                </a:lnTo>
                <a:lnTo>
                  <a:pt x="0" y="323087"/>
                </a:lnTo>
                <a:lnTo>
                  <a:pt x="3518" y="370831"/>
                </a:lnTo>
                <a:lnTo>
                  <a:pt x="13740" y="416399"/>
                </a:lnTo>
                <a:lnTo>
                  <a:pt x="30162" y="459293"/>
                </a:lnTo>
                <a:lnTo>
                  <a:pt x="52285" y="499012"/>
                </a:lnTo>
                <a:lnTo>
                  <a:pt x="79606" y="535056"/>
                </a:lnTo>
                <a:lnTo>
                  <a:pt x="111624" y="566927"/>
                </a:lnTo>
                <a:lnTo>
                  <a:pt x="147837" y="594124"/>
                </a:lnTo>
                <a:lnTo>
                  <a:pt x="187743" y="616147"/>
                </a:lnTo>
                <a:lnTo>
                  <a:pt x="230843" y="632496"/>
                </a:lnTo>
                <a:lnTo>
                  <a:pt x="276632" y="642672"/>
                </a:lnTo>
                <a:lnTo>
                  <a:pt x="324612" y="646175"/>
                </a:lnTo>
                <a:lnTo>
                  <a:pt x="372591" y="642672"/>
                </a:lnTo>
                <a:lnTo>
                  <a:pt x="418380" y="632496"/>
                </a:lnTo>
                <a:lnTo>
                  <a:pt x="461480" y="616147"/>
                </a:lnTo>
                <a:lnTo>
                  <a:pt x="501386" y="594124"/>
                </a:lnTo>
                <a:lnTo>
                  <a:pt x="537599" y="566927"/>
                </a:lnTo>
                <a:lnTo>
                  <a:pt x="569617" y="535056"/>
                </a:lnTo>
                <a:lnTo>
                  <a:pt x="596938" y="499012"/>
                </a:lnTo>
                <a:lnTo>
                  <a:pt x="619061" y="459293"/>
                </a:lnTo>
                <a:lnTo>
                  <a:pt x="635483" y="416399"/>
                </a:lnTo>
                <a:lnTo>
                  <a:pt x="645705" y="370831"/>
                </a:lnTo>
                <a:lnTo>
                  <a:pt x="649224" y="323087"/>
                </a:lnTo>
                <a:lnTo>
                  <a:pt x="645705" y="275344"/>
                </a:lnTo>
                <a:lnTo>
                  <a:pt x="635483" y="229776"/>
                </a:lnTo>
                <a:lnTo>
                  <a:pt x="619061" y="186882"/>
                </a:lnTo>
                <a:lnTo>
                  <a:pt x="596938" y="147163"/>
                </a:lnTo>
                <a:lnTo>
                  <a:pt x="569617" y="111119"/>
                </a:lnTo>
                <a:lnTo>
                  <a:pt x="537599" y="79248"/>
                </a:lnTo>
                <a:lnTo>
                  <a:pt x="501386" y="52051"/>
                </a:lnTo>
                <a:lnTo>
                  <a:pt x="461480" y="30028"/>
                </a:lnTo>
                <a:lnTo>
                  <a:pt x="418380" y="13679"/>
                </a:lnTo>
                <a:lnTo>
                  <a:pt x="372591" y="3503"/>
                </a:lnTo>
                <a:lnTo>
                  <a:pt x="324612" y="0"/>
                </a:lnTo>
                <a:close/>
              </a:path>
            </a:pathLst>
          </a:custGeom>
          <a:solidFill>
            <a:srgbClr val="D7D9D7"/>
          </a:solidFill>
        </p:spPr>
        <p:txBody>
          <a:bodyPr wrap="square" lIns="0" tIns="0" rIns="0" bIns="0" rtlCol="0"/>
          <a:lstStyle/>
          <a:p>
            <a:endParaRPr/>
          </a:p>
        </p:txBody>
      </p:sp>
      <p:sp>
        <p:nvSpPr>
          <p:cNvPr id="14" name="object 14"/>
          <p:cNvSpPr/>
          <p:nvPr/>
        </p:nvSpPr>
        <p:spPr>
          <a:xfrm>
            <a:off x="4288535" y="2197607"/>
            <a:ext cx="695325" cy="649605"/>
          </a:xfrm>
          <a:custGeom>
            <a:avLst/>
            <a:gdLst/>
            <a:ahLst/>
            <a:cxnLst/>
            <a:rect l="l" t="t" r="r" b="b"/>
            <a:pathLst>
              <a:path w="695325" h="649605">
                <a:moveTo>
                  <a:pt x="347472" y="0"/>
                </a:moveTo>
                <a:lnTo>
                  <a:pt x="296126" y="3518"/>
                </a:lnTo>
                <a:lnTo>
                  <a:pt x="247119" y="13740"/>
                </a:lnTo>
                <a:lnTo>
                  <a:pt x="200989" y="30162"/>
                </a:lnTo>
                <a:lnTo>
                  <a:pt x="158272" y="52285"/>
                </a:lnTo>
                <a:lnTo>
                  <a:pt x="119507" y="79606"/>
                </a:lnTo>
                <a:lnTo>
                  <a:pt x="85231" y="111624"/>
                </a:lnTo>
                <a:lnTo>
                  <a:pt x="55981" y="147837"/>
                </a:lnTo>
                <a:lnTo>
                  <a:pt x="32295" y="187743"/>
                </a:lnTo>
                <a:lnTo>
                  <a:pt x="14712" y="230843"/>
                </a:lnTo>
                <a:lnTo>
                  <a:pt x="3767" y="276632"/>
                </a:lnTo>
                <a:lnTo>
                  <a:pt x="0" y="324612"/>
                </a:lnTo>
                <a:lnTo>
                  <a:pt x="3767" y="372591"/>
                </a:lnTo>
                <a:lnTo>
                  <a:pt x="14712" y="418380"/>
                </a:lnTo>
                <a:lnTo>
                  <a:pt x="32295" y="461480"/>
                </a:lnTo>
                <a:lnTo>
                  <a:pt x="55981" y="501386"/>
                </a:lnTo>
                <a:lnTo>
                  <a:pt x="85231" y="537599"/>
                </a:lnTo>
                <a:lnTo>
                  <a:pt x="119507" y="569617"/>
                </a:lnTo>
                <a:lnTo>
                  <a:pt x="158272" y="596938"/>
                </a:lnTo>
                <a:lnTo>
                  <a:pt x="200989" y="619061"/>
                </a:lnTo>
                <a:lnTo>
                  <a:pt x="247119" y="635483"/>
                </a:lnTo>
                <a:lnTo>
                  <a:pt x="296126" y="645705"/>
                </a:lnTo>
                <a:lnTo>
                  <a:pt x="347472" y="649224"/>
                </a:lnTo>
                <a:lnTo>
                  <a:pt x="398817" y="645705"/>
                </a:lnTo>
                <a:lnTo>
                  <a:pt x="447824" y="635483"/>
                </a:lnTo>
                <a:lnTo>
                  <a:pt x="493954" y="619061"/>
                </a:lnTo>
                <a:lnTo>
                  <a:pt x="536671" y="596938"/>
                </a:lnTo>
                <a:lnTo>
                  <a:pt x="575436" y="569617"/>
                </a:lnTo>
                <a:lnTo>
                  <a:pt x="609712" y="537599"/>
                </a:lnTo>
                <a:lnTo>
                  <a:pt x="638962" y="501386"/>
                </a:lnTo>
                <a:lnTo>
                  <a:pt x="662648" y="461480"/>
                </a:lnTo>
                <a:lnTo>
                  <a:pt x="680231" y="418380"/>
                </a:lnTo>
                <a:lnTo>
                  <a:pt x="691176" y="372591"/>
                </a:lnTo>
                <a:lnTo>
                  <a:pt x="694943" y="324612"/>
                </a:lnTo>
                <a:lnTo>
                  <a:pt x="691176" y="276632"/>
                </a:lnTo>
                <a:lnTo>
                  <a:pt x="680231" y="230843"/>
                </a:lnTo>
                <a:lnTo>
                  <a:pt x="662648" y="187743"/>
                </a:lnTo>
                <a:lnTo>
                  <a:pt x="638962" y="147837"/>
                </a:lnTo>
                <a:lnTo>
                  <a:pt x="609712" y="111624"/>
                </a:lnTo>
                <a:lnTo>
                  <a:pt x="575436" y="79606"/>
                </a:lnTo>
                <a:lnTo>
                  <a:pt x="536671" y="52285"/>
                </a:lnTo>
                <a:lnTo>
                  <a:pt x="493954" y="30162"/>
                </a:lnTo>
                <a:lnTo>
                  <a:pt x="447824" y="13740"/>
                </a:lnTo>
                <a:lnTo>
                  <a:pt x="398817" y="3518"/>
                </a:lnTo>
                <a:lnTo>
                  <a:pt x="347472" y="0"/>
                </a:lnTo>
                <a:close/>
              </a:path>
            </a:pathLst>
          </a:custGeom>
          <a:solidFill>
            <a:srgbClr val="D53439"/>
          </a:solidFill>
        </p:spPr>
        <p:txBody>
          <a:bodyPr wrap="square" lIns="0" tIns="0" rIns="0" bIns="0" rtlCol="0"/>
          <a:lstStyle/>
          <a:p>
            <a:endParaRPr/>
          </a:p>
        </p:txBody>
      </p:sp>
      <p:sp>
        <p:nvSpPr>
          <p:cNvPr id="15" name="object 15"/>
          <p:cNvSpPr txBox="1"/>
          <p:nvPr/>
        </p:nvSpPr>
        <p:spPr>
          <a:xfrm>
            <a:off x="5035041" y="2057400"/>
            <a:ext cx="2402205" cy="1579407"/>
          </a:xfrm>
          <a:prstGeom prst="rect">
            <a:avLst/>
          </a:prstGeom>
        </p:spPr>
        <p:txBody>
          <a:bodyPr vert="horz" wrap="square" lIns="0" tIns="12700" rIns="0" bIns="0" rtlCol="0">
            <a:spAutoFit/>
          </a:bodyPr>
          <a:lstStyle/>
          <a:p>
            <a:pPr marL="59055" marR="5080">
              <a:lnSpc>
                <a:spcPct val="100000"/>
              </a:lnSpc>
              <a:spcBef>
                <a:spcPts val="100"/>
              </a:spcBef>
            </a:pPr>
            <a:r>
              <a:rPr sz="1800" dirty="0">
                <a:latin typeface="Arial MT"/>
                <a:cs typeface="Arial MT"/>
              </a:rPr>
              <a:t>Tourniquet,</a:t>
            </a:r>
            <a:r>
              <a:rPr sz="1800" spc="-75" dirty="0">
                <a:latin typeface="Arial MT"/>
                <a:cs typeface="Arial MT"/>
              </a:rPr>
              <a:t> </a:t>
            </a:r>
            <a:r>
              <a:rPr sz="1800" dirty="0">
                <a:latin typeface="Arial MT"/>
                <a:cs typeface="Arial MT"/>
              </a:rPr>
              <a:t>hemostatic </a:t>
            </a:r>
            <a:r>
              <a:rPr sz="1800" spc="-484" dirty="0">
                <a:latin typeface="Arial MT"/>
                <a:cs typeface="Arial MT"/>
              </a:rPr>
              <a:t> </a:t>
            </a:r>
            <a:r>
              <a:rPr sz="1800" dirty="0">
                <a:latin typeface="Arial MT"/>
                <a:cs typeface="Arial MT"/>
              </a:rPr>
              <a:t>dressing,</a:t>
            </a:r>
            <a:r>
              <a:rPr sz="1800" spc="-75" dirty="0">
                <a:latin typeface="Arial MT"/>
                <a:cs typeface="Arial MT"/>
              </a:rPr>
              <a:t> </a:t>
            </a:r>
            <a:r>
              <a:rPr sz="1800" dirty="0">
                <a:latin typeface="Arial MT"/>
                <a:cs typeface="Arial MT"/>
              </a:rPr>
              <a:t>and</a:t>
            </a:r>
            <a:r>
              <a:rPr sz="1800" spc="-20" dirty="0">
                <a:latin typeface="Arial MT"/>
                <a:cs typeface="Arial MT"/>
              </a:rPr>
              <a:t> </a:t>
            </a:r>
            <a:r>
              <a:rPr sz="1800" dirty="0">
                <a:latin typeface="Arial MT"/>
                <a:cs typeface="Arial MT"/>
              </a:rPr>
              <a:t>pressure</a:t>
            </a:r>
          </a:p>
          <a:p>
            <a:pPr marL="12700" marR="711200" indent="46355">
              <a:lnSpc>
                <a:spcPct val="70300"/>
              </a:lnSpc>
              <a:spcBef>
                <a:spcPts val="640"/>
              </a:spcBef>
            </a:pPr>
            <a:r>
              <a:rPr sz="1800" dirty="0">
                <a:latin typeface="Arial MT"/>
                <a:cs typeface="Arial MT"/>
              </a:rPr>
              <a:t>bandages </a:t>
            </a:r>
            <a:endParaRPr lang="en-US" sz="1800" dirty="0">
              <a:latin typeface="Arial MT"/>
              <a:cs typeface="Arial MT"/>
            </a:endParaRPr>
          </a:p>
          <a:p>
            <a:pPr marL="12700" marR="711200" indent="46355">
              <a:lnSpc>
                <a:spcPct val="70300"/>
              </a:lnSpc>
              <a:spcBef>
                <a:spcPts val="640"/>
              </a:spcBef>
            </a:pPr>
            <a:r>
              <a:rPr sz="1800" spc="5" dirty="0">
                <a:latin typeface="Arial MT"/>
                <a:cs typeface="Arial MT"/>
              </a:rPr>
              <a:t> </a:t>
            </a:r>
            <a:r>
              <a:rPr sz="1800" spc="-5" dirty="0">
                <a:latin typeface="Arial MT"/>
                <a:cs typeface="Arial MT"/>
              </a:rPr>
              <a:t>Na</a:t>
            </a:r>
            <a:r>
              <a:rPr sz="1800" spc="5" dirty="0">
                <a:latin typeface="Arial MT"/>
                <a:cs typeface="Arial MT"/>
              </a:rPr>
              <a:t>s</a:t>
            </a:r>
            <a:r>
              <a:rPr sz="1800" dirty="0">
                <a:latin typeface="Arial MT"/>
                <a:cs typeface="Arial MT"/>
              </a:rPr>
              <a:t>ophar</a:t>
            </a:r>
            <a:r>
              <a:rPr sz="1800" spc="-15" dirty="0">
                <a:latin typeface="Arial MT"/>
                <a:cs typeface="Arial MT"/>
              </a:rPr>
              <a:t>y</a:t>
            </a:r>
            <a:r>
              <a:rPr sz="1800" dirty="0">
                <a:latin typeface="Arial MT"/>
                <a:cs typeface="Arial MT"/>
              </a:rPr>
              <a:t>ngea</a:t>
            </a:r>
            <a:r>
              <a:rPr sz="1800" spc="-5" dirty="0">
                <a:latin typeface="Arial MT"/>
                <a:cs typeface="Arial MT"/>
              </a:rPr>
              <a:t>l</a:t>
            </a:r>
            <a:endParaRPr sz="1800" dirty="0">
              <a:latin typeface="Arial MT"/>
              <a:cs typeface="Arial MT"/>
            </a:endParaRPr>
          </a:p>
          <a:p>
            <a:pPr marL="12700">
              <a:lnSpc>
                <a:spcPct val="100000"/>
              </a:lnSpc>
            </a:pPr>
            <a:r>
              <a:rPr sz="1800" spc="-5" dirty="0">
                <a:latin typeface="Arial MT"/>
                <a:cs typeface="Arial MT"/>
              </a:rPr>
              <a:t>airway</a:t>
            </a:r>
            <a:endParaRPr sz="1800" dirty="0">
              <a:latin typeface="Arial MT"/>
              <a:cs typeface="Arial MT"/>
            </a:endParaRPr>
          </a:p>
        </p:txBody>
      </p:sp>
      <p:sp>
        <p:nvSpPr>
          <p:cNvPr id="16" name="object 16"/>
          <p:cNvSpPr/>
          <p:nvPr/>
        </p:nvSpPr>
        <p:spPr>
          <a:xfrm>
            <a:off x="4288535" y="2974848"/>
            <a:ext cx="649605" cy="649605"/>
          </a:xfrm>
          <a:custGeom>
            <a:avLst/>
            <a:gdLst/>
            <a:ahLst/>
            <a:cxnLst/>
            <a:rect l="l" t="t" r="r" b="b"/>
            <a:pathLst>
              <a:path w="649604" h="649604">
                <a:moveTo>
                  <a:pt x="324612" y="0"/>
                </a:moveTo>
                <a:lnTo>
                  <a:pt x="276632" y="3518"/>
                </a:lnTo>
                <a:lnTo>
                  <a:pt x="230843" y="13740"/>
                </a:lnTo>
                <a:lnTo>
                  <a:pt x="187743" y="30162"/>
                </a:lnTo>
                <a:lnTo>
                  <a:pt x="147837" y="52285"/>
                </a:lnTo>
                <a:lnTo>
                  <a:pt x="111624" y="79606"/>
                </a:lnTo>
                <a:lnTo>
                  <a:pt x="79606" y="111624"/>
                </a:lnTo>
                <a:lnTo>
                  <a:pt x="52285" y="147837"/>
                </a:lnTo>
                <a:lnTo>
                  <a:pt x="30162" y="187743"/>
                </a:lnTo>
                <a:lnTo>
                  <a:pt x="13740" y="230843"/>
                </a:lnTo>
                <a:lnTo>
                  <a:pt x="3518" y="276632"/>
                </a:lnTo>
                <a:lnTo>
                  <a:pt x="0" y="324612"/>
                </a:lnTo>
                <a:lnTo>
                  <a:pt x="3518" y="372591"/>
                </a:lnTo>
                <a:lnTo>
                  <a:pt x="13740" y="418380"/>
                </a:lnTo>
                <a:lnTo>
                  <a:pt x="30162" y="461480"/>
                </a:lnTo>
                <a:lnTo>
                  <a:pt x="52285" y="501386"/>
                </a:lnTo>
                <a:lnTo>
                  <a:pt x="79606" y="537599"/>
                </a:lnTo>
                <a:lnTo>
                  <a:pt x="111624" y="569617"/>
                </a:lnTo>
                <a:lnTo>
                  <a:pt x="147837" y="596938"/>
                </a:lnTo>
                <a:lnTo>
                  <a:pt x="187743" y="619061"/>
                </a:lnTo>
                <a:lnTo>
                  <a:pt x="230843" y="635483"/>
                </a:lnTo>
                <a:lnTo>
                  <a:pt x="276632" y="645705"/>
                </a:lnTo>
                <a:lnTo>
                  <a:pt x="324612" y="649224"/>
                </a:lnTo>
                <a:lnTo>
                  <a:pt x="372591" y="645705"/>
                </a:lnTo>
                <a:lnTo>
                  <a:pt x="418380" y="635483"/>
                </a:lnTo>
                <a:lnTo>
                  <a:pt x="461480" y="619061"/>
                </a:lnTo>
                <a:lnTo>
                  <a:pt x="501386" y="596938"/>
                </a:lnTo>
                <a:lnTo>
                  <a:pt x="537599" y="569617"/>
                </a:lnTo>
                <a:lnTo>
                  <a:pt x="569617" y="537599"/>
                </a:lnTo>
                <a:lnTo>
                  <a:pt x="596938" y="501386"/>
                </a:lnTo>
                <a:lnTo>
                  <a:pt x="619061" y="461480"/>
                </a:lnTo>
                <a:lnTo>
                  <a:pt x="635483" y="418380"/>
                </a:lnTo>
                <a:lnTo>
                  <a:pt x="645705" y="372591"/>
                </a:lnTo>
                <a:lnTo>
                  <a:pt x="649224" y="324612"/>
                </a:lnTo>
                <a:lnTo>
                  <a:pt x="645705" y="276632"/>
                </a:lnTo>
                <a:lnTo>
                  <a:pt x="635483" y="230843"/>
                </a:lnTo>
                <a:lnTo>
                  <a:pt x="619061" y="187743"/>
                </a:lnTo>
                <a:lnTo>
                  <a:pt x="596938" y="147837"/>
                </a:lnTo>
                <a:lnTo>
                  <a:pt x="569617" y="111624"/>
                </a:lnTo>
                <a:lnTo>
                  <a:pt x="537599" y="79606"/>
                </a:lnTo>
                <a:lnTo>
                  <a:pt x="501386" y="52285"/>
                </a:lnTo>
                <a:lnTo>
                  <a:pt x="461480" y="30162"/>
                </a:lnTo>
                <a:lnTo>
                  <a:pt x="418380" y="13740"/>
                </a:lnTo>
                <a:lnTo>
                  <a:pt x="372591" y="3518"/>
                </a:lnTo>
                <a:lnTo>
                  <a:pt x="324612" y="0"/>
                </a:lnTo>
                <a:close/>
              </a:path>
            </a:pathLst>
          </a:custGeom>
          <a:solidFill>
            <a:srgbClr val="8AB7CD"/>
          </a:solidFill>
        </p:spPr>
        <p:txBody>
          <a:bodyPr wrap="square" lIns="0" tIns="0" rIns="0" bIns="0" rtlCol="0"/>
          <a:lstStyle/>
          <a:p>
            <a:endParaRPr/>
          </a:p>
        </p:txBody>
      </p:sp>
      <p:sp>
        <p:nvSpPr>
          <p:cNvPr id="17" name="object 17"/>
          <p:cNvSpPr/>
          <p:nvPr/>
        </p:nvSpPr>
        <p:spPr>
          <a:xfrm>
            <a:off x="4288535" y="3721608"/>
            <a:ext cx="649605" cy="649605"/>
          </a:xfrm>
          <a:custGeom>
            <a:avLst/>
            <a:gdLst/>
            <a:ahLst/>
            <a:cxnLst/>
            <a:rect l="l" t="t" r="r" b="b"/>
            <a:pathLst>
              <a:path w="649604" h="649604">
                <a:moveTo>
                  <a:pt x="324612" y="0"/>
                </a:moveTo>
                <a:lnTo>
                  <a:pt x="276632" y="3518"/>
                </a:lnTo>
                <a:lnTo>
                  <a:pt x="230843" y="13740"/>
                </a:lnTo>
                <a:lnTo>
                  <a:pt x="187743" y="30162"/>
                </a:lnTo>
                <a:lnTo>
                  <a:pt x="147837" y="52285"/>
                </a:lnTo>
                <a:lnTo>
                  <a:pt x="111624" y="79606"/>
                </a:lnTo>
                <a:lnTo>
                  <a:pt x="79606" y="111624"/>
                </a:lnTo>
                <a:lnTo>
                  <a:pt x="52285" y="147837"/>
                </a:lnTo>
                <a:lnTo>
                  <a:pt x="30162" y="187743"/>
                </a:lnTo>
                <a:lnTo>
                  <a:pt x="13740" y="230843"/>
                </a:lnTo>
                <a:lnTo>
                  <a:pt x="3518" y="276632"/>
                </a:lnTo>
                <a:lnTo>
                  <a:pt x="0" y="324612"/>
                </a:lnTo>
                <a:lnTo>
                  <a:pt x="3518" y="372591"/>
                </a:lnTo>
                <a:lnTo>
                  <a:pt x="13740" y="418380"/>
                </a:lnTo>
                <a:lnTo>
                  <a:pt x="30162" y="461480"/>
                </a:lnTo>
                <a:lnTo>
                  <a:pt x="52285" y="501386"/>
                </a:lnTo>
                <a:lnTo>
                  <a:pt x="79606" y="537599"/>
                </a:lnTo>
                <a:lnTo>
                  <a:pt x="111624" y="569617"/>
                </a:lnTo>
                <a:lnTo>
                  <a:pt x="147837" y="596938"/>
                </a:lnTo>
                <a:lnTo>
                  <a:pt x="187743" y="619061"/>
                </a:lnTo>
                <a:lnTo>
                  <a:pt x="230843" y="635483"/>
                </a:lnTo>
                <a:lnTo>
                  <a:pt x="276632" y="645705"/>
                </a:lnTo>
                <a:lnTo>
                  <a:pt x="324612" y="649224"/>
                </a:lnTo>
                <a:lnTo>
                  <a:pt x="372591" y="645705"/>
                </a:lnTo>
                <a:lnTo>
                  <a:pt x="418380" y="635483"/>
                </a:lnTo>
                <a:lnTo>
                  <a:pt x="461480" y="619061"/>
                </a:lnTo>
                <a:lnTo>
                  <a:pt x="501386" y="596938"/>
                </a:lnTo>
                <a:lnTo>
                  <a:pt x="537599" y="569617"/>
                </a:lnTo>
                <a:lnTo>
                  <a:pt x="569617" y="537599"/>
                </a:lnTo>
                <a:lnTo>
                  <a:pt x="596938" y="501386"/>
                </a:lnTo>
                <a:lnTo>
                  <a:pt x="619061" y="461480"/>
                </a:lnTo>
                <a:lnTo>
                  <a:pt x="635483" y="418380"/>
                </a:lnTo>
                <a:lnTo>
                  <a:pt x="645705" y="372591"/>
                </a:lnTo>
                <a:lnTo>
                  <a:pt x="649224" y="324612"/>
                </a:lnTo>
                <a:lnTo>
                  <a:pt x="645705" y="276632"/>
                </a:lnTo>
                <a:lnTo>
                  <a:pt x="635483" y="230843"/>
                </a:lnTo>
                <a:lnTo>
                  <a:pt x="619061" y="187743"/>
                </a:lnTo>
                <a:lnTo>
                  <a:pt x="596938" y="147837"/>
                </a:lnTo>
                <a:lnTo>
                  <a:pt x="569617" y="111624"/>
                </a:lnTo>
                <a:lnTo>
                  <a:pt x="537599" y="79606"/>
                </a:lnTo>
                <a:lnTo>
                  <a:pt x="501386" y="52285"/>
                </a:lnTo>
                <a:lnTo>
                  <a:pt x="461480" y="30162"/>
                </a:lnTo>
                <a:lnTo>
                  <a:pt x="418380" y="13740"/>
                </a:lnTo>
                <a:lnTo>
                  <a:pt x="372591" y="3518"/>
                </a:lnTo>
                <a:lnTo>
                  <a:pt x="324612" y="0"/>
                </a:lnTo>
                <a:close/>
              </a:path>
            </a:pathLst>
          </a:custGeom>
          <a:solidFill>
            <a:srgbClr val="798667"/>
          </a:solidFill>
        </p:spPr>
        <p:txBody>
          <a:bodyPr wrap="square" lIns="0" tIns="0" rIns="0" bIns="0" rtlCol="0"/>
          <a:lstStyle/>
          <a:p>
            <a:endParaRPr/>
          </a:p>
        </p:txBody>
      </p:sp>
      <p:sp>
        <p:nvSpPr>
          <p:cNvPr id="18" name="object 18"/>
          <p:cNvSpPr txBox="1"/>
          <p:nvPr/>
        </p:nvSpPr>
        <p:spPr>
          <a:xfrm>
            <a:off x="4431919" y="2286000"/>
            <a:ext cx="408305" cy="3582035"/>
          </a:xfrm>
          <a:prstGeom prst="rect">
            <a:avLst/>
          </a:prstGeom>
        </p:spPr>
        <p:txBody>
          <a:bodyPr vert="horz" wrap="square" lIns="0" tIns="12065" rIns="0" bIns="0" rtlCol="0">
            <a:spAutoFit/>
          </a:bodyPr>
          <a:lstStyle/>
          <a:p>
            <a:pPr marL="12700">
              <a:lnSpc>
                <a:spcPct val="100000"/>
              </a:lnSpc>
              <a:spcBef>
                <a:spcPts val="95"/>
              </a:spcBef>
            </a:pPr>
            <a:r>
              <a:rPr sz="3200" spc="-10" dirty="0">
                <a:solidFill>
                  <a:srgbClr val="FFFFFF"/>
                </a:solidFill>
                <a:latin typeface="Arial Black"/>
                <a:cs typeface="Arial Black"/>
              </a:rPr>
              <a:t>M</a:t>
            </a:r>
            <a:endParaRPr sz="3200" dirty="0">
              <a:latin typeface="Arial Black"/>
              <a:cs typeface="Arial Black"/>
            </a:endParaRPr>
          </a:p>
          <a:p>
            <a:pPr marL="20320" marR="41910" indent="3810" algn="just">
              <a:lnSpc>
                <a:spcPct val="156600"/>
              </a:lnSpc>
              <a:spcBef>
                <a:spcPts val="110"/>
              </a:spcBef>
            </a:pPr>
            <a:r>
              <a:rPr sz="3200" spc="-5" dirty="0">
                <a:solidFill>
                  <a:srgbClr val="FFFFFF"/>
                </a:solidFill>
                <a:latin typeface="Arial Black"/>
                <a:cs typeface="Arial Black"/>
              </a:rPr>
              <a:t>A </a:t>
            </a:r>
            <a:r>
              <a:rPr sz="3200" spc="-1060" dirty="0">
                <a:solidFill>
                  <a:srgbClr val="FFFFFF"/>
                </a:solidFill>
                <a:latin typeface="Arial Black"/>
                <a:cs typeface="Arial Black"/>
              </a:rPr>
              <a:t> </a:t>
            </a:r>
            <a:r>
              <a:rPr sz="3200" spc="-5" dirty="0">
                <a:solidFill>
                  <a:srgbClr val="FFFFFF"/>
                </a:solidFill>
                <a:latin typeface="Arial Black"/>
                <a:cs typeface="Arial Black"/>
              </a:rPr>
              <a:t>R </a:t>
            </a:r>
            <a:r>
              <a:rPr sz="3200" spc="-1060" dirty="0">
                <a:solidFill>
                  <a:srgbClr val="FFFFFF"/>
                </a:solidFill>
                <a:latin typeface="Arial Black"/>
                <a:cs typeface="Arial Black"/>
              </a:rPr>
              <a:t> </a:t>
            </a:r>
            <a:r>
              <a:rPr sz="3200" spc="-10" dirty="0">
                <a:solidFill>
                  <a:srgbClr val="FFFFFF"/>
                </a:solidFill>
                <a:latin typeface="Arial Black"/>
                <a:cs typeface="Arial Black"/>
              </a:rPr>
              <a:t>C </a:t>
            </a:r>
            <a:r>
              <a:rPr sz="3200" spc="-1060" dirty="0">
                <a:solidFill>
                  <a:srgbClr val="FFFFFF"/>
                </a:solidFill>
                <a:latin typeface="Arial Black"/>
                <a:cs typeface="Arial Black"/>
              </a:rPr>
              <a:t> </a:t>
            </a:r>
            <a:r>
              <a:rPr sz="3200" spc="-5" dirty="0">
                <a:solidFill>
                  <a:srgbClr val="FFFFFF"/>
                </a:solidFill>
                <a:latin typeface="Arial Black"/>
                <a:cs typeface="Arial Black"/>
              </a:rPr>
              <a:t>H</a:t>
            </a:r>
            <a:endParaRPr sz="3200" dirty="0">
              <a:latin typeface="Arial Black"/>
              <a:cs typeface="Arial Black"/>
            </a:endParaRPr>
          </a:p>
        </p:txBody>
      </p:sp>
      <p:sp>
        <p:nvSpPr>
          <p:cNvPr id="19" name="object 19"/>
          <p:cNvSpPr txBox="1"/>
          <p:nvPr/>
        </p:nvSpPr>
        <p:spPr>
          <a:xfrm>
            <a:off x="5035041" y="3757929"/>
            <a:ext cx="2886710" cy="574040"/>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Arial MT"/>
                <a:cs typeface="Arial MT"/>
              </a:rPr>
              <a:t>Chest seal and </a:t>
            </a:r>
            <a:r>
              <a:rPr sz="1800" spc="-5" dirty="0">
                <a:latin typeface="Arial MT"/>
                <a:cs typeface="Arial MT"/>
              </a:rPr>
              <a:t>NDC </a:t>
            </a:r>
            <a:r>
              <a:rPr sz="1800" spc="5" dirty="0">
                <a:latin typeface="Arial MT"/>
                <a:cs typeface="Arial MT"/>
              </a:rPr>
              <a:t>10-14 </a:t>
            </a:r>
            <a:r>
              <a:rPr sz="1800" spc="10" dirty="0">
                <a:latin typeface="Arial MT"/>
                <a:cs typeface="Arial MT"/>
              </a:rPr>
              <a:t> </a:t>
            </a:r>
            <a:r>
              <a:rPr sz="1800" dirty="0">
                <a:latin typeface="Arial MT"/>
                <a:cs typeface="Arial MT"/>
              </a:rPr>
              <a:t>gauge</a:t>
            </a:r>
            <a:r>
              <a:rPr sz="1800" spc="-45" dirty="0">
                <a:latin typeface="Arial MT"/>
                <a:cs typeface="Arial MT"/>
              </a:rPr>
              <a:t> </a:t>
            </a:r>
            <a:r>
              <a:rPr sz="1800" dirty="0">
                <a:latin typeface="Arial MT"/>
                <a:cs typeface="Arial MT"/>
              </a:rPr>
              <a:t>3.25”</a:t>
            </a:r>
            <a:r>
              <a:rPr sz="1800" spc="-25" dirty="0">
                <a:latin typeface="Arial MT"/>
                <a:cs typeface="Arial MT"/>
              </a:rPr>
              <a:t> </a:t>
            </a:r>
            <a:r>
              <a:rPr sz="1800" dirty="0">
                <a:latin typeface="Arial MT"/>
                <a:cs typeface="Arial MT"/>
              </a:rPr>
              <a:t>needle</a:t>
            </a:r>
            <a:r>
              <a:rPr sz="1800" spc="-40" dirty="0">
                <a:latin typeface="Arial MT"/>
                <a:cs typeface="Arial MT"/>
              </a:rPr>
              <a:t> </a:t>
            </a:r>
            <a:r>
              <a:rPr sz="1800" dirty="0">
                <a:latin typeface="Arial MT"/>
                <a:cs typeface="Arial MT"/>
              </a:rPr>
              <a:t>catheter</a:t>
            </a:r>
            <a:endParaRPr sz="1800">
              <a:latin typeface="Arial MT"/>
              <a:cs typeface="Arial MT"/>
            </a:endParaRPr>
          </a:p>
        </p:txBody>
      </p:sp>
      <p:sp>
        <p:nvSpPr>
          <p:cNvPr id="20" name="object 20"/>
          <p:cNvSpPr txBox="1"/>
          <p:nvPr/>
        </p:nvSpPr>
        <p:spPr>
          <a:xfrm>
            <a:off x="8379332" y="5638291"/>
            <a:ext cx="2936240"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Arial MT"/>
                <a:cs typeface="Arial MT"/>
              </a:rPr>
              <a:t>DD</a:t>
            </a:r>
            <a:r>
              <a:rPr sz="1800" spc="-15" dirty="0">
                <a:latin typeface="Arial MT"/>
                <a:cs typeface="Arial MT"/>
              </a:rPr>
              <a:t> </a:t>
            </a:r>
            <a:r>
              <a:rPr sz="1800" dirty="0">
                <a:latin typeface="Arial MT"/>
                <a:cs typeface="Arial MT"/>
              </a:rPr>
              <a:t>Form</a:t>
            </a:r>
            <a:r>
              <a:rPr sz="1800" spc="-15" dirty="0">
                <a:latin typeface="Arial MT"/>
                <a:cs typeface="Arial MT"/>
              </a:rPr>
              <a:t> </a:t>
            </a:r>
            <a:r>
              <a:rPr sz="1800" dirty="0">
                <a:latin typeface="Arial MT"/>
                <a:cs typeface="Arial MT"/>
              </a:rPr>
              <a:t>1380</a:t>
            </a:r>
            <a:r>
              <a:rPr sz="1800" spc="-20" dirty="0">
                <a:latin typeface="Arial MT"/>
                <a:cs typeface="Arial MT"/>
              </a:rPr>
              <a:t> </a:t>
            </a:r>
            <a:r>
              <a:rPr sz="1800" dirty="0">
                <a:latin typeface="Arial MT"/>
                <a:cs typeface="Arial MT"/>
              </a:rPr>
              <a:t>and</a:t>
            </a:r>
            <a:r>
              <a:rPr sz="1800" spc="-45" dirty="0">
                <a:latin typeface="Arial MT"/>
                <a:cs typeface="Arial MT"/>
              </a:rPr>
              <a:t> </a:t>
            </a:r>
            <a:r>
              <a:rPr sz="1800" spc="-5" dirty="0">
                <a:latin typeface="Arial MT"/>
                <a:cs typeface="Arial MT"/>
              </a:rPr>
              <a:t>a</a:t>
            </a:r>
            <a:r>
              <a:rPr sz="1800" dirty="0">
                <a:latin typeface="Arial MT"/>
                <a:cs typeface="Arial MT"/>
              </a:rPr>
              <a:t> marker</a:t>
            </a:r>
            <a:endParaRPr sz="1800">
              <a:latin typeface="Arial MT"/>
              <a:cs typeface="Arial MT"/>
            </a:endParaRPr>
          </a:p>
        </p:txBody>
      </p:sp>
      <p:sp>
        <p:nvSpPr>
          <p:cNvPr id="21" name="object 21"/>
          <p:cNvSpPr txBox="1"/>
          <p:nvPr/>
        </p:nvSpPr>
        <p:spPr>
          <a:xfrm>
            <a:off x="4335526" y="1663953"/>
            <a:ext cx="479806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MT"/>
                <a:cs typeface="Arial MT"/>
              </a:rPr>
              <a:t>Items</a:t>
            </a:r>
            <a:r>
              <a:rPr sz="1800" spc="-35" dirty="0">
                <a:latin typeface="Arial MT"/>
                <a:cs typeface="Arial MT"/>
              </a:rPr>
              <a:t> </a:t>
            </a:r>
            <a:r>
              <a:rPr sz="1800" dirty="0">
                <a:latin typeface="Arial MT"/>
                <a:cs typeface="Arial MT"/>
              </a:rPr>
              <a:t>included</a:t>
            </a:r>
            <a:r>
              <a:rPr sz="1800" spc="-65" dirty="0">
                <a:latin typeface="Arial MT"/>
                <a:cs typeface="Arial MT"/>
              </a:rPr>
              <a:t> </a:t>
            </a:r>
            <a:r>
              <a:rPr sz="1800" dirty="0">
                <a:latin typeface="Arial MT"/>
                <a:cs typeface="Arial MT"/>
              </a:rPr>
              <a:t>in</a:t>
            </a:r>
            <a:r>
              <a:rPr sz="1800" spc="-15" dirty="0">
                <a:latin typeface="Arial MT"/>
                <a:cs typeface="Arial MT"/>
              </a:rPr>
              <a:t> </a:t>
            </a:r>
            <a:r>
              <a:rPr sz="1800" dirty="0">
                <a:latin typeface="Arial MT"/>
                <a:cs typeface="Arial MT"/>
              </a:rPr>
              <a:t>this</a:t>
            </a:r>
            <a:r>
              <a:rPr sz="1800" spc="-10" dirty="0">
                <a:latin typeface="Arial MT"/>
                <a:cs typeface="Arial MT"/>
              </a:rPr>
              <a:t> </a:t>
            </a:r>
            <a:r>
              <a:rPr sz="1800" spc="5" dirty="0">
                <a:latin typeface="Arial MT"/>
                <a:cs typeface="Arial MT"/>
              </a:rPr>
              <a:t>kit</a:t>
            </a:r>
            <a:r>
              <a:rPr sz="1800" spc="-20" dirty="0">
                <a:latin typeface="Arial MT"/>
                <a:cs typeface="Arial MT"/>
              </a:rPr>
              <a:t> </a:t>
            </a:r>
            <a:r>
              <a:rPr sz="1800" dirty="0">
                <a:latin typeface="Arial MT"/>
                <a:cs typeface="Arial MT"/>
              </a:rPr>
              <a:t>can</a:t>
            </a:r>
            <a:r>
              <a:rPr sz="1800" spc="-40" dirty="0">
                <a:latin typeface="Arial MT"/>
                <a:cs typeface="Arial MT"/>
              </a:rPr>
              <a:t> </a:t>
            </a:r>
            <a:r>
              <a:rPr sz="1800" dirty="0">
                <a:latin typeface="Arial MT"/>
                <a:cs typeface="Arial MT"/>
              </a:rPr>
              <a:t>treat</a:t>
            </a:r>
            <a:r>
              <a:rPr sz="1800" spc="-20" dirty="0">
                <a:latin typeface="Arial MT"/>
                <a:cs typeface="Arial MT"/>
              </a:rPr>
              <a:t> </a:t>
            </a:r>
            <a:r>
              <a:rPr sz="1800" dirty="0">
                <a:latin typeface="Arial MT"/>
                <a:cs typeface="Arial MT"/>
              </a:rPr>
              <a:t>the</a:t>
            </a:r>
            <a:r>
              <a:rPr sz="1800" spc="-15" dirty="0">
                <a:latin typeface="Arial MT"/>
                <a:cs typeface="Arial MT"/>
              </a:rPr>
              <a:t> </a:t>
            </a:r>
            <a:r>
              <a:rPr sz="1800" dirty="0">
                <a:latin typeface="Arial MT"/>
                <a:cs typeface="Arial MT"/>
              </a:rPr>
              <a:t>following:</a:t>
            </a:r>
            <a:endParaRPr sz="1800">
              <a:latin typeface="Arial MT"/>
              <a:cs typeface="Arial MT"/>
            </a:endParaRPr>
          </a:p>
        </p:txBody>
      </p:sp>
      <p:sp>
        <p:nvSpPr>
          <p:cNvPr id="22" name="object 22"/>
          <p:cNvSpPr/>
          <p:nvPr/>
        </p:nvSpPr>
        <p:spPr>
          <a:xfrm>
            <a:off x="8555735" y="4489703"/>
            <a:ext cx="649605" cy="649605"/>
          </a:xfrm>
          <a:custGeom>
            <a:avLst/>
            <a:gdLst/>
            <a:ahLst/>
            <a:cxnLst/>
            <a:rect l="l" t="t" r="r" b="b"/>
            <a:pathLst>
              <a:path w="649604" h="649604">
                <a:moveTo>
                  <a:pt x="324612" y="0"/>
                </a:moveTo>
                <a:lnTo>
                  <a:pt x="276632" y="3518"/>
                </a:lnTo>
                <a:lnTo>
                  <a:pt x="230843" y="13740"/>
                </a:lnTo>
                <a:lnTo>
                  <a:pt x="187743" y="30162"/>
                </a:lnTo>
                <a:lnTo>
                  <a:pt x="147837" y="52285"/>
                </a:lnTo>
                <a:lnTo>
                  <a:pt x="111624" y="79606"/>
                </a:lnTo>
                <a:lnTo>
                  <a:pt x="79606" y="111624"/>
                </a:lnTo>
                <a:lnTo>
                  <a:pt x="52285" y="147837"/>
                </a:lnTo>
                <a:lnTo>
                  <a:pt x="30162" y="187743"/>
                </a:lnTo>
                <a:lnTo>
                  <a:pt x="13740" y="230843"/>
                </a:lnTo>
                <a:lnTo>
                  <a:pt x="3518" y="276632"/>
                </a:lnTo>
                <a:lnTo>
                  <a:pt x="0" y="324612"/>
                </a:lnTo>
                <a:lnTo>
                  <a:pt x="3518" y="372591"/>
                </a:lnTo>
                <a:lnTo>
                  <a:pt x="13740" y="418380"/>
                </a:lnTo>
                <a:lnTo>
                  <a:pt x="30162" y="461480"/>
                </a:lnTo>
                <a:lnTo>
                  <a:pt x="52285" y="501386"/>
                </a:lnTo>
                <a:lnTo>
                  <a:pt x="79606" y="537599"/>
                </a:lnTo>
                <a:lnTo>
                  <a:pt x="111624" y="569617"/>
                </a:lnTo>
                <a:lnTo>
                  <a:pt x="147837" y="596938"/>
                </a:lnTo>
                <a:lnTo>
                  <a:pt x="187743" y="619061"/>
                </a:lnTo>
                <a:lnTo>
                  <a:pt x="230843" y="635483"/>
                </a:lnTo>
                <a:lnTo>
                  <a:pt x="276632" y="645705"/>
                </a:lnTo>
                <a:lnTo>
                  <a:pt x="324612" y="649224"/>
                </a:lnTo>
                <a:lnTo>
                  <a:pt x="372591" y="645705"/>
                </a:lnTo>
                <a:lnTo>
                  <a:pt x="418380" y="635483"/>
                </a:lnTo>
                <a:lnTo>
                  <a:pt x="461480" y="619061"/>
                </a:lnTo>
                <a:lnTo>
                  <a:pt x="501386" y="596938"/>
                </a:lnTo>
                <a:lnTo>
                  <a:pt x="537599" y="569617"/>
                </a:lnTo>
                <a:lnTo>
                  <a:pt x="569617" y="537599"/>
                </a:lnTo>
                <a:lnTo>
                  <a:pt x="596938" y="501386"/>
                </a:lnTo>
                <a:lnTo>
                  <a:pt x="619061" y="461480"/>
                </a:lnTo>
                <a:lnTo>
                  <a:pt x="635483" y="418380"/>
                </a:lnTo>
                <a:lnTo>
                  <a:pt x="645705" y="372591"/>
                </a:lnTo>
                <a:lnTo>
                  <a:pt x="649224" y="324612"/>
                </a:lnTo>
                <a:lnTo>
                  <a:pt x="645705" y="276632"/>
                </a:lnTo>
                <a:lnTo>
                  <a:pt x="635483" y="230843"/>
                </a:lnTo>
                <a:lnTo>
                  <a:pt x="619061" y="187743"/>
                </a:lnTo>
                <a:lnTo>
                  <a:pt x="596938" y="147837"/>
                </a:lnTo>
                <a:lnTo>
                  <a:pt x="569617" y="111624"/>
                </a:lnTo>
                <a:lnTo>
                  <a:pt x="537599" y="79606"/>
                </a:lnTo>
                <a:lnTo>
                  <a:pt x="501386" y="52285"/>
                </a:lnTo>
                <a:lnTo>
                  <a:pt x="461480" y="30162"/>
                </a:lnTo>
                <a:lnTo>
                  <a:pt x="418380" y="13740"/>
                </a:lnTo>
                <a:lnTo>
                  <a:pt x="372591" y="3518"/>
                </a:lnTo>
                <a:lnTo>
                  <a:pt x="324612" y="0"/>
                </a:lnTo>
                <a:close/>
              </a:path>
            </a:pathLst>
          </a:custGeom>
          <a:solidFill>
            <a:srgbClr val="D7D9D7"/>
          </a:solidFill>
        </p:spPr>
        <p:txBody>
          <a:bodyPr wrap="square" lIns="0" tIns="0" rIns="0" bIns="0" rtlCol="0"/>
          <a:lstStyle/>
          <a:p>
            <a:endParaRPr/>
          </a:p>
        </p:txBody>
      </p:sp>
      <p:sp>
        <p:nvSpPr>
          <p:cNvPr id="23" name="object 23"/>
          <p:cNvSpPr/>
          <p:nvPr/>
        </p:nvSpPr>
        <p:spPr>
          <a:xfrm>
            <a:off x="8555735" y="2188464"/>
            <a:ext cx="649605" cy="646430"/>
          </a:xfrm>
          <a:custGeom>
            <a:avLst/>
            <a:gdLst/>
            <a:ahLst/>
            <a:cxnLst/>
            <a:rect l="l" t="t" r="r" b="b"/>
            <a:pathLst>
              <a:path w="649604" h="646430">
                <a:moveTo>
                  <a:pt x="324612" y="0"/>
                </a:moveTo>
                <a:lnTo>
                  <a:pt x="276632" y="3503"/>
                </a:lnTo>
                <a:lnTo>
                  <a:pt x="230843" y="13679"/>
                </a:lnTo>
                <a:lnTo>
                  <a:pt x="187743" y="30028"/>
                </a:lnTo>
                <a:lnTo>
                  <a:pt x="147837" y="52051"/>
                </a:lnTo>
                <a:lnTo>
                  <a:pt x="111624" y="79248"/>
                </a:lnTo>
                <a:lnTo>
                  <a:pt x="79606" y="111119"/>
                </a:lnTo>
                <a:lnTo>
                  <a:pt x="52285" y="147163"/>
                </a:lnTo>
                <a:lnTo>
                  <a:pt x="30162" y="186882"/>
                </a:lnTo>
                <a:lnTo>
                  <a:pt x="13740" y="229776"/>
                </a:lnTo>
                <a:lnTo>
                  <a:pt x="3518" y="275344"/>
                </a:lnTo>
                <a:lnTo>
                  <a:pt x="0" y="323088"/>
                </a:lnTo>
                <a:lnTo>
                  <a:pt x="3518" y="370831"/>
                </a:lnTo>
                <a:lnTo>
                  <a:pt x="13740" y="416399"/>
                </a:lnTo>
                <a:lnTo>
                  <a:pt x="30162" y="459293"/>
                </a:lnTo>
                <a:lnTo>
                  <a:pt x="52285" y="499012"/>
                </a:lnTo>
                <a:lnTo>
                  <a:pt x="79606" y="535056"/>
                </a:lnTo>
                <a:lnTo>
                  <a:pt x="111624" y="566927"/>
                </a:lnTo>
                <a:lnTo>
                  <a:pt x="147837" y="594124"/>
                </a:lnTo>
                <a:lnTo>
                  <a:pt x="187743" y="616147"/>
                </a:lnTo>
                <a:lnTo>
                  <a:pt x="230843" y="632496"/>
                </a:lnTo>
                <a:lnTo>
                  <a:pt x="276632" y="642672"/>
                </a:lnTo>
                <a:lnTo>
                  <a:pt x="324612" y="646176"/>
                </a:lnTo>
                <a:lnTo>
                  <a:pt x="372591" y="642672"/>
                </a:lnTo>
                <a:lnTo>
                  <a:pt x="418380" y="632496"/>
                </a:lnTo>
                <a:lnTo>
                  <a:pt x="461480" y="616147"/>
                </a:lnTo>
                <a:lnTo>
                  <a:pt x="501386" y="594124"/>
                </a:lnTo>
                <a:lnTo>
                  <a:pt x="537599" y="566927"/>
                </a:lnTo>
                <a:lnTo>
                  <a:pt x="569617" y="535056"/>
                </a:lnTo>
                <a:lnTo>
                  <a:pt x="596938" y="499012"/>
                </a:lnTo>
                <a:lnTo>
                  <a:pt x="619061" y="459293"/>
                </a:lnTo>
                <a:lnTo>
                  <a:pt x="635483" y="416399"/>
                </a:lnTo>
                <a:lnTo>
                  <a:pt x="645705" y="370831"/>
                </a:lnTo>
                <a:lnTo>
                  <a:pt x="649224" y="323088"/>
                </a:lnTo>
                <a:lnTo>
                  <a:pt x="645705" y="275344"/>
                </a:lnTo>
                <a:lnTo>
                  <a:pt x="635483" y="229776"/>
                </a:lnTo>
                <a:lnTo>
                  <a:pt x="619061" y="186882"/>
                </a:lnTo>
                <a:lnTo>
                  <a:pt x="596938" y="147163"/>
                </a:lnTo>
                <a:lnTo>
                  <a:pt x="569617" y="111119"/>
                </a:lnTo>
                <a:lnTo>
                  <a:pt x="537599" y="79248"/>
                </a:lnTo>
                <a:lnTo>
                  <a:pt x="501386" y="52051"/>
                </a:lnTo>
                <a:lnTo>
                  <a:pt x="461480" y="30028"/>
                </a:lnTo>
                <a:lnTo>
                  <a:pt x="418380" y="13679"/>
                </a:lnTo>
                <a:lnTo>
                  <a:pt x="372591" y="3503"/>
                </a:lnTo>
                <a:lnTo>
                  <a:pt x="324612" y="0"/>
                </a:lnTo>
                <a:close/>
              </a:path>
            </a:pathLst>
          </a:custGeom>
          <a:solidFill>
            <a:srgbClr val="505050"/>
          </a:solidFill>
        </p:spPr>
        <p:txBody>
          <a:bodyPr wrap="square" lIns="0" tIns="0" rIns="0" bIns="0" rtlCol="0"/>
          <a:lstStyle/>
          <a:p>
            <a:endParaRPr/>
          </a:p>
        </p:txBody>
      </p:sp>
      <p:sp>
        <p:nvSpPr>
          <p:cNvPr id="24" name="object 24"/>
          <p:cNvSpPr txBox="1"/>
          <p:nvPr/>
        </p:nvSpPr>
        <p:spPr>
          <a:xfrm>
            <a:off x="9326371" y="2231897"/>
            <a:ext cx="1677035" cy="574675"/>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Arial MT"/>
                <a:cs typeface="Arial MT"/>
              </a:rPr>
              <a:t>Combat </a:t>
            </a:r>
            <a:r>
              <a:rPr sz="1800" spc="-5" dirty="0">
                <a:latin typeface="Arial MT"/>
                <a:cs typeface="Arial MT"/>
              </a:rPr>
              <a:t>wound </a:t>
            </a:r>
            <a:r>
              <a:rPr sz="1800" dirty="0">
                <a:latin typeface="Arial MT"/>
                <a:cs typeface="Arial MT"/>
              </a:rPr>
              <a:t> </a:t>
            </a:r>
            <a:r>
              <a:rPr sz="1800" spc="10" dirty="0">
                <a:latin typeface="Arial MT"/>
                <a:cs typeface="Arial MT"/>
              </a:rPr>
              <a:t>m</a:t>
            </a:r>
            <a:r>
              <a:rPr sz="1800" dirty="0">
                <a:latin typeface="Arial MT"/>
                <a:cs typeface="Arial MT"/>
              </a:rPr>
              <a:t>edi</a:t>
            </a:r>
            <a:r>
              <a:rPr sz="1800" spc="10" dirty="0">
                <a:latin typeface="Arial MT"/>
                <a:cs typeface="Arial MT"/>
              </a:rPr>
              <a:t>c</a:t>
            </a:r>
            <a:r>
              <a:rPr sz="1800" dirty="0">
                <a:latin typeface="Arial MT"/>
                <a:cs typeface="Arial MT"/>
              </a:rPr>
              <a:t>at</a:t>
            </a:r>
            <a:r>
              <a:rPr sz="1800" spc="10" dirty="0">
                <a:latin typeface="Arial MT"/>
                <a:cs typeface="Arial MT"/>
              </a:rPr>
              <a:t>i</a:t>
            </a:r>
            <a:r>
              <a:rPr sz="1800" dirty="0">
                <a:latin typeface="Arial MT"/>
                <a:cs typeface="Arial MT"/>
              </a:rPr>
              <a:t>o</a:t>
            </a:r>
            <a:r>
              <a:rPr sz="1800" spc="-5" dirty="0">
                <a:latin typeface="Arial MT"/>
                <a:cs typeface="Arial MT"/>
              </a:rPr>
              <a:t>n</a:t>
            </a:r>
            <a:r>
              <a:rPr sz="1800" spc="-90" dirty="0">
                <a:latin typeface="Arial MT"/>
                <a:cs typeface="Arial MT"/>
              </a:rPr>
              <a:t> </a:t>
            </a:r>
            <a:r>
              <a:rPr sz="1800" dirty="0">
                <a:latin typeface="Arial MT"/>
                <a:cs typeface="Arial MT"/>
              </a:rPr>
              <a:t>pa</a:t>
            </a:r>
            <a:r>
              <a:rPr sz="1800" spc="10" dirty="0">
                <a:latin typeface="Arial MT"/>
                <a:cs typeface="Arial MT"/>
              </a:rPr>
              <a:t>c</a:t>
            </a:r>
            <a:r>
              <a:rPr sz="1800" dirty="0">
                <a:latin typeface="Arial MT"/>
                <a:cs typeface="Arial MT"/>
              </a:rPr>
              <a:t>k</a:t>
            </a:r>
            <a:endParaRPr sz="1800">
              <a:latin typeface="Arial MT"/>
              <a:cs typeface="Arial MT"/>
            </a:endParaRPr>
          </a:p>
        </p:txBody>
      </p:sp>
      <p:sp>
        <p:nvSpPr>
          <p:cNvPr id="25" name="object 25"/>
          <p:cNvSpPr/>
          <p:nvPr/>
        </p:nvSpPr>
        <p:spPr>
          <a:xfrm>
            <a:off x="8555735" y="2987039"/>
            <a:ext cx="649605" cy="646430"/>
          </a:xfrm>
          <a:custGeom>
            <a:avLst/>
            <a:gdLst/>
            <a:ahLst/>
            <a:cxnLst/>
            <a:rect l="l" t="t" r="r" b="b"/>
            <a:pathLst>
              <a:path w="649604" h="646429">
                <a:moveTo>
                  <a:pt x="324612" y="0"/>
                </a:moveTo>
                <a:lnTo>
                  <a:pt x="276632" y="3503"/>
                </a:lnTo>
                <a:lnTo>
                  <a:pt x="230843" y="13679"/>
                </a:lnTo>
                <a:lnTo>
                  <a:pt x="187743" y="30028"/>
                </a:lnTo>
                <a:lnTo>
                  <a:pt x="147837" y="52051"/>
                </a:lnTo>
                <a:lnTo>
                  <a:pt x="111624" y="79248"/>
                </a:lnTo>
                <a:lnTo>
                  <a:pt x="79606" y="111119"/>
                </a:lnTo>
                <a:lnTo>
                  <a:pt x="52285" y="147163"/>
                </a:lnTo>
                <a:lnTo>
                  <a:pt x="30162" y="186882"/>
                </a:lnTo>
                <a:lnTo>
                  <a:pt x="13740" y="229776"/>
                </a:lnTo>
                <a:lnTo>
                  <a:pt x="3518" y="275344"/>
                </a:lnTo>
                <a:lnTo>
                  <a:pt x="0" y="323088"/>
                </a:lnTo>
                <a:lnTo>
                  <a:pt x="3518" y="370831"/>
                </a:lnTo>
                <a:lnTo>
                  <a:pt x="13740" y="416399"/>
                </a:lnTo>
                <a:lnTo>
                  <a:pt x="30162" y="459293"/>
                </a:lnTo>
                <a:lnTo>
                  <a:pt x="52285" y="499012"/>
                </a:lnTo>
                <a:lnTo>
                  <a:pt x="79606" y="535056"/>
                </a:lnTo>
                <a:lnTo>
                  <a:pt x="111624" y="566927"/>
                </a:lnTo>
                <a:lnTo>
                  <a:pt x="147837" y="594124"/>
                </a:lnTo>
                <a:lnTo>
                  <a:pt x="187743" y="616147"/>
                </a:lnTo>
                <a:lnTo>
                  <a:pt x="230843" y="632496"/>
                </a:lnTo>
                <a:lnTo>
                  <a:pt x="276632" y="642672"/>
                </a:lnTo>
                <a:lnTo>
                  <a:pt x="324612" y="646176"/>
                </a:lnTo>
                <a:lnTo>
                  <a:pt x="372591" y="642672"/>
                </a:lnTo>
                <a:lnTo>
                  <a:pt x="418380" y="632496"/>
                </a:lnTo>
                <a:lnTo>
                  <a:pt x="461480" y="616147"/>
                </a:lnTo>
                <a:lnTo>
                  <a:pt x="501386" y="594124"/>
                </a:lnTo>
                <a:lnTo>
                  <a:pt x="537599" y="566927"/>
                </a:lnTo>
                <a:lnTo>
                  <a:pt x="569617" y="535056"/>
                </a:lnTo>
                <a:lnTo>
                  <a:pt x="596938" y="499012"/>
                </a:lnTo>
                <a:lnTo>
                  <a:pt x="619061" y="459293"/>
                </a:lnTo>
                <a:lnTo>
                  <a:pt x="635483" y="416399"/>
                </a:lnTo>
                <a:lnTo>
                  <a:pt x="645705" y="370831"/>
                </a:lnTo>
                <a:lnTo>
                  <a:pt x="649224" y="323088"/>
                </a:lnTo>
                <a:lnTo>
                  <a:pt x="645705" y="275344"/>
                </a:lnTo>
                <a:lnTo>
                  <a:pt x="635483" y="229776"/>
                </a:lnTo>
                <a:lnTo>
                  <a:pt x="619061" y="186882"/>
                </a:lnTo>
                <a:lnTo>
                  <a:pt x="596938" y="147163"/>
                </a:lnTo>
                <a:lnTo>
                  <a:pt x="569617" y="111119"/>
                </a:lnTo>
                <a:lnTo>
                  <a:pt x="537599" y="79248"/>
                </a:lnTo>
                <a:lnTo>
                  <a:pt x="501386" y="52051"/>
                </a:lnTo>
                <a:lnTo>
                  <a:pt x="461480" y="30028"/>
                </a:lnTo>
                <a:lnTo>
                  <a:pt x="418380" y="13679"/>
                </a:lnTo>
                <a:lnTo>
                  <a:pt x="372591" y="3503"/>
                </a:lnTo>
                <a:lnTo>
                  <a:pt x="324612" y="0"/>
                </a:lnTo>
                <a:close/>
              </a:path>
            </a:pathLst>
          </a:custGeom>
          <a:solidFill>
            <a:srgbClr val="505050"/>
          </a:solidFill>
        </p:spPr>
        <p:txBody>
          <a:bodyPr wrap="square" lIns="0" tIns="0" rIns="0" bIns="0" rtlCol="0"/>
          <a:lstStyle/>
          <a:p>
            <a:endParaRPr/>
          </a:p>
        </p:txBody>
      </p:sp>
      <p:sp>
        <p:nvSpPr>
          <p:cNvPr id="26" name="object 26"/>
          <p:cNvSpPr txBox="1"/>
          <p:nvPr/>
        </p:nvSpPr>
        <p:spPr>
          <a:xfrm>
            <a:off x="9348343" y="2984372"/>
            <a:ext cx="1676400" cy="574675"/>
          </a:xfrm>
          <a:prstGeom prst="rect">
            <a:avLst/>
          </a:prstGeom>
        </p:spPr>
        <p:txBody>
          <a:bodyPr vert="horz" wrap="square" lIns="0" tIns="12700" rIns="0" bIns="0" rtlCol="0">
            <a:spAutoFit/>
          </a:bodyPr>
          <a:lstStyle/>
          <a:p>
            <a:pPr marL="12700">
              <a:lnSpc>
                <a:spcPct val="100000"/>
              </a:lnSpc>
              <a:spcBef>
                <a:spcPts val="100"/>
              </a:spcBef>
            </a:pPr>
            <a:r>
              <a:rPr sz="1800" dirty="0">
                <a:latin typeface="Arial MT"/>
                <a:cs typeface="Arial MT"/>
              </a:rPr>
              <a:t>Combat</a:t>
            </a:r>
            <a:r>
              <a:rPr sz="1800" spc="-80" dirty="0">
                <a:latin typeface="Arial MT"/>
                <a:cs typeface="Arial MT"/>
              </a:rPr>
              <a:t> </a:t>
            </a:r>
            <a:r>
              <a:rPr sz="1800" spc="-5" dirty="0">
                <a:latin typeface="Arial MT"/>
                <a:cs typeface="Arial MT"/>
              </a:rPr>
              <a:t>wound</a:t>
            </a:r>
            <a:endParaRPr sz="1800">
              <a:latin typeface="Arial MT"/>
              <a:cs typeface="Arial MT"/>
            </a:endParaRPr>
          </a:p>
          <a:p>
            <a:pPr marL="12700">
              <a:lnSpc>
                <a:spcPct val="100000"/>
              </a:lnSpc>
            </a:pPr>
            <a:r>
              <a:rPr sz="1800" spc="5" dirty="0">
                <a:latin typeface="Arial MT"/>
                <a:cs typeface="Arial MT"/>
              </a:rPr>
              <a:t>m</a:t>
            </a:r>
            <a:r>
              <a:rPr sz="1800" dirty="0">
                <a:latin typeface="Arial MT"/>
                <a:cs typeface="Arial MT"/>
              </a:rPr>
              <a:t>ed</a:t>
            </a:r>
            <a:r>
              <a:rPr sz="1800" spc="5" dirty="0">
                <a:latin typeface="Arial MT"/>
                <a:cs typeface="Arial MT"/>
              </a:rPr>
              <a:t>ic</a:t>
            </a:r>
            <a:r>
              <a:rPr sz="1800" dirty="0">
                <a:latin typeface="Arial MT"/>
                <a:cs typeface="Arial MT"/>
              </a:rPr>
              <a:t>at</a:t>
            </a:r>
            <a:r>
              <a:rPr sz="1800" spc="5" dirty="0">
                <a:latin typeface="Arial MT"/>
                <a:cs typeface="Arial MT"/>
              </a:rPr>
              <a:t>i</a:t>
            </a:r>
            <a:r>
              <a:rPr sz="1800" dirty="0">
                <a:latin typeface="Arial MT"/>
                <a:cs typeface="Arial MT"/>
              </a:rPr>
              <a:t>on</a:t>
            </a:r>
            <a:r>
              <a:rPr sz="1800" spc="-90" dirty="0">
                <a:latin typeface="Arial MT"/>
                <a:cs typeface="Arial MT"/>
              </a:rPr>
              <a:t> </a:t>
            </a:r>
            <a:r>
              <a:rPr sz="1800" dirty="0">
                <a:latin typeface="Arial MT"/>
                <a:cs typeface="Arial MT"/>
              </a:rPr>
              <a:t>pa</a:t>
            </a:r>
            <a:r>
              <a:rPr sz="1800" spc="5" dirty="0">
                <a:latin typeface="Arial MT"/>
                <a:cs typeface="Arial MT"/>
              </a:rPr>
              <a:t>c</a:t>
            </a:r>
            <a:r>
              <a:rPr sz="1800" dirty="0">
                <a:latin typeface="Arial MT"/>
                <a:cs typeface="Arial MT"/>
              </a:rPr>
              <a:t>k</a:t>
            </a:r>
            <a:endParaRPr sz="1800">
              <a:latin typeface="Arial MT"/>
              <a:cs typeface="Arial MT"/>
            </a:endParaRPr>
          </a:p>
        </p:txBody>
      </p:sp>
      <p:sp>
        <p:nvSpPr>
          <p:cNvPr id="27" name="object 27"/>
          <p:cNvSpPr/>
          <p:nvPr/>
        </p:nvSpPr>
        <p:spPr>
          <a:xfrm>
            <a:off x="8555735" y="3718559"/>
            <a:ext cx="649605" cy="649605"/>
          </a:xfrm>
          <a:custGeom>
            <a:avLst/>
            <a:gdLst/>
            <a:ahLst/>
            <a:cxnLst/>
            <a:rect l="l" t="t" r="r" b="b"/>
            <a:pathLst>
              <a:path w="649604" h="649604">
                <a:moveTo>
                  <a:pt x="324612" y="0"/>
                </a:moveTo>
                <a:lnTo>
                  <a:pt x="276632" y="3518"/>
                </a:lnTo>
                <a:lnTo>
                  <a:pt x="230843" y="13740"/>
                </a:lnTo>
                <a:lnTo>
                  <a:pt x="187743" y="30162"/>
                </a:lnTo>
                <a:lnTo>
                  <a:pt x="147837" y="52285"/>
                </a:lnTo>
                <a:lnTo>
                  <a:pt x="111624" y="79606"/>
                </a:lnTo>
                <a:lnTo>
                  <a:pt x="79606" y="111624"/>
                </a:lnTo>
                <a:lnTo>
                  <a:pt x="52285" y="147837"/>
                </a:lnTo>
                <a:lnTo>
                  <a:pt x="30162" y="187743"/>
                </a:lnTo>
                <a:lnTo>
                  <a:pt x="13740" y="230843"/>
                </a:lnTo>
                <a:lnTo>
                  <a:pt x="3518" y="276632"/>
                </a:lnTo>
                <a:lnTo>
                  <a:pt x="0" y="324612"/>
                </a:lnTo>
                <a:lnTo>
                  <a:pt x="3518" y="372591"/>
                </a:lnTo>
                <a:lnTo>
                  <a:pt x="13740" y="418380"/>
                </a:lnTo>
                <a:lnTo>
                  <a:pt x="30162" y="461480"/>
                </a:lnTo>
                <a:lnTo>
                  <a:pt x="52285" y="501386"/>
                </a:lnTo>
                <a:lnTo>
                  <a:pt x="79606" y="537599"/>
                </a:lnTo>
                <a:lnTo>
                  <a:pt x="111624" y="569617"/>
                </a:lnTo>
                <a:lnTo>
                  <a:pt x="147837" y="596938"/>
                </a:lnTo>
                <a:lnTo>
                  <a:pt x="187743" y="619061"/>
                </a:lnTo>
                <a:lnTo>
                  <a:pt x="230843" y="635483"/>
                </a:lnTo>
                <a:lnTo>
                  <a:pt x="276632" y="645705"/>
                </a:lnTo>
                <a:lnTo>
                  <a:pt x="324612" y="649223"/>
                </a:lnTo>
                <a:lnTo>
                  <a:pt x="372591" y="645705"/>
                </a:lnTo>
                <a:lnTo>
                  <a:pt x="418380" y="635483"/>
                </a:lnTo>
                <a:lnTo>
                  <a:pt x="461480" y="619061"/>
                </a:lnTo>
                <a:lnTo>
                  <a:pt x="501386" y="596938"/>
                </a:lnTo>
                <a:lnTo>
                  <a:pt x="537599" y="569617"/>
                </a:lnTo>
                <a:lnTo>
                  <a:pt x="569617" y="537599"/>
                </a:lnTo>
                <a:lnTo>
                  <a:pt x="596938" y="501386"/>
                </a:lnTo>
                <a:lnTo>
                  <a:pt x="619061" y="461480"/>
                </a:lnTo>
                <a:lnTo>
                  <a:pt x="635483" y="418380"/>
                </a:lnTo>
                <a:lnTo>
                  <a:pt x="645705" y="372591"/>
                </a:lnTo>
                <a:lnTo>
                  <a:pt x="649224" y="324612"/>
                </a:lnTo>
                <a:lnTo>
                  <a:pt x="645705" y="276632"/>
                </a:lnTo>
                <a:lnTo>
                  <a:pt x="635483" y="230843"/>
                </a:lnTo>
                <a:lnTo>
                  <a:pt x="619061" y="187743"/>
                </a:lnTo>
                <a:lnTo>
                  <a:pt x="596938" y="147837"/>
                </a:lnTo>
                <a:lnTo>
                  <a:pt x="569617" y="111624"/>
                </a:lnTo>
                <a:lnTo>
                  <a:pt x="537599" y="79606"/>
                </a:lnTo>
                <a:lnTo>
                  <a:pt x="501386" y="52285"/>
                </a:lnTo>
                <a:lnTo>
                  <a:pt x="461480" y="30162"/>
                </a:lnTo>
                <a:lnTo>
                  <a:pt x="418380" y="13740"/>
                </a:lnTo>
                <a:lnTo>
                  <a:pt x="372591" y="3518"/>
                </a:lnTo>
                <a:lnTo>
                  <a:pt x="324612" y="0"/>
                </a:lnTo>
                <a:close/>
              </a:path>
            </a:pathLst>
          </a:custGeom>
          <a:solidFill>
            <a:srgbClr val="505050"/>
          </a:solidFill>
        </p:spPr>
        <p:txBody>
          <a:bodyPr wrap="square" lIns="0" tIns="0" rIns="0" bIns="0" rtlCol="0"/>
          <a:lstStyle/>
          <a:p>
            <a:endParaRPr/>
          </a:p>
        </p:txBody>
      </p:sp>
      <p:sp>
        <p:nvSpPr>
          <p:cNvPr id="28" name="object 28"/>
          <p:cNvSpPr txBox="1"/>
          <p:nvPr/>
        </p:nvSpPr>
        <p:spPr>
          <a:xfrm>
            <a:off x="8379332" y="2234945"/>
            <a:ext cx="716280" cy="3429000"/>
          </a:xfrm>
          <a:prstGeom prst="rect">
            <a:avLst/>
          </a:prstGeom>
        </p:spPr>
        <p:txBody>
          <a:bodyPr vert="horz" wrap="square" lIns="0" tIns="11430" rIns="0" bIns="0" rtlCol="0">
            <a:spAutoFit/>
          </a:bodyPr>
          <a:lstStyle/>
          <a:p>
            <a:pPr marL="355600">
              <a:lnSpc>
                <a:spcPct val="100000"/>
              </a:lnSpc>
              <a:spcBef>
                <a:spcPts val="90"/>
              </a:spcBef>
            </a:pPr>
            <a:r>
              <a:rPr sz="3200" spc="-10" dirty="0">
                <a:solidFill>
                  <a:srgbClr val="FFFFFF"/>
                </a:solidFill>
                <a:latin typeface="Arial Black"/>
                <a:cs typeface="Arial Black"/>
              </a:rPr>
              <a:t>P</a:t>
            </a:r>
            <a:endParaRPr sz="3200">
              <a:latin typeface="Arial Black"/>
              <a:cs typeface="Arial Black"/>
            </a:endParaRPr>
          </a:p>
          <a:p>
            <a:pPr marL="297815" marR="5080" indent="45720" algn="just">
              <a:lnSpc>
                <a:spcPct val="154200"/>
              </a:lnSpc>
              <a:spcBef>
                <a:spcPts val="370"/>
              </a:spcBef>
            </a:pPr>
            <a:r>
              <a:rPr sz="3200" spc="-5" dirty="0">
                <a:solidFill>
                  <a:srgbClr val="FFFFFF"/>
                </a:solidFill>
                <a:latin typeface="Arial Black"/>
                <a:cs typeface="Arial Black"/>
              </a:rPr>
              <a:t>A </a:t>
            </a:r>
            <a:r>
              <a:rPr sz="3200" spc="-1060" dirty="0">
                <a:solidFill>
                  <a:srgbClr val="FFFFFF"/>
                </a:solidFill>
                <a:latin typeface="Arial Black"/>
                <a:cs typeface="Arial Black"/>
              </a:rPr>
              <a:t> </a:t>
            </a:r>
            <a:r>
              <a:rPr sz="3200" spc="-5" dirty="0">
                <a:solidFill>
                  <a:srgbClr val="FFFFFF"/>
                </a:solidFill>
                <a:latin typeface="Arial Black"/>
                <a:cs typeface="Arial Black"/>
              </a:rPr>
              <a:t>W  S</a:t>
            </a:r>
            <a:endParaRPr sz="3200">
              <a:latin typeface="Arial Black"/>
              <a:cs typeface="Arial Black"/>
            </a:endParaRPr>
          </a:p>
          <a:p>
            <a:pPr marL="12700">
              <a:lnSpc>
                <a:spcPct val="100000"/>
              </a:lnSpc>
              <a:spcBef>
                <a:spcPts val="2675"/>
              </a:spcBef>
            </a:pPr>
            <a:r>
              <a:rPr sz="1800" b="1" spc="-5" dirty="0">
                <a:latin typeface="Arial"/>
                <a:cs typeface="Arial"/>
              </a:rPr>
              <a:t>Other</a:t>
            </a:r>
            <a:r>
              <a:rPr sz="1800" spc="-5" dirty="0">
                <a:latin typeface="Arial MT"/>
                <a:cs typeface="Arial MT"/>
              </a:rPr>
              <a:t>:</a:t>
            </a:r>
            <a:endParaRPr sz="1800">
              <a:latin typeface="Arial MT"/>
              <a:cs typeface="Arial MT"/>
            </a:endParaRPr>
          </a:p>
        </p:txBody>
      </p:sp>
      <p:sp>
        <p:nvSpPr>
          <p:cNvPr id="30" name="object 30"/>
          <p:cNvSpPr txBox="1">
            <a:spLocks noGrp="1"/>
          </p:cNvSpPr>
          <p:nvPr>
            <p:ph type="sldNum" sz="quarter" idx="7"/>
          </p:nvPr>
        </p:nvSpPr>
        <p:spPr>
          <a:prstGeom prst="rect">
            <a:avLst/>
          </a:prstGeom>
        </p:spPr>
        <p:txBody>
          <a:bodyPr vert="horz" wrap="square" lIns="0" tIns="0" rIns="0" bIns="0" rtlCol="0">
            <a:spAutoFit/>
          </a:bodyPr>
          <a:lstStyle/>
          <a:p>
            <a:pPr marL="12700">
              <a:lnSpc>
                <a:spcPts val="1435"/>
              </a:lnSpc>
              <a:tabLst>
                <a:tab pos="2207260" algn="l"/>
              </a:tabLst>
            </a:pPr>
            <a:r>
              <a:rPr spc="-5" dirty="0"/>
              <a:t>#TCCC-CPP-PPT-02</a:t>
            </a:r>
            <a:r>
              <a:rPr spc="15" dirty="0"/>
              <a:t> </a:t>
            </a:r>
            <a:r>
              <a:rPr spc="-5" dirty="0"/>
              <a:t>08</a:t>
            </a:r>
            <a:r>
              <a:rPr spc="20" dirty="0"/>
              <a:t> </a:t>
            </a:r>
            <a:r>
              <a:rPr dirty="0"/>
              <a:t>AUG </a:t>
            </a:r>
            <a:r>
              <a:rPr spc="-5" dirty="0"/>
              <a:t>23	</a:t>
            </a:r>
            <a:fld id="{81D60167-4931-47E6-BA6A-407CBD079E47}" type="slidenum">
              <a:rPr sz="1200" spc="-5" dirty="0">
                <a:solidFill>
                  <a:srgbClr val="000000"/>
                </a:solidFill>
              </a:rPr>
              <a:t>6</a:t>
            </a:fld>
            <a:endParaRPr sz="1200"/>
          </a:p>
        </p:txBody>
      </p:sp>
      <p:sp>
        <p:nvSpPr>
          <p:cNvPr id="29" name="object 29"/>
          <p:cNvSpPr txBox="1"/>
          <p:nvPr/>
        </p:nvSpPr>
        <p:spPr>
          <a:xfrm>
            <a:off x="9333356" y="3753688"/>
            <a:ext cx="1640839" cy="575310"/>
          </a:xfrm>
          <a:prstGeom prst="rect">
            <a:avLst/>
          </a:prstGeom>
        </p:spPr>
        <p:txBody>
          <a:bodyPr vert="horz" wrap="square" lIns="0" tIns="12700" rIns="0" bIns="0" rtlCol="0">
            <a:spAutoFit/>
          </a:bodyPr>
          <a:lstStyle/>
          <a:p>
            <a:pPr marL="12700">
              <a:lnSpc>
                <a:spcPct val="100000"/>
              </a:lnSpc>
              <a:spcBef>
                <a:spcPts val="100"/>
              </a:spcBef>
            </a:pPr>
            <a:r>
              <a:rPr sz="1800" spc="-5" dirty="0">
                <a:latin typeface="Arial MT"/>
                <a:cs typeface="Arial MT"/>
              </a:rPr>
              <a:t>Gauze</a:t>
            </a:r>
            <a:r>
              <a:rPr sz="1800" spc="-35" dirty="0">
                <a:latin typeface="Arial MT"/>
                <a:cs typeface="Arial MT"/>
              </a:rPr>
              <a:t> </a:t>
            </a:r>
            <a:r>
              <a:rPr sz="1800" dirty="0">
                <a:latin typeface="Arial MT"/>
                <a:cs typeface="Arial MT"/>
              </a:rPr>
              <a:t>and</a:t>
            </a:r>
            <a:r>
              <a:rPr sz="1800" spc="-55" dirty="0">
                <a:latin typeface="Arial MT"/>
                <a:cs typeface="Arial MT"/>
              </a:rPr>
              <a:t> </a:t>
            </a:r>
            <a:r>
              <a:rPr sz="1800" dirty="0">
                <a:latin typeface="Arial MT"/>
                <a:cs typeface="Arial MT"/>
              </a:rPr>
              <a:t>rigid</a:t>
            </a:r>
            <a:endParaRPr sz="1800">
              <a:latin typeface="Arial MT"/>
              <a:cs typeface="Arial MT"/>
            </a:endParaRPr>
          </a:p>
          <a:p>
            <a:pPr marL="12700">
              <a:lnSpc>
                <a:spcPct val="100000"/>
              </a:lnSpc>
              <a:spcBef>
                <a:spcPts val="5"/>
              </a:spcBef>
            </a:pPr>
            <a:r>
              <a:rPr sz="1800" spc="-5" dirty="0">
                <a:latin typeface="Arial MT"/>
                <a:cs typeface="Arial MT"/>
              </a:rPr>
              <a:t>eye</a:t>
            </a:r>
            <a:r>
              <a:rPr sz="1800" spc="-30" dirty="0">
                <a:latin typeface="Arial MT"/>
                <a:cs typeface="Arial MT"/>
              </a:rPr>
              <a:t> </a:t>
            </a:r>
            <a:r>
              <a:rPr sz="1800" dirty="0">
                <a:latin typeface="Arial MT"/>
                <a:cs typeface="Arial MT"/>
              </a:rPr>
              <a:t>shield</a:t>
            </a:r>
            <a:endParaRPr sz="1800">
              <a:latin typeface="Arial MT"/>
              <a:cs typeface="Arial M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301997" y="290830"/>
            <a:ext cx="3587750" cy="329565"/>
          </a:xfrm>
          <a:prstGeom prst="rect">
            <a:avLst/>
          </a:prstGeom>
        </p:spPr>
        <p:txBody>
          <a:bodyPr vert="horz" wrap="square" lIns="0" tIns="11430" rIns="0" bIns="0" rtlCol="0">
            <a:spAutoFit/>
          </a:bodyPr>
          <a:lstStyle/>
          <a:p>
            <a:pPr marL="12700">
              <a:lnSpc>
                <a:spcPct val="100000"/>
              </a:lnSpc>
              <a:spcBef>
                <a:spcPts val="90"/>
              </a:spcBef>
            </a:pPr>
            <a:r>
              <a:rPr sz="2000" b="1" dirty="0">
                <a:solidFill>
                  <a:srgbClr val="756F6F"/>
                </a:solidFill>
                <a:latin typeface="Arial"/>
                <a:cs typeface="Arial"/>
              </a:rPr>
              <a:t>Module</a:t>
            </a:r>
            <a:r>
              <a:rPr sz="2000" b="1" spc="-60" dirty="0">
                <a:solidFill>
                  <a:srgbClr val="756F6F"/>
                </a:solidFill>
                <a:latin typeface="Arial"/>
                <a:cs typeface="Arial"/>
              </a:rPr>
              <a:t> </a:t>
            </a:r>
            <a:r>
              <a:rPr sz="2000" b="1" spc="-5" dirty="0">
                <a:solidFill>
                  <a:srgbClr val="756F6F"/>
                </a:solidFill>
                <a:latin typeface="Arial"/>
                <a:cs typeface="Arial"/>
              </a:rPr>
              <a:t>2:</a:t>
            </a:r>
            <a:r>
              <a:rPr sz="2000" b="1" spc="-50" dirty="0">
                <a:solidFill>
                  <a:srgbClr val="756F6F"/>
                </a:solidFill>
                <a:latin typeface="Arial"/>
                <a:cs typeface="Arial"/>
              </a:rPr>
              <a:t> </a:t>
            </a:r>
            <a:r>
              <a:rPr sz="2000" b="1" dirty="0">
                <a:solidFill>
                  <a:srgbClr val="756F6F"/>
                </a:solidFill>
                <a:latin typeface="Arial"/>
                <a:cs typeface="Arial"/>
              </a:rPr>
              <a:t>Medical</a:t>
            </a:r>
            <a:r>
              <a:rPr sz="2000" b="1" spc="-35" dirty="0">
                <a:solidFill>
                  <a:srgbClr val="756F6F"/>
                </a:solidFill>
                <a:latin typeface="Arial"/>
                <a:cs typeface="Arial"/>
              </a:rPr>
              <a:t> </a:t>
            </a:r>
            <a:r>
              <a:rPr sz="2000" b="1" spc="-5" dirty="0">
                <a:solidFill>
                  <a:srgbClr val="756F6F"/>
                </a:solidFill>
                <a:latin typeface="Arial"/>
                <a:cs typeface="Arial"/>
              </a:rPr>
              <a:t>Equipment</a:t>
            </a:r>
            <a:endParaRPr sz="2000">
              <a:latin typeface="Arial"/>
              <a:cs typeface="Arial"/>
            </a:endParaRPr>
          </a:p>
        </p:txBody>
      </p:sp>
      <p:pic>
        <p:nvPicPr>
          <p:cNvPr id="3" name="object 3"/>
          <p:cNvPicPr/>
          <p:nvPr/>
        </p:nvPicPr>
        <p:blipFill>
          <a:blip r:embed="rId3" cstate="print"/>
          <a:stretch>
            <a:fillRect/>
          </a:stretch>
        </p:blipFill>
        <p:spPr>
          <a:xfrm>
            <a:off x="307847" y="256031"/>
            <a:ext cx="1173480" cy="655320"/>
          </a:xfrm>
          <a:prstGeom prst="rect">
            <a:avLst/>
          </a:prstGeom>
        </p:spPr>
      </p:pic>
      <p:sp>
        <p:nvSpPr>
          <p:cNvPr id="4" name="object 4"/>
          <p:cNvSpPr/>
          <p:nvPr/>
        </p:nvSpPr>
        <p:spPr>
          <a:xfrm>
            <a:off x="4096511" y="4840223"/>
            <a:ext cx="649605" cy="649605"/>
          </a:xfrm>
          <a:custGeom>
            <a:avLst/>
            <a:gdLst/>
            <a:ahLst/>
            <a:cxnLst/>
            <a:rect l="l" t="t" r="r" b="b"/>
            <a:pathLst>
              <a:path w="649604" h="649604">
                <a:moveTo>
                  <a:pt x="324612" y="0"/>
                </a:moveTo>
                <a:lnTo>
                  <a:pt x="276632" y="3518"/>
                </a:lnTo>
                <a:lnTo>
                  <a:pt x="230843" y="13740"/>
                </a:lnTo>
                <a:lnTo>
                  <a:pt x="187743" y="30162"/>
                </a:lnTo>
                <a:lnTo>
                  <a:pt x="147837" y="52285"/>
                </a:lnTo>
                <a:lnTo>
                  <a:pt x="111624" y="79606"/>
                </a:lnTo>
                <a:lnTo>
                  <a:pt x="79606" y="111624"/>
                </a:lnTo>
                <a:lnTo>
                  <a:pt x="52285" y="147837"/>
                </a:lnTo>
                <a:lnTo>
                  <a:pt x="30162" y="187743"/>
                </a:lnTo>
                <a:lnTo>
                  <a:pt x="13740" y="230843"/>
                </a:lnTo>
                <a:lnTo>
                  <a:pt x="3518" y="276632"/>
                </a:lnTo>
                <a:lnTo>
                  <a:pt x="0" y="324612"/>
                </a:lnTo>
                <a:lnTo>
                  <a:pt x="3518" y="372591"/>
                </a:lnTo>
                <a:lnTo>
                  <a:pt x="13740" y="418380"/>
                </a:lnTo>
                <a:lnTo>
                  <a:pt x="30162" y="461480"/>
                </a:lnTo>
                <a:lnTo>
                  <a:pt x="52285" y="501386"/>
                </a:lnTo>
                <a:lnTo>
                  <a:pt x="79606" y="537599"/>
                </a:lnTo>
                <a:lnTo>
                  <a:pt x="111624" y="569617"/>
                </a:lnTo>
                <a:lnTo>
                  <a:pt x="147837" y="596938"/>
                </a:lnTo>
                <a:lnTo>
                  <a:pt x="187743" y="619061"/>
                </a:lnTo>
                <a:lnTo>
                  <a:pt x="230843" y="635483"/>
                </a:lnTo>
                <a:lnTo>
                  <a:pt x="276632" y="645705"/>
                </a:lnTo>
                <a:lnTo>
                  <a:pt x="324612" y="649223"/>
                </a:lnTo>
                <a:lnTo>
                  <a:pt x="372591" y="645705"/>
                </a:lnTo>
                <a:lnTo>
                  <a:pt x="418380" y="635483"/>
                </a:lnTo>
                <a:lnTo>
                  <a:pt x="461480" y="619061"/>
                </a:lnTo>
                <a:lnTo>
                  <a:pt x="501386" y="596938"/>
                </a:lnTo>
                <a:lnTo>
                  <a:pt x="537599" y="569617"/>
                </a:lnTo>
                <a:lnTo>
                  <a:pt x="569617" y="537599"/>
                </a:lnTo>
                <a:lnTo>
                  <a:pt x="596938" y="501386"/>
                </a:lnTo>
                <a:lnTo>
                  <a:pt x="619061" y="461480"/>
                </a:lnTo>
                <a:lnTo>
                  <a:pt x="635483" y="418380"/>
                </a:lnTo>
                <a:lnTo>
                  <a:pt x="645705" y="372591"/>
                </a:lnTo>
                <a:lnTo>
                  <a:pt x="649224" y="324612"/>
                </a:lnTo>
                <a:lnTo>
                  <a:pt x="645705" y="276632"/>
                </a:lnTo>
                <a:lnTo>
                  <a:pt x="635483" y="230843"/>
                </a:lnTo>
                <a:lnTo>
                  <a:pt x="619061" y="187743"/>
                </a:lnTo>
                <a:lnTo>
                  <a:pt x="596938" y="147837"/>
                </a:lnTo>
                <a:lnTo>
                  <a:pt x="569617" y="111624"/>
                </a:lnTo>
                <a:lnTo>
                  <a:pt x="537599" y="79606"/>
                </a:lnTo>
                <a:lnTo>
                  <a:pt x="501386" y="52285"/>
                </a:lnTo>
                <a:lnTo>
                  <a:pt x="461480" y="30162"/>
                </a:lnTo>
                <a:lnTo>
                  <a:pt x="418380" y="13740"/>
                </a:lnTo>
                <a:lnTo>
                  <a:pt x="372591" y="3518"/>
                </a:lnTo>
                <a:lnTo>
                  <a:pt x="324612" y="0"/>
                </a:lnTo>
                <a:close/>
              </a:path>
            </a:pathLst>
          </a:custGeom>
          <a:solidFill>
            <a:srgbClr val="F36338"/>
          </a:solidFill>
        </p:spPr>
        <p:txBody>
          <a:bodyPr wrap="square" lIns="0" tIns="0" rIns="0" bIns="0" rtlCol="0"/>
          <a:lstStyle/>
          <a:p>
            <a:endParaRPr/>
          </a:p>
        </p:txBody>
      </p:sp>
      <p:sp>
        <p:nvSpPr>
          <p:cNvPr id="5" name="object 5"/>
          <p:cNvSpPr txBox="1">
            <a:spLocks noGrp="1"/>
          </p:cNvSpPr>
          <p:nvPr>
            <p:ph type="title"/>
          </p:nvPr>
        </p:nvSpPr>
        <p:spPr>
          <a:prstGeom prst="rect">
            <a:avLst/>
          </a:prstGeom>
        </p:spPr>
        <p:txBody>
          <a:bodyPr vert="horz" wrap="square" lIns="0" tIns="12700" rIns="0" bIns="0" rtlCol="0">
            <a:spAutoFit/>
          </a:bodyPr>
          <a:lstStyle/>
          <a:p>
            <a:pPr marL="907415" marR="5080" indent="396240">
              <a:lnSpc>
                <a:spcPct val="100000"/>
              </a:lnSpc>
              <a:spcBef>
                <a:spcPts val="100"/>
              </a:spcBef>
            </a:pPr>
            <a:r>
              <a:rPr spc="-20" dirty="0"/>
              <a:t>COMBAT</a:t>
            </a:r>
            <a:r>
              <a:rPr spc="85" dirty="0"/>
              <a:t> </a:t>
            </a:r>
            <a:r>
              <a:rPr spc="-10" dirty="0"/>
              <a:t>LIFESAVER</a:t>
            </a:r>
            <a:r>
              <a:rPr spc="45" dirty="0"/>
              <a:t> </a:t>
            </a:r>
            <a:r>
              <a:rPr spc="-40" dirty="0"/>
              <a:t>BAG </a:t>
            </a:r>
            <a:r>
              <a:rPr spc="-35" dirty="0"/>
              <a:t> </a:t>
            </a:r>
            <a:r>
              <a:rPr dirty="0">
                <a:solidFill>
                  <a:srgbClr val="2D3334"/>
                </a:solidFill>
              </a:rPr>
              <a:t>CONTENT</a:t>
            </a:r>
            <a:r>
              <a:rPr spc="-15" dirty="0">
                <a:solidFill>
                  <a:srgbClr val="2D3334"/>
                </a:solidFill>
              </a:rPr>
              <a:t> </a:t>
            </a:r>
            <a:r>
              <a:rPr spc="-35" dirty="0">
                <a:solidFill>
                  <a:srgbClr val="2D3334"/>
                </a:solidFill>
              </a:rPr>
              <a:t>AND</a:t>
            </a:r>
            <a:r>
              <a:rPr spc="70" dirty="0">
                <a:solidFill>
                  <a:srgbClr val="2D3334"/>
                </a:solidFill>
              </a:rPr>
              <a:t> </a:t>
            </a:r>
            <a:r>
              <a:rPr spc="-10" dirty="0">
                <a:solidFill>
                  <a:srgbClr val="2D3334"/>
                </a:solidFill>
              </a:rPr>
              <a:t>CAPABILITIES</a:t>
            </a:r>
          </a:p>
        </p:txBody>
      </p:sp>
      <p:sp>
        <p:nvSpPr>
          <p:cNvPr id="6" name="object 6"/>
          <p:cNvSpPr txBox="1"/>
          <p:nvPr/>
        </p:nvSpPr>
        <p:spPr>
          <a:xfrm>
            <a:off x="4161282" y="2021204"/>
            <a:ext cx="480885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MT"/>
                <a:cs typeface="Arial MT"/>
              </a:rPr>
              <a:t>Items</a:t>
            </a:r>
            <a:r>
              <a:rPr sz="1800" spc="-30" dirty="0">
                <a:latin typeface="Arial MT"/>
                <a:cs typeface="Arial MT"/>
              </a:rPr>
              <a:t> </a:t>
            </a:r>
            <a:r>
              <a:rPr sz="1800" dirty="0">
                <a:latin typeface="Arial MT"/>
                <a:cs typeface="Arial MT"/>
              </a:rPr>
              <a:t>included</a:t>
            </a:r>
            <a:r>
              <a:rPr sz="1800" spc="-60" dirty="0">
                <a:latin typeface="Arial MT"/>
                <a:cs typeface="Arial MT"/>
              </a:rPr>
              <a:t> </a:t>
            </a:r>
            <a:r>
              <a:rPr sz="1800" dirty="0">
                <a:latin typeface="Arial MT"/>
                <a:cs typeface="Arial MT"/>
              </a:rPr>
              <a:t>in</a:t>
            </a:r>
            <a:r>
              <a:rPr sz="1800" spc="-15" dirty="0">
                <a:latin typeface="Arial MT"/>
                <a:cs typeface="Arial MT"/>
              </a:rPr>
              <a:t> </a:t>
            </a:r>
            <a:r>
              <a:rPr sz="1800" dirty="0">
                <a:latin typeface="Arial MT"/>
                <a:cs typeface="Arial MT"/>
              </a:rPr>
              <a:t>this</a:t>
            </a:r>
            <a:r>
              <a:rPr sz="1800" spc="-10" dirty="0">
                <a:latin typeface="Arial MT"/>
                <a:cs typeface="Arial MT"/>
              </a:rPr>
              <a:t> </a:t>
            </a:r>
            <a:r>
              <a:rPr sz="1800" spc="5" dirty="0">
                <a:latin typeface="Arial MT"/>
                <a:cs typeface="Arial MT"/>
              </a:rPr>
              <a:t>kit</a:t>
            </a:r>
            <a:r>
              <a:rPr sz="1800" spc="-15" dirty="0">
                <a:latin typeface="Arial MT"/>
                <a:cs typeface="Arial MT"/>
              </a:rPr>
              <a:t> </a:t>
            </a:r>
            <a:r>
              <a:rPr sz="1800" dirty="0">
                <a:latin typeface="Arial MT"/>
                <a:cs typeface="Arial MT"/>
              </a:rPr>
              <a:t>can</a:t>
            </a:r>
            <a:r>
              <a:rPr sz="1800" spc="-35" dirty="0">
                <a:latin typeface="Arial MT"/>
                <a:cs typeface="Arial MT"/>
              </a:rPr>
              <a:t> </a:t>
            </a:r>
            <a:r>
              <a:rPr sz="1800" dirty="0">
                <a:latin typeface="Arial MT"/>
                <a:cs typeface="Arial MT"/>
              </a:rPr>
              <a:t>treat</a:t>
            </a:r>
            <a:r>
              <a:rPr sz="1800" spc="-15" dirty="0">
                <a:latin typeface="Arial MT"/>
                <a:cs typeface="Arial MT"/>
              </a:rPr>
              <a:t> </a:t>
            </a:r>
            <a:r>
              <a:rPr sz="1800" dirty="0">
                <a:latin typeface="Arial MT"/>
                <a:cs typeface="Arial MT"/>
              </a:rPr>
              <a:t>the</a:t>
            </a:r>
            <a:r>
              <a:rPr sz="1800" spc="-15" dirty="0">
                <a:latin typeface="Arial MT"/>
                <a:cs typeface="Arial MT"/>
              </a:rPr>
              <a:t> </a:t>
            </a:r>
            <a:r>
              <a:rPr sz="1800" dirty="0">
                <a:latin typeface="Arial MT"/>
                <a:cs typeface="Arial MT"/>
              </a:rPr>
              <a:t>following:</a:t>
            </a:r>
            <a:endParaRPr sz="1800">
              <a:latin typeface="Arial MT"/>
              <a:cs typeface="Arial MT"/>
            </a:endParaRPr>
          </a:p>
        </p:txBody>
      </p:sp>
      <p:grpSp>
        <p:nvGrpSpPr>
          <p:cNvPr id="7" name="object 7"/>
          <p:cNvGrpSpPr/>
          <p:nvPr/>
        </p:nvGrpSpPr>
        <p:grpSpPr>
          <a:xfrm>
            <a:off x="441959" y="2282951"/>
            <a:ext cx="3258185" cy="2314575"/>
            <a:chOff x="441959" y="2282951"/>
            <a:chExt cx="3258185" cy="2314575"/>
          </a:xfrm>
        </p:grpSpPr>
        <p:pic>
          <p:nvPicPr>
            <p:cNvPr id="8" name="object 8"/>
            <p:cNvPicPr/>
            <p:nvPr/>
          </p:nvPicPr>
          <p:blipFill>
            <a:blip r:embed="rId4" cstate="print"/>
            <a:stretch>
              <a:fillRect/>
            </a:stretch>
          </p:blipFill>
          <p:spPr>
            <a:xfrm>
              <a:off x="996695" y="3483863"/>
              <a:ext cx="2407919" cy="1008888"/>
            </a:xfrm>
            <a:prstGeom prst="rect">
              <a:avLst/>
            </a:prstGeom>
          </p:spPr>
        </p:pic>
        <p:pic>
          <p:nvPicPr>
            <p:cNvPr id="9" name="object 9"/>
            <p:cNvPicPr/>
            <p:nvPr/>
          </p:nvPicPr>
          <p:blipFill>
            <a:blip r:embed="rId5" cstate="print"/>
            <a:stretch>
              <a:fillRect/>
            </a:stretch>
          </p:blipFill>
          <p:spPr>
            <a:xfrm>
              <a:off x="441959" y="4368736"/>
              <a:ext cx="755662" cy="228663"/>
            </a:xfrm>
            <a:prstGeom prst="rect">
              <a:avLst/>
            </a:prstGeom>
          </p:spPr>
        </p:pic>
        <p:pic>
          <p:nvPicPr>
            <p:cNvPr id="10" name="object 10"/>
            <p:cNvPicPr/>
            <p:nvPr/>
          </p:nvPicPr>
          <p:blipFill>
            <a:blip r:embed="rId6" cstate="print"/>
            <a:stretch>
              <a:fillRect/>
            </a:stretch>
          </p:blipFill>
          <p:spPr>
            <a:xfrm>
              <a:off x="3148583" y="3093783"/>
              <a:ext cx="551566" cy="223176"/>
            </a:xfrm>
            <a:prstGeom prst="rect">
              <a:avLst/>
            </a:prstGeom>
          </p:spPr>
        </p:pic>
        <p:pic>
          <p:nvPicPr>
            <p:cNvPr id="11" name="object 11"/>
            <p:cNvPicPr/>
            <p:nvPr/>
          </p:nvPicPr>
          <p:blipFill>
            <a:blip r:embed="rId7" cstate="print"/>
            <a:stretch>
              <a:fillRect/>
            </a:stretch>
          </p:blipFill>
          <p:spPr>
            <a:xfrm>
              <a:off x="1018031" y="2282951"/>
              <a:ext cx="2371344" cy="2148840"/>
            </a:xfrm>
            <a:prstGeom prst="rect">
              <a:avLst/>
            </a:prstGeom>
          </p:spPr>
        </p:pic>
      </p:grpSp>
      <p:sp>
        <p:nvSpPr>
          <p:cNvPr id="12" name="object 12"/>
          <p:cNvSpPr txBox="1"/>
          <p:nvPr/>
        </p:nvSpPr>
        <p:spPr>
          <a:xfrm>
            <a:off x="956868" y="4802885"/>
            <a:ext cx="2437130" cy="641350"/>
          </a:xfrm>
          <a:prstGeom prst="rect">
            <a:avLst/>
          </a:prstGeom>
        </p:spPr>
        <p:txBody>
          <a:bodyPr vert="horz" wrap="square" lIns="0" tIns="12700" rIns="0" bIns="0" rtlCol="0">
            <a:spAutoFit/>
          </a:bodyPr>
          <a:lstStyle/>
          <a:p>
            <a:pPr algn="ctr">
              <a:lnSpc>
                <a:spcPts val="2785"/>
              </a:lnSpc>
              <a:spcBef>
                <a:spcPts val="100"/>
              </a:spcBef>
            </a:pPr>
            <a:r>
              <a:rPr sz="2400" b="1" spc="-5" dirty="0">
                <a:solidFill>
                  <a:srgbClr val="BB8542"/>
                </a:solidFill>
                <a:latin typeface="Arial"/>
                <a:cs typeface="Arial"/>
              </a:rPr>
              <a:t>BUDDY</a:t>
            </a:r>
            <a:r>
              <a:rPr sz="2400" b="1" spc="-15" dirty="0">
                <a:solidFill>
                  <a:srgbClr val="BB8542"/>
                </a:solidFill>
                <a:latin typeface="Arial"/>
                <a:cs typeface="Arial"/>
              </a:rPr>
              <a:t> </a:t>
            </a:r>
            <a:r>
              <a:rPr sz="2400" b="1" spc="-30" dirty="0">
                <a:solidFill>
                  <a:srgbClr val="BB8542"/>
                </a:solidFill>
                <a:latin typeface="Arial"/>
                <a:cs typeface="Arial"/>
              </a:rPr>
              <a:t>AID</a:t>
            </a:r>
            <a:endParaRPr sz="2400">
              <a:latin typeface="Arial"/>
              <a:cs typeface="Arial"/>
            </a:endParaRPr>
          </a:p>
          <a:p>
            <a:pPr algn="ctr">
              <a:lnSpc>
                <a:spcPts val="2065"/>
              </a:lnSpc>
            </a:pPr>
            <a:r>
              <a:rPr sz="1800" b="1" dirty="0">
                <a:latin typeface="Arial"/>
                <a:cs typeface="Arial"/>
              </a:rPr>
              <a:t>Combat</a:t>
            </a:r>
            <a:r>
              <a:rPr sz="1800" b="1" spc="-60" dirty="0">
                <a:latin typeface="Arial"/>
                <a:cs typeface="Arial"/>
              </a:rPr>
              <a:t> </a:t>
            </a:r>
            <a:r>
              <a:rPr sz="1800" b="1" dirty="0">
                <a:latin typeface="Arial"/>
                <a:cs typeface="Arial"/>
              </a:rPr>
              <a:t>Lifesaver</a:t>
            </a:r>
            <a:r>
              <a:rPr sz="1800" b="1" spc="-60" dirty="0">
                <a:latin typeface="Arial"/>
                <a:cs typeface="Arial"/>
              </a:rPr>
              <a:t> </a:t>
            </a:r>
            <a:r>
              <a:rPr sz="1800" b="1" dirty="0">
                <a:latin typeface="Arial"/>
                <a:cs typeface="Arial"/>
              </a:rPr>
              <a:t>Bag</a:t>
            </a:r>
            <a:endParaRPr sz="1800">
              <a:latin typeface="Arial"/>
              <a:cs typeface="Arial"/>
            </a:endParaRPr>
          </a:p>
        </p:txBody>
      </p:sp>
      <p:sp>
        <p:nvSpPr>
          <p:cNvPr id="13" name="object 13"/>
          <p:cNvSpPr/>
          <p:nvPr/>
        </p:nvSpPr>
        <p:spPr>
          <a:xfrm>
            <a:off x="4096511" y="2505455"/>
            <a:ext cx="649605" cy="649605"/>
          </a:xfrm>
          <a:custGeom>
            <a:avLst/>
            <a:gdLst/>
            <a:ahLst/>
            <a:cxnLst/>
            <a:rect l="l" t="t" r="r" b="b"/>
            <a:pathLst>
              <a:path w="649604" h="649605">
                <a:moveTo>
                  <a:pt x="324612" y="0"/>
                </a:moveTo>
                <a:lnTo>
                  <a:pt x="276632" y="3518"/>
                </a:lnTo>
                <a:lnTo>
                  <a:pt x="230843" y="13740"/>
                </a:lnTo>
                <a:lnTo>
                  <a:pt x="187743" y="30162"/>
                </a:lnTo>
                <a:lnTo>
                  <a:pt x="147837" y="52285"/>
                </a:lnTo>
                <a:lnTo>
                  <a:pt x="111624" y="79606"/>
                </a:lnTo>
                <a:lnTo>
                  <a:pt x="79606" y="111624"/>
                </a:lnTo>
                <a:lnTo>
                  <a:pt x="52285" y="147837"/>
                </a:lnTo>
                <a:lnTo>
                  <a:pt x="30162" y="187743"/>
                </a:lnTo>
                <a:lnTo>
                  <a:pt x="13740" y="230843"/>
                </a:lnTo>
                <a:lnTo>
                  <a:pt x="3518" y="276632"/>
                </a:lnTo>
                <a:lnTo>
                  <a:pt x="0" y="324612"/>
                </a:lnTo>
                <a:lnTo>
                  <a:pt x="3518" y="372591"/>
                </a:lnTo>
                <a:lnTo>
                  <a:pt x="13740" y="418380"/>
                </a:lnTo>
                <a:lnTo>
                  <a:pt x="30162" y="461480"/>
                </a:lnTo>
                <a:lnTo>
                  <a:pt x="52285" y="501386"/>
                </a:lnTo>
                <a:lnTo>
                  <a:pt x="79606" y="537599"/>
                </a:lnTo>
                <a:lnTo>
                  <a:pt x="111624" y="569617"/>
                </a:lnTo>
                <a:lnTo>
                  <a:pt x="147837" y="596938"/>
                </a:lnTo>
                <a:lnTo>
                  <a:pt x="187743" y="619061"/>
                </a:lnTo>
                <a:lnTo>
                  <a:pt x="230843" y="635483"/>
                </a:lnTo>
                <a:lnTo>
                  <a:pt x="276632" y="645705"/>
                </a:lnTo>
                <a:lnTo>
                  <a:pt x="324612" y="649224"/>
                </a:lnTo>
                <a:lnTo>
                  <a:pt x="372591" y="645705"/>
                </a:lnTo>
                <a:lnTo>
                  <a:pt x="418380" y="635483"/>
                </a:lnTo>
                <a:lnTo>
                  <a:pt x="461480" y="619061"/>
                </a:lnTo>
                <a:lnTo>
                  <a:pt x="501386" y="596938"/>
                </a:lnTo>
                <a:lnTo>
                  <a:pt x="537599" y="569617"/>
                </a:lnTo>
                <a:lnTo>
                  <a:pt x="569617" y="537599"/>
                </a:lnTo>
                <a:lnTo>
                  <a:pt x="596938" y="501386"/>
                </a:lnTo>
                <a:lnTo>
                  <a:pt x="619061" y="461480"/>
                </a:lnTo>
                <a:lnTo>
                  <a:pt x="635483" y="418380"/>
                </a:lnTo>
                <a:lnTo>
                  <a:pt x="645705" y="372591"/>
                </a:lnTo>
                <a:lnTo>
                  <a:pt x="649224" y="324612"/>
                </a:lnTo>
                <a:lnTo>
                  <a:pt x="645705" y="276632"/>
                </a:lnTo>
                <a:lnTo>
                  <a:pt x="635483" y="230843"/>
                </a:lnTo>
                <a:lnTo>
                  <a:pt x="619061" y="187743"/>
                </a:lnTo>
                <a:lnTo>
                  <a:pt x="596938" y="147837"/>
                </a:lnTo>
                <a:lnTo>
                  <a:pt x="569617" y="111624"/>
                </a:lnTo>
                <a:lnTo>
                  <a:pt x="537599" y="79606"/>
                </a:lnTo>
                <a:lnTo>
                  <a:pt x="501386" y="52285"/>
                </a:lnTo>
                <a:lnTo>
                  <a:pt x="461480" y="30162"/>
                </a:lnTo>
                <a:lnTo>
                  <a:pt x="418380" y="13740"/>
                </a:lnTo>
                <a:lnTo>
                  <a:pt x="372591" y="3518"/>
                </a:lnTo>
                <a:lnTo>
                  <a:pt x="324612" y="0"/>
                </a:lnTo>
                <a:close/>
              </a:path>
            </a:pathLst>
          </a:custGeom>
          <a:solidFill>
            <a:srgbClr val="D53439"/>
          </a:solidFill>
        </p:spPr>
        <p:txBody>
          <a:bodyPr wrap="square" lIns="0" tIns="0" rIns="0" bIns="0" rtlCol="0"/>
          <a:lstStyle/>
          <a:p>
            <a:endParaRPr/>
          </a:p>
        </p:txBody>
      </p:sp>
      <p:sp>
        <p:nvSpPr>
          <p:cNvPr id="14" name="object 14"/>
          <p:cNvSpPr txBox="1"/>
          <p:nvPr/>
        </p:nvSpPr>
        <p:spPr>
          <a:xfrm>
            <a:off x="4850638" y="2535173"/>
            <a:ext cx="3458845" cy="574040"/>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Arial MT"/>
                <a:cs typeface="Arial MT"/>
              </a:rPr>
              <a:t>Tourniquets,</a:t>
            </a:r>
            <a:r>
              <a:rPr sz="1800" spc="-40" dirty="0">
                <a:latin typeface="Arial MT"/>
                <a:cs typeface="Arial MT"/>
              </a:rPr>
              <a:t> </a:t>
            </a:r>
            <a:r>
              <a:rPr sz="1800" dirty="0">
                <a:latin typeface="Arial MT"/>
                <a:cs typeface="Arial MT"/>
              </a:rPr>
              <a:t>hemostatic</a:t>
            </a:r>
            <a:r>
              <a:rPr sz="1800" spc="-75" dirty="0">
                <a:latin typeface="Arial MT"/>
                <a:cs typeface="Arial MT"/>
              </a:rPr>
              <a:t> </a:t>
            </a:r>
            <a:r>
              <a:rPr sz="1800" dirty="0">
                <a:latin typeface="Arial MT"/>
                <a:cs typeface="Arial MT"/>
              </a:rPr>
              <a:t>dressing, </a:t>
            </a:r>
            <a:r>
              <a:rPr sz="1800" spc="-484" dirty="0">
                <a:latin typeface="Arial MT"/>
                <a:cs typeface="Arial MT"/>
              </a:rPr>
              <a:t> </a:t>
            </a:r>
            <a:r>
              <a:rPr sz="1800" dirty="0">
                <a:latin typeface="Arial MT"/>
                <a:cs typeface="Arial MT"/>
              </a:rPr>
              <a:t>and</a:t>
            </a:r>
            <a:r>
              <a:rPr sz="1800" spc="-20" dirty="0">
                <a:latin typeface="Arial MT"/>
                <a:cs typeface="Arial MT"/>
              </a:rPr>
              <a:t> </a:t>
            </a:r>
            <a:r>
              <a:rPr sz="1800" dirty="0">
                <a:latin typeface="Arial MT"/>
                <a:cs typeface="Arial MT"/>
              </a:rPr>
              <a:t>pressure</a:t>
            </a:r>
            <a:r>
              <a:rPr sz="1800" spc="-65" dirty="0">
                <a:latin typeface="Arial MT"/>
                <a:cs typeface="Arial MT"/>
              </a:rPr>
              <a:t> </a:t>
            </a:r>
            <a:r>
              <a:rPr sz="1800" dirty="0">
                <a:latin typeface="Arial MT"/>
                <a:cs typeface="Arial MT"/>
              </a:rPr>
              <a:t>bandages</a:t>
            </a:r>
            <a:endParaRPr sz="1800">
              <a:latin typeface="Arial MT"/>
              <a:cs typeface="Arial MT"/>
            </a:endParaRPr>
          </a:p>
        </p:txBody>
      </p:sp>
      <p:sp>
        <p:nvSpPr>
          <p:cNvPr id="15" name="object 15"/>
          <p:cNvSpPr/>
          <p:nvPr/>
        </p:nvSpPr>
        <p:spPr>
          <a:xfrm>
            <a:off x="4096511" y="3291840"/>
            <a:ext cx="649605" cy="649605"/>
          </a:xfrm>
          <a:custGeom>
            <a:avLst/>
            <a:gdLst/>
            <a:ahLst/>
            <a:cxnLst/>
            <a:rect l="l" t="t" r="r" b="b"/>
            <a:pathLst>
              <a:path w="649604" h="649604">
                <a:moveTo>
                  <a:pt x="324612" y="0"/>
                </a:moveTo>
                <a:lnTo>
                  <a:pt x="276632" y="3518"/>
                </a:lnTo>
                <a:lnTo>
                  <a:pt x="230843" y="13740"/>
                </a:lnTo>
                <a:lnTo>
                  <a:pt x="187743" y="30162"/>
                </a:lnTo>
                <a:lnTo>
                  <a:pt x="147837" y="52285"/>
                </a:lnTo>
                <a:lnTo>
                  <a:pt x="111624" y="79606"/>
                </a:lnTo>
                <a:lnTo>
                  <a:pt x="79606" y="111624"/>
                </a:lnTo>
                <a:lnTo>
                  <a:pt x="52285" y="147837"/>
                </a:lnTo>
                <a:lnTo>
                  <a:pt x="30162" y="187743"/>
                </a:lnTo>
                <a:lnTo>
                  <a:pt x="13740" y="230843"/>
                </a:lnTo>
                <a:lnTo>
                  <a:pt x="3518" y="276632"/>
                </a:lnTo>
                <a:lnTo>
                  <a:pt x="0" y="324612"/>
                </a:lnTo>
                <a:lnTo>
                  <a:pt x="3518" y="372591"/>
                </a:lnTo>
                <a:lnTo>
                  <a:pt x="13740" y="418380"/>
                </a:lnTo>
                <a:lnTo>
                  <a:pt x="30162" y="461480"/>
                </a:lnTo>
                <a:lnTo>
                  <a:pt x="52285" y="501386"/>
                </a:lnTo>
                <a:lnTo>
                  <a:pt x="79606" y="537599"/>
                </a:lnTo>
                <a:lnTo>
                  <a:pt x="111624" y="569617"/>
                </a:lnTo>
                <a:lnTo>
                  <a:pt x="147837" y="596938"/>
                </a:lnTo>
                <a:lnTo>
                  <a:pt x="187743" y="619061"/>
                </a:lnTo>
                <a:lnTo>
                  <a:pt x="230843" y="635483"/>
                </a:lnTo>
                <a:lnTo>
                  <a:pt x="276632" y="645705"/>
                </a:lnTo>
                <a:lnTo>
                  <a:pt x="324612" y="649224"/>
                </a:lnTo>
                <a:lnTo>
                  <a:pt x="372591" y="645705"/>
                </a:lnTo>
                <a:lnTo>
                  <a:pt x="418380" y="635483"/>
                </a:lnTo>
                <a:lnTo>
                  <a:pt x="461480" y="619061"/>
                </a:lnTo>
                <a:lnTo>
                  <a:pt x="501386" y="596938"/>
                </a:lnTo>
                <a:lnTo>
                  <a:pt x="537599" y="569617"/>
                </a:lnTo>
                <a:lnTo>
                  <a:pt x="569617" y="537599"/>
                </a:lnTo>
                <a:lnTo>
                  <a:pt x="596938" y="501386"/>
                </a:lnTo>
                <a:lnTo>
                  <a:pt x="619061" y="461480"/>
                </a:lnTo>
                <a:lnTo>
                  <a:pt x="635483" y="418380"/>
                </a:lnTo>
                <a:lnTo>
                  <a:pt x="645705" y="372591"/>
                </a:lnTo>
                <a:lnTo>
                  <a:pt x="649224" y="324612"/>
                </a:lnTo>
                <a:lnTo>
                  <a:pt x="645705" y="276632"/>
                </a:lnTo>
                <a:lnTo>
                  <a:pt x="635483" y="230843"/>
                </a:lnTo>
                <a:lnTo>
                  <a:pt x="619061" y="187743"/>
                </a:lnTo>
                <a:lnTo>
                  <a:pt x="596938" y="147837"/>
                </a:lnTo>
                <a:lnTo>
                  <a:pt x="569617" y="111624"/>
                </a:lnTo>
                <a:lnTo>
                  <a:pt x="537599" y="79606"/>
                </a:lnTo>
                <a:lnTo>
                  <a:pt x="501386" y="52285"/>
                </a:lnTo>
                <a:lnTo>
                  <a:pt x="461480" y="30162"/>
                </a:lnTo>
                <a:lnTo>
                  <a:pt x="418380" y="13740"/>
                </a:lnTo>
                <a:lnTo>
                  <a:pt x="372591" y="3518"/>
                </a:lnTo>
                <a:lnTo>
                  <a:pt x="324612" y="0"/>
                </a:lnTo>
                <a:close/>
              </a:path>
            </a:pathLst>
          </a:custGeom>
          <a:solidFill>
            <a:srgbClr val="8AB7CD"/>
          </a:solidFill>
        </p:spPr>
        <p:txBody>
          <a:bodyPr wrap="square" lIns="0" tIns="0" rIns="0" bIns="0" rtlCol="0"/>
          <a:lstStyle/>
          <a:p>
            <a:endParaRPr/>
          </a:p>
        </p:txBody>
      </p:sp>
      <p:sp>
        <p:nvSpPr>
          <p:cNvPr id="16" name="object 16"/>
          <p:cNvSpPr txBox="1"/>
          <p:nvPr/>
        </p:nvSpPr>
        <p:spPr>
          <a:xfrm>
            <a:off x="4860797" y="3423666"/>
            <a:ext cx="241109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MT"/>
                <a:cs typeface="Arial MT"/>
              </a:rPr>
              <a:t>Nasopharyngeal</a:t>
            </a:r>
            <a:r>
              <a:rPr sz="1800" spc="-110" dirty="0">
                <a:latin typeface="Arial MT"/>
                <a:cs typeface="Arial MT"/>
              </a:rPr>
              <a:t> </a:t>
            </a:r>
            <a:r>
              <a:rPr sz="1800" spc="-5" dirty="0">
                <a:latin typeface="Arial MT"/>
                <a:cs typeface="Arial MT"/>
              </a:rPr>
              <a:t>airway</a:t>
            </a:r>
            <a:endParaRPr sz="1800">
              <a:latin typeface="Arial MT"/>
              <a:cs typeface="Arial MT"/>
            </a:endParaRPr>
          </a:p>
        </p:txBody>
      </p:sp>
      <p:sp>
        <p:nvSpPr>
          <p:cNvPr id="17" name="object 17"/>
          <p:cNvSpPr/>
          <p:nvPr/>
        </p:nvSpPr>
        <p:spPr>
          <a:xfrm>
            <a:off x="4096511" y="4038600"/>
            <a:ext cx="649605" cy="649605"/>
          </a:xfrm>
          <a:custGeom>
            <a:avLst/>
            <a:gdLst/>
            <a:ahLst/>
            <a:cxnLst/>
            <a:rect l="l" t="t" r="r" b="b"/>
            <a:pathLst>
              <a:path w="649604" h="649604">
                <a:moveTo>
                  <a:pt x="324612" y="0"/>
                </a:moveTo>
                <a:lnTo>
                  <a:pt x="276632" y="3518"/>
                </a:lnTo>
                <a:lnTo>
                  <a:pt x="230843" y="13740"/>
                </a:lnTo>
                <a:lnTo>
                  <a:pt x="187743" y="30162"/>
                </a:lnTo>
                <a:lnTo>
                  <a:pt x="147837" y="52285"/>
                </a:lnTo>
                <a:lnTo>
                  <a:pt x="111624" y="79606"/>
                </a:lnTo>
                <a:lnTo>
                  <a:pt x="79606" y="111624"/>
                </a:lnTo>
                <a:lnTo>
                  <a:pt x="52285" y="147837"/>
                </a:lnTo>
                <a:lnTo>
                  <a:pt x="30162" y="187743"/>
                </a:lnTo>
                <a:lnTo>
                  <a:pt x="13740" y="230843"/>
                </a:lnTo>
                <a:lnTo>
                  <a:pt x="3518" y="276632"/>
                </a:lnTo>
                <a:lnTo>
                  <a:pt x="0" y="324612"/>
                </a:lnTo>
                <a:lnTo>
                  <a:pt x="3518" y="372591"/>
                </a:lnTo>
                <a:lnTo>
                  <a:pt x="13740" y="418380"/>
                </a:lnTo>
                <a:lnTo>
                  <a:pt x="30162" y="461480"/>
                </a:lnTo>
                <a:lnTo>
                  <a:pt x="52285" y="501386"/>
                </a:lnTo>
                <a:lnTo>
                  <a:pt x="79606" y="537599"/>
                </a:lnTo>
                <a:lnTo>
                  <a:pt x="111624" y="569617"/>
                </a:lnTo>
                <a:lnTo>
                  <a:pt x="147837" y="596938"/>
                </a:lnTo>
                <a:lnTo>
                  <a:pt x="187743" y="619061"/>
                </a:lnTo>
                <a:lnTo>
                  <a:pt x="230843" y="635483"/>
                </a:lnTo>
                <a:lnTo>
                  <a:pt x="276632" y="645705"/>
                </a:lnTo>
                <a:lnTo>
                  <a:pt x="324612" y="649224"/>
                </a:lnTo>
                <a:lnTo>
                  <a:pt x="372591" y="645705"/>
                </a:lnTo>
                <a:lnTo>
                  <a:pt x="418380" y="635483"/>
                </a:lnTo>
                <a:lnTo>
                  <a:pt x="461480" y="619061"/>
                </a:lnTo>
                <a:lnTo>
                  <a:pt x="501386" y="596938"/>
                </a:lnTo>
                <a:lnTo>
                  <a:pt x="537599" y="569617"/>
                </a:lnTo>
                <a:lnTo>
                  <a:pt x="569617" y="537599"/>
                </a:lnTo>
                <a:lnTo>
                  <a:pt x="596938" y="501386"/>
                </a:lnTo>
                <a:lnTo>
                  <a:pt x="619061" y="461480"/>
                </a:lnTo>
                <a:lnTo>
                  <a:pt x="635483" y="418380"/>
                </a:lnTo>
                <a:lnTo>
                  <a:pt x="645705" y="372591"/>
                </a:lnTo>
                <a:lnTo>
                  <a:pt x="649224" y="324612"/>
                </a:lnTo>
                <a:lnTo>
                  <a:pt x="645705" y="276632"/>
                </a:lnTo>
                <a:lnTo>
                  <a:pt x="635483" y="230843"/>
                </a:lnTo>
                <a:lnTo>
                  <a:pt x="619061" y="187743"/>
                </a:lnTo>
                <a:lnTo>
                  <a:pt x="596938" y="147837"/>
                </a:lnTo>
                <a:lnTo>
                  <a:pt x="569617" y="111624"/>
                </a:lnTo>
                <a:lnTo>
                  <a:pt x="537599" y="79606"/>
                </a:lnTo>
                <a:lnTo>
                  <a:pt x="501386" y="52285"/>
                </a:lnTo>
                <a:lnTo>
                  <a:pt x="461480" y="30162"/>
                </a:lnTo>
                <a:lnTo>
                  <a:pt x="418380" y="13740"/>
                </a:lnTo>
                <a:lnTo>
                  <a:pt x="372591" y="3518"/>
                </a:lnTo>
                <a:lnTo>
                  <a:pt x="324612" y="0"/>
                </a:lnTo>
                <a:close/>
              </a:path>
            </a:pathLst>
          </a:custGeom>
          <a:solidFill>
            <a:srgbClr val="798667"/>
          </a:solidFill>
        </p:spPr>
        <p:txBody>
          <a:bodyPr wrap="square" lIns="0" tIns="0" rIns="0" bIns="0" rtlCol="0"/>
          <a:lstStyle/>
          <a:p>
            <a:endParaRPr/>
          </a:p>
        </p:txBody>
      </p:sp>
      <p:sp>
        <p:nvSpPr>
          <p:cNvPr id="18" name="object 18"/>
          <p:cNvSpPr txBox="1"/>
          <p:nvPr/>
        </p:nvSpPr>
        <p:spPr>
          <a:xfrm>
            <a:off x="4860797" y="3945712"/>
            <a:ext cx="2989580" cy="849630"/>
          </a:xfrm>
          <a:prstGeom prst="rect">
            <a:avLst/>
          </a:prstGeom>
        </p:spPr>
        <p:txBody>
          <a:bodyPr vert="horz" wrap="square" lIns="0" tIns="12700" rIns="0" bIns="0" rtlCol="0">
            <a:spAutoFit/>
          </a:bodyPr>
          <a:lstStyle/>
          <a:p>
            <a:pPr marL="12700" marR="5080" algn="just">
              <a:lnSpc>
                <a:spcPct val="100000"/>
              </a:lnSpc>
              <a:spcBef>
                <a:spcPts val="100"/>
              </a:spcBef>
            </a:pPr>
            <a:r>
              <a:rPr sz="1800" dirty="0">
                <a:latin typeface="Arial MT"/>
                <a:cs typeface="Arial MT"/>
              </a:rPr>
              <a:t>Vented chest seal, bag </a:t>
            </a:r>
            <a:r>
              <a:rPr sz="1800" spc="-5" dirty="0">
                <a:latin typeface="Arial MT"/>
                <a:cs typeface="Arial MT"/>
              </a:rPr>
              <a:t>valve </a:t>
            </a:r>
            <a:r>
              <a:rPr sz="1800" spc="-490" dirty="0">
                <a:latin typeface="Arial MT"/>
                <a:cs typeface="Arial MT"/>
              </a:rPr>
              <a:t> </a:t>
            </a:r>
            <a:r>
              <a:rPr sz="1800" spc="5" dirty="0">
                <a:latin typeface="Arial MT"/>
                <a:cs typeface="Arial MT"/>
              </a:rPr>
              <a:t>mask,</a:t>
            </a:r>
            <a:r>
              <a:rPr sz="1800" spc="-60" dirty="0">
                <a:latin typeface="Arial MT"/>
                <a:cs typeface="Arial MT"/>
              </a:rPr>
              <a:t> </a:t>
            </a:r>
            <a:r>
              <a:rPr sz="1800" dirty="0">
                <a:latin typeface="Arial MT"/>
                <a:cs typeface="Arial MT"/>
              </a:rPr>
              <a:t>and</a:t>
            </a:r>
            <a:r>
              <a:rPr sz="1800" spc="-30" dirty="0">
                <a:latin typeface="Arial MT"/>
                <a:cs typeface="Arial MT"/>
              </a:rPr>
              <a:t> </a:t>
            </a:r>
            <a:r>
              <a:rPr sz="1800" spc="-5" dirty="0">
                <a:latin typeface="Arial MT"/>
                <a:cs typeface="Arial MT"/>
              </a:rPr>
              <a:t>NDC</a:t>
            </a:r>
            <a:r>
              <a:rPr sz="1800" spc="-10" dirty="0">
                <a:latin typeface="Arial MT"/>
                <a:cs typeface="Arial MT"/>
              </a:rPr>
              <a:t> </a:t>
            </a:r>
            <a:r>
              <a:rPr sz="1800" spc="5" dirty="0">
                <a:latin typeface="Arial MT"/>
                <a:cs typeface="Arial MT"/>
              </a:rPr>
              <a:t>10-14</a:t>
            </a:r>
            <a:r>
              <a:rPr sz="1800" spc="-30" dirty="0">
                <a:latin typeface="Arial MT"/>
                <a:cs typeface="Arial MT"/>
              </a:rPr>
              <a:t> </a:t>
            </a:r>
            <a:r>
              <a:rPr sz="1800" dirty="0">
                <a:latin typeface="Arial MT"/>
                <a:cs typeface="Arial MT"/>
              </a:rPr>
              <a:t>gauge </a:t>
            </a:r>
            <a:r>
              <a:rPr sz="1800" spc="-490" dirty="0">
                <a:latin typeface="Arial MT"/>
                <a:cs typeface="Arial MT"/>
              </a:rPr>
              <a:t> </a:t>
            </a:r>
            <a:r>
              <a:rPr sz="1800" dirty="0">
                <a:latin typeface="Arial MT"/>
                <a:cs typeface="Arial MT"/>
              </a:rPr>
              <a:t>3.25”</a:t>
            </a:r>
            <a:r>
              <a:rPr sz="1800" spc="-25" dirty="0">
                <a:latin typeface="Arial MT"/>
                <a:cs typeface="Arial MT"/>
              </a:rPr>
              <a:t> </a:t>
            </a:r>
            <a:r>
              <a:rPr sz="1800" dirty="0">
                <a:latin typeface="Arial MT"/>
                <a:cs typeface="Arial MT"/>
              </a:rPr>
              <a:t>needle</a:t>
            </a:r>
            <a:r>
              <a:rPr sz="1800" spc="-40" dirty="0">
                <a:latin typeface="Arial MT"/>
                <a:cs typeface="Arial MT"/>
              </a:rPr>
              <a:t> </a:t>
            </a:r>
            <a:r>
              <a:rPr sz="1800" dirty="0">
                <a:latin typeface="Arial MT"/>
                <a:cs typeface="Arial MT"/>
              </a:rPr>
              <a:t>catheter</a:t>
            </a:r>
            <a:endParaRPr sz="1800">
              <a:latin typeface="Arial MT"/>
              <a:cs typeface="Arial MT"/>
            </a:endParaRPr>
          </a:p>
        </p:txBody>
      </p:sp>
      <p:sp>
        <p:nvSpPr>
          <p:cNvPr id="19" name="object 19"/>
          <p:cNvSpPr/>
          <p:nvPr/>
        </p:nvSpPr>
        <p:spPr>
          <a:xfrm>
            <a:off x="4096511" y="5629655"/>
            <a:ext cx="649605" cy="646430"/>
          </a:xfrm>
          <a:custGeom>
            <a:avLst/>
            <a:gdLst/>
            <a:ahLst/>
            <a:cxnLst/>
            <a:rect l="l" t="t" r="r" b="b"/>
            <a:pathLst>
              <a:path w="649604" h="646429">
                <a:moveTo>
                  <a:pt x="324612" y="0"/>
                </a:moveTo>
                <a:lnTo>
                  <a:pt x="276632" y="3503"/>
                </a:lnTo>
                <a:lnTo>
                  <a:pt x="230843" y="13679"/>
                </a:lnTo>
                <a:lnTo>
                  <a:pt x="187743" y="30028"/>
                </a:lnTo>
                <a:lnTo>
                  <a:pt x="147837" y="52051"/>
                </a:lnTo>
                <a:lnTo>
                  <a:pt x="111624" y="79248"/>
                </a:lnTo>
                <a:lnTo>
                  <a:pt x="79606" y="111119"/>
                </a:lnTo>
                <a:lnTo>
                  <a:pt x="52285" y="147163"/>
                </a:lnTo>
                <a:lnTo>
                  <a:pt x="30162" y="186882"/>
                </a:lnTo>
                <a:lnTo>
                  <a:pt x="13740" y="229776"/>
                </a:lnTo>
                <a:lnTo>
                  <a:pt x="3518" y="275344"/>
                </a:lnTo>
                <a:lnTo>
                  <a:pt x="0" y="323088"/>
                </a:lnTo>
                <a:lnTo>
                  <a:pt x="3518" y="370831"/>
                </a:lnTo>
                <a:lnTo>
                  <a:pt x="13740" y="416399"/>
                </a:lnTo>
                <a:lnTo>
                  <a:pt x="30162" y="459293"/>
                </a:lnTo>
                <a:lnTo>
                  <a:pt x="52285" y="499012"/>
                </a:lnTo>
                <a:lnTo>
                  <a:pt x="79606" y="535056"/>
                </a:lnTo>
                <a:lnTo>
                  <a:pt x="111624" y="566927"/>
                </a:lnTo>
                <a:lnTo>
                  <a:pt x="147837" y="594124"/>
                </a:lnTo>
                <a:lnTo>
                  <a:pt x="187743" y="616147"/>
                </a:lnTo>
                <a:lnTo>
                  <a:pt x="230843" y="632496"/>
                </a:lnTo>
                <a:lnTo>
                  <a:pt x="276632" y="642672"/>
                </a:lnTo>
                <a:lnTo>
                  <a:pt x="324612" y="646176"/>
                </a:lnTo>
                <a:lnTo>
                  <a:pt x="372591" y="642672"/>
                </a:lnTo>
                <a:lnTo>
                  <a:pt x="418380" y="632496"/>
                </a:lnTo>
                <a:lnTo>
                  <a:pt x="461480" y="616147"/>
                </a:lnTo>
                <a:lnTo>
                  <a:pt x="501386" y="594124"/>
                </a:lnTo>
                <a:lnTo>
                  <a:pt x="537599" y="566927"/>
                </a:lnTo>
                <a:lnTo>
                  <a:pt x="569617" y="535056"/>
                </a:lnTo>
                <a:lnTo>
                  <a:pt x="596938" y="499012"/>
                </a:lnTo>
                <a:lnTo>
                  <a:pt x="619061" y="459293"/>
                </a:lnTo>
                <a:lnTo>
                  <a:pt x="635483" y="416399"/>
                </a:lnTo>
                <a:lnTo>
                  <a:pt x="645705" y="370831"/>
                </a:lnTo>
                <a:lnTo>
                  <a:pt x="649224" y="323088"/>
                </a:lnTo>
                <a:lnTo>
                  <a:pt x="645705" y="275344"/>
                </a:lnTo>
                <a:lnTo>
                  <a:pt x="635483" y="229776"/>
                </a:lnTo>
                <a:lnTo>
                  <a:pt x="619061" y="186882"/>
                </a:lnTo>
                <a:lnTo>
                  <a:pt x="596938" y="147163"/>
                </a:lnTo>
                <a:lnTo>
                  <a:pt x="569617" y="111119"/>
                </a:lnTo>
                <a:lnTo>
                  <a:pt x="537599" y="79248"/>
                </a:lnTo>
                <a:lnTo>
                  <a:pt x="501386" y="52051"/>
                </a:lnTo>
                <a:lnTo>
                  <a:pt x="461480" y="30028"/>
                </a:lnTo>
                <a:lnTo>
                  <a:pt x="418380" y="13679"/>
                </a:lnTo>
                <a:lnTo>
                  <a:pt x="372591" y="3503"/>
                </a:lnTo>
                <a:lnTo>
                  <a:pt x="324612" y="0"/>
                </a:lnTo>
                <a:close/>
              </a:path>
            </a:pathLst>
          </a:custGeom>
          <a:solidFill>
            <a:srgbClr val="754663"/>
          </a:solidFill>
        </p:spPr>
        <p:txBody>
          <a:bodyPr wrap="square" lIns="0" tIns="0" rIns="0" bIns="0" rtlCol="0"/>
          <a:lstStyle/>
          <a:p>
            <a:endParaRPr/>
          </a:p>
        </p:txBody>
      </p:sp>
      <p:sp>
        <p:nvSpPr>
          <p:cNvPr id="20" name="object 20"/>
          <p:cNvSpPr txBox="1"/>
          <p:nvPr/>
        </p:nvSpPr>
        <p:spPr>
          <a:xfrm>
            <a:off x="4216400" y="2553716"/>
            <a:ext cx="408305" cy="3636010"/>
          </a:xfrm>
          <a:prstGeom prst="rect">
            <a:avLst/>
          </a:prstGeom>
        </p:spPr>
        <p:txBody>
          <a:bodyPr vert="horz" wrap="square" lIns="0" tIns="11430" rIns="0" bIns="0" rtlCol="0">
            <a:spAutoFit/>
          </a:bodyPr>
          <a:lstStyle/>
          <a:p>
            <a:pPr marL="12700">
              <a:lnSpc>
                <a:spcPct val="100000"/>
              </a:lnSpc>
              <a:spcBef>
                <a:spcPts val="90"/>
              </a:spcBef>
            </a:pPr>
            <a:r>
              <a:rPr sz="3200" spc="-10" dirty="0">
                <a:solidFill>
                  <a:srgbClr val="FFFFFF"/>
                </a:solidFill>
                <a:latin typeface="Arial Black"/>
                <a:cs typeface="Arial Black"/>
              </a:rPr>
              <a:t>M</a:t>
            </a:r>
            <a:endParaRPr sz="3200">
              <a:latin typeface="Arial Black"/>
              <a:cs typeface="Arial Black"/>
            </a:endParaRPr>
          </a:p>
          <a:p>
            <a:pPr marL="33655" marR="27940" indent="12065" algn="just">
              <a:lnSpc>
                <a:spcPct val="159800"/>
              </a:lnSpc>
              <a:spcBef>
                <a:spcPts val="50"/>
              </a:spcBef>
            </a:pPr>
            <a:r>
              <a:rPr sz="3200" spc="-5" dirty="0">
                <a:solidFill>
                  <a:srgbClr val="FFFFFF"/>
                </a:solidFill>
                <a:latin typeface="Arial Black"/>
                <a:cs typeface="Arial Black"/>
              </a:rPr>
              <a:t>A  </a:t>
            </a:r>
            <a:r>
              <a:rPr sz="3200" spc="-10" dirty="0">
                <a:solidFill>
                  <a:srgbClr val="FFFFFF"/>
                </a:solidFill>
                <a:latin typeface="Arial Black"/>
                <a:cs typeface="Arial Black"/>
              </a:rPr>
              <a:t>R </a:t>
            </a:r>
            <a:r>
              <a:rPr sz="3200" spc="-1060" dirty="0">
                <a:solidFill>
                  <a:srgbClr val="FFFFFF"/>
                </a:solidFill>
                <a:latin typeface="Arial Black"/>
                <a:cs typeface="Arial Black"/>
              </a:rPr>
              <a:t> </a:t>
            </a:r>
            <a:r>
              <a:rPr sz="3200" spc="-5" dirty="0">
                <a:solidFill>
                  <a:srgbClr val="FFFFFF"/>
                </a:solidFill>
                <a:latin typeface="Arial Black"/>
                <a:cs typeface="Arial Black"/>
              </a:rPr>
              <a:t>C </a:t>
            </a:r>
            <a:r>
              <a:rPr sz="3200" spc="-1060" dirty="0">
                <a:solidFill>
                  <a:srgbClr val="FFFFFF"/>
                </a:solidFill>
                <a:latin typeface="Arial Black"/>
                <a:cs typeface="Arial Black"/>
              </a:rPr>
              <a:t> </a:t>
            </a:r>
            <a:r>
              <a:rPr sz="3200" spc="-5" dirty="0">
                <a:solidFill>
                  <a:srgbClr val="FFFFFF"/>
                </a:solidFill>
                <a:latin typeface="Arial Black"/>
                <a:cs typeface="Arial Black"/>
              </a:rPr>
              <a:t>H</a:t>
            </a:r>
            <a:endParaRPr sz="3200">
              <a:latin typeface="Arial Black"/>
              <a:cs typeface="Arial Black"/>
            </a:endParaRPr>
          </a:p>
        </p:txBody>
      </p:sp>
      <p:sp>
        <p:nvSpPr>
          <p:cNvPr id="21" name="object 21"/>
          <p:cNvSpPr txBox="1"/>
          <p:nvPr/>
        </p:nvSpPr>
        <p:spPr>
          <a:xfrm>
            <a:off x="4860797" y="5652922"/>
            <a:ext cx="2871470" cy="574675"/>
          </a:xfrm>
          <a:prstGeom prst="rect">
            <a:avLst/>
          </a:prstGeom>
        </p:spPr>
        <p:txBody>
          <a:bodyPr vert="horz" wrap="square" lIns="0" tIns="12700" rIns="0" bIns="0" rtlCol="0">
            <a:spAutoFit/>
          </a:bodyPr>
          <a:lstStyle/>
          <a:p>
            <a:pPr marL="12700">
              <a:lnSpc>
                <a:spcPct val="100000"/>
              </a:lnSpc>
              <a:spcBef>
                <a:spcPts val="100"/>
              </a:spcBef>
            </a:pPr>
            <a:r>
              <a:rPr sz="1800" dirty="0">
                <a:latin typeface="Arial MT"/>
                <a:cs typeface="Arial MT"/>
              </a:rPr>
              <a:t>Active/Passive</a:t>
            </a:r>
            <a:r>
              <a:rPr sz="1800" spc="-125" dirty="0">
                <a:latin typeface="Arial MT"/>
                <a:cs typeface="Arial MT"/>
              </a:rPr>
              <a:t> </a:t>
            </a:r>
            <a:r>
              <a:rPr sz="1800" dirty="0">
                <a:latin typeface="Arial MT"/>
                <a:cs typeface="Arial MT"/>
              </a:rPr>
              <a:t>Hypothermia</a:t>
            </a:r>
            <a:endParaRPr sz="1800">
              <a:latin typeface="Arial MT"/>
              <a:cs typeface="Arial MT"/>
            </a:endParaRPr>
          </a:p>
          <a:p>
            <a:pPr marL="12700">
              <a:lnSpc>
                <a:spcPct val="100000"/>
              </a:lnSpc>
              <a:spcBef>
                <a:spcPts val="5"/>
              </a:spcBef>
            </a:pPr>
            <a:r>
              <a:rPr sz="1800" dirty="0">
                <a:latin typeface="Arial MT"/>
                <a:cs typeface="Arial MT"/>
              </a:rPr>
              <a:t>Kits/Blankets</a:t>
            </a:r>
            <a:r>
              <a:rPr sz="1800" spc="-90" dirty="0">
                <a:latin typeface="Arial MT"/>
                <a:cs typeface="Arial MT"/>
              </a:rPr>
              <a:t> </a:t>
            </a:r>
            <a:r>
              <a:rPr sz="1800" dirty="0">
                <a:latin typeface="Arial MT"/>
                <a:cs typeface="Arial MT"/>
              </a:rPr>
              <a:t>and</a:t>
            </a:r>
            <a:r>
              <a:rPr sz="1800" spc="-25" dirty="0">
                <a:latin typeface="Arial MT"/>
                <a:cs typeface="Arial MT"/>
              </a:rPr>
              <a:t> </a:t>
            </a:r>
            <a:r>
              <a:rPr sz="1800" spc="-10" dirty="0">
                <a:latin typeface="Arial MT"/>
                <a:cs typeface="Arial MT"/>
              </a:rPr>
              <a:t>MACE</a:t>
            </a:r>
            <a:r>
              <a:rPr sz="1800" spc="35" dirty="0">
                <a:latin typeface="Arial MT"/>
                <a:cs typeface="Arial MT"/>
              </a:rPr>
              <a:t> </a:t>
            </a:r>
            <a:r>
              <a:rPr sz="1800" spc="-5" dirty="0">
                <a:latin typeface="Arial MT"/>
                <a:cs typeface="Arial MT"/>
              </a:rPr>
              <a:t>2</a:t>
            </a:r>
            <a:endParaRPr sz="1800">
              <a:latin typeface="Arial MT"/>
              <a:cs typeface="Arial MT"/>
            </a:endParaRPr>
          </a:p>
        </p:txBody>
      </p:sp>
      <p:sp>
        <p:nvSpPr>
          <p:cNvPr id="22" name="object 22"/>
          <p:cNvSpPr txBox="1"/>
          <p:nvPr/>
        </p:nvSpPr>
        <p:spPr>
          <a:xfrm>
            <a:off x="4843398" y="4998466"/>
            <a:ext cx="2809875"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Arial MT"/>
                <a:cs typeface="Arial MT"/>
              </a:rPr>
              <a:t>Gauze </a:t>
            </a:r>
            <a:r>
              <a:rPr sz="1800" dirty="0">
                <a:latin typeface="Arial MT"/>
                <a:cs typeface="Arial MT"/>
              </a:rPr>
              <a:t>and</a:t>
            </a:r>
            <a:r>
              <a:rPr sz="1800" spc="-20" dirty="0">
                <a:latin typeface="Arial MT"/>
                <a:cs typeface="Arial MT"/>
              </a:rPr>
              <a:t> </a:t>
            </a:r>
            <a:r>
              <a:rPr sz="1800" dirty="0">
                <a:latin typeface="Arial MT"/>
                <a:cs typeface="Arial MT"/>
              </a:rPr>
              <a:t>elastic</a:t>
            </a:r>
            <a:r>
              <a:rPr sz="1800" spc="-65" dirty="0">
                <a:latin typeface="Arial MT"/>
                <a:cs typeface="Arial MT"/>
              </a:rPr>
              <a:t> </a:t>
            </a:r>
            <a:r>
              <a:rPr sz="1800" dirty="0">
                <a:latin typeface="Arial MT"/>
                <a:cs typeface="Arial MT"/>
              </a:rPr>
              <a:t>bandage</a:t>
            </a:r>
            <a:endParaRPr sz="1800">
              <a:latin typeface="Arial MT"/>
              <a:cs typeface="Arial MT"/>
            </a:endParaRPr>
          </a:p>
        </p:txBody>
      </p:sp>
      <p:sp>
        <p:nvSpPr>
          <p:cNvPr id="23" name="object 23"/>
          <p:cNvSpPr/>
          <p:nvPr/>
        </p:nvSpPr>
        <p:spPr>
          <a:xfrm>
            <a:off x="8479535" y="2505455"/>
            <a:ext cx="646430" cy="649605"/>
          </a:xfrm>
          <a:custGeom>
            <a:avLst/>
            <a:gdLst/>
            <a:ahLst/>
            <a:cxnLst/>
            <a:rect l="l" t="t" r="r" b="b"/>
            <a:pathLst>
              <a:path w="646429" h="649605">
                <a:moveTo>
                  <a:pt x="323088" y="0"/>
                </a:moveTo>
                <a:lnTo>
                  <a:pt x="275344" y="3518"/>
                </a:lnTo>
                <a:lnTo>
                  <a:pt x="229776" y="13740"/>
                </a:lnTo>
                <a:lnTo>
                  <a:pt x="186882" y="30162"/>
                </a:lnTo>
                <a:lnTo>
                  <a:pt x="147163" y="52285"/>
                </a:lnTo>
                <a:lnTo>
                  <a:pt x="111119" y="79606"/>
                </a:lnTo>
                <a:lnTo>
                  <a:pt x="79248" y="111624"/>
                </a:lnTo>
                <a:lnTo>
                  <a:pt x="52051" y="147837"/>
                </a:lnTo>
                <a:lnTo>
                  <a:pt x="30028" y="187743"/>
                </a:lnTo>
                <a:lnTo>
                  <a:pt x="13679" y="230843"/>
                </a:lnTo>
                <a:lnTo>
                  <a:pt x="3503" y="276632"/>
                </a:lnTo>
                <a:lnTo>
                  <a:pt x="0" y="324612"/>
                </a:lnTo>
                <a:lnTo>
                  <a:pt x="3503" y="372591"/>
                </a:lnTo>
                <a:lnTo>
                  <a:pt x="13679" y="418380"/>
                </a:lnTo>
                <a:lnTo>
                  <a:pt x="30028" y="461480"/>
                </a:lnTo>
                <a:lnTo>
                  <a:pt x="52051" y="501386"/>
                </a:lnTo>
                <a:lnTo>
                  <a:pt x="79248" y="537599"/>
                </a:lnTo>
                <a:lnTo>
                  <a:pt x="111119" y="569617"/>
                </a:lnTo>
                <a:lnTo>
                  <a:pt x="147163" y="596938"/>
                </a:lnTo>
                <a:lnTo>
                  <a:pt x="186882" y="619061"/>
                </a:lnTo>
                <a:lnTo>
                  <a:pt x="229776" y="635483"/>
                </a:lnTo>
                <a:lnTo>
                  <a:pt x="275344" y="645705"/>
                </a:lnTo>
                <a:lnTo>
                  <a:pt x="323088" y="649224"/>
                </a:lnTo>
                <a:lnTo>
                  <a:pt x="370831" y="645705"/>
                </a:lnTo>
                <a:lnTo>
                  <a:pt x="416399" y="635483"/>
                </a:lnTo>
                <a:lnTo>
                  <a:pt x="459293" y="619061"/>
                </a:lnTo>
                <a:lnTo>
                  <a:pt x="499012" y="596938"/>
                </a:lnTo>
                <a:lnTo>
                  <a:pt x="535056" y="569617"/>
                </a:lnTo>
                <a:lnTo>
                  <a:pt x="566927" y="537599"/>
                </a:lnTo>
                <a:lnTo>
                  <a:pt x="594124" y="501386"/>
                </a:lnTo>
                <a:lnTo>
                  <a:pt x="616147" y="461480"/>
                </a:lnTo>
                <a:lnTo>
                  <a:pt x="632496" y="418380"/>
                </a:lnTo>
                <a:lnTo>
                  <a:pt x="642672" y="372591"/>
                </a:lnTo>
                <a:lnTo>
                  <a:pt x="646176" y="324612"/>
                </a:lnTo>
                <a:lnTo>
                  <a:pt x="642672" y="276632"/>
                </a:lnTo>
                <a:lnTo>
                  <a:pt x="632496" y="230843"/>
                </a:lnTo>
                <a:lnTo>
                  <a:pt x="616147" y="187743"/>
                </a:lnTo>
                <a:lnTo>
                  <a:pt x="594124" y="147837"/>
                </a:lnTo>
                <a:lnTo>
                  <a:pt x="566927" y="111624"/>
                </a:lnTo>
                <a:lnTo>
                  <a:pt x="535056" y="79606"/>
                </a:lnTo>
                <a:lnTo>
                  <a:pt x="499012" y="52285"/>
                </a:lnTo>
                <a:lnTo>
                  <a:pt x="459293" y="30162"/>
                </a:lnTo>
                <a:lnTo>
                  <a:pt x="416399" y="13740"/>
                </a:lnTo>
                <a:lnTo>
                  <a:pt x="370831" y="3518"/>
                </a:lnTo>
                <a:lnTo>
                  <a:pt x="323088" y="0"/>
                </a:lnTo>
                <a:close/>
              </a:path>
            </a:pathLst>
          </a:custGeom>
          <a:solidFill>
            <a:srgbClr val="505050"/>
          </a:solidFill>
        </p:spPr>
        <p:txBody>
          <a:bodyPr wrap="square" lIns="0" tIns="0" rIns="0" bIns="0" rtlCol="0"/>
          <a:lstStyle/>
          <a:p>
            <a:endParaRPr/>
          </a:p>
        </p:txBody>
      </p:sp>
      <p:sp>
        <p:nvSpPr>
          <p:cNvPr id="24" name="object 24"/>
          <p:cNvSpPr/>
          <p:nvPr/>
        </p:nvSpPr>
        <p:spPr>
          <a:xfrm>
            <a:off x="8479535" y="3291840"/>
            <a:ext cx="646430" cy="649605"/>
          </a:xfrm>
          <a:custGeom>
            <a:avLst/>
            <a:gdLst/>
            <a:ahLst/>
            <a:cxnLst/>
            <a:rect l="l" t="t" r="r" b="b"/>
            <a:pathLst>
              <a:path w="646429" h="649604">
                <a:moveTo>
                  <a:pt x="323088" y="0"/>
                </a:moveTo>
                <a:lnTo>
                  <a:pt x="275344" y="3518"/>
                </a:lnTo>
                <a:lnTo>
                  <a:pt x="229776" y="13740"/>
                </a:lnTo>
                <a:lnTo>
                  <a:pt x="186882" y="30162"/>
                </a:lnTo>
                <a:lnTo>
                  <a:pt x="147163" y="52285"/>
                </a:lnTo>
                <a:lnTo>
                  <a:pt x="111119" y="79606"/>
                </a:lnTo>
                <a:lnTo>
                  <a:pt x="79248" y="111624"/>
                </a:lnTo>
                <a:lnTo>
                  <a:pt x="52051" y="147837"/>
                </a:lnTo>
                <a:lnTo>
                  <a:pt x="30028" y="187743"/>
                </a:lnTo>
                <a:lnTo>
                  <a:pt x="13679" y="230843"/>
                </a:lnTo>
                <a:lnTo>
                  <a:pt x="3503" y="276632"/>
                </a:lnTo>
                <a:lnTo>
                  <a:pt x="0" y="324612"/>
                </a:lnTo>
                <a:lnTo>
                  <a:pt x="3503" y="372591"/>
                </a:lnTo>
                <a:lnTo>
                  <a:pt x="13679" y="418380"/>
                </a:lnTo>
                <a:lnTo>
                  <a:pt x="30028" y="461480"/>
                </a:lnTo>
                <a:lnTo>
                  <a:pt x="52051" y="501386"/>
                </a:lnTo>
                <a:lnTo>
                  <a:pt x="79248" y="537599"/>
                </a:lnTo>
                <a:lnTo>
                  <a:pt x="111119" y="569617"/>
                </a:lnTo>
                <a:lnTo>
                  <a:pt x="147163" y="596938"/>
                </a:lnTo>
                <a:lnTo>
                  <a:pt x="186882" y="619061"/>
                </a:lnTo>
                <a:lnTo>
                  <a:pt x="229776" y="635483"/>
                </a:lnTo>
                <a:lnTo>
                  <a:pt x="275344" y="645705"/>
                </a:lnTo>
                <a:lnTo>
                  <a:pt x="323088" y="649224"/>
                </a:lnTo>
                <a:lnTo>
                  <a:pt x="370831" y="645705"/>
                </a:lnTo>
                <a:lnTo>
                  <a:pt x="416399" y="635483"/>
                </a:lnTo>
                <a:lnTo>
                  <a:pt x="459293" y="619061"/>
                </a:lnTo>
                <a:lnTo>
                  <a:pt x="499012" y="596938"/>
                </a:lnTo>
                <a:lnTo>
                  <a:pt x="535056" y="569617"/>
                </a:lnTo>
                <a:lnTo>
                  <a:pt x="566927" y="537599"/>
                </a:lnTo>
                <a:lnTo>
                  <a:pt x="594124" y="501386"/>
                </a:lnTo>
                <a:lnTo>
                  <a:pt x="616147" y="461480"/>
                </a:lnTo>
                <a:lnTo>
                  <a:pt x="632496" y="418380"/>
                </a:lnTo>
                <a:lnTo>
                  <a:pt x="642672" y="372591"/>
                </a:lnTo>
                <a:lnTo>
                  <a:pt x="646176" y="324612"/>
                </a:lnTo>
                <a:lnTo>
                  <a:pt x="642672" y="276632"/>
                </a:lnTo>
                <a:lnTo>
                  <a:pt x="632496" y="230843"/>
                </a:lnTo>
                <a:lnTo>
                  <a:pt x="616147" y="187743"/>
                </a:lnTo>
                <a:lnTo>
                  <a:pt x="594124" y="147837"/>
                </a:lnTo>
                <a:lnTo>
                  <a:pt x="566927" y="111624"/>
                </a:lnTo>
                <a:lnTo>
                  <a:pt x="535056" y="79606"/>
                </a:lnTo>
                <a:lnTo>
                  <a:pt x="499012" y="52285"/>
                </a:lnTo>
                <a:lnTo>
                  <a:pt x="459293" y="30162"/>
                </a:lnTo>
                <a:lnTo>
                  <a:pt x="416399" y="13740"/>
                </a:lnTo>
                <a:lnTo>
                  <a:pt x="370831" y="3518"/>
                </a:lnTo>
                <a:lnTo>
                  <a:pt x="323088" y="0"/>
                </a:lnTo>
                <a:close/>
              </a:path>
            </a:pathLst>
          </a:custGeom>
          <a:solidFill>
            <a:srgbClr val="505050"/>
          </a:solidFill>
        </p:spPr>
        <p:txBody>
          <a:bodyPr wrap="square" lIns="0" tIns="0" rIns="0" bIns="0" rtlCol="0"/>
          <a:lstStyle/>
          <a:p>
            <a:endParaRPr/>
          </a:p>
        </p:txBody>
      </p:sp>
      <p:sp>
        <p:nvSpPr>
          <p:cNvPr id="25" name="object 25"/>
          <p:cNvSpPr txBox="1"/>
          <p:nvPr/>
        </p:nvSpPr>
        <p:spPr>
          <a:xfrm>
            <a:off x="9249282" y="2550363"/>
            <a:ext cx="1698625" cy="1306195"/>
          </a:xfrm>
          <a:prstGeom prst="rect">
            <a:avLst/>
          </a:prstGeom>
        </p:spPr>
        <p:txBody>
          <a:bodyPr vert="horz" wrap="square" lIns="0" tIns="12700" rIns="0" bIns="0" rtlCol="0">
            <a:spAutoFit/>
          </a:bodyPr>
          <a:lstStyle/>
          <a:p>
            <a:pPr marL="12700">
              <a:lnSpc>
                <a:spcPct val="100000"/>
              </a:lnSpc>
              <a:spcBef>
                <a:spcPts val="100"/>
              </a:spcBef>
            </a:pPr>
            <a:r>
              <a:rPr sz="1800" dirty="0">
                <a:latin typeface="Arial MT"/>
                <a:cs typeface="Arial MT"/>
              </a:rPr>
              <a:t>Combat</a:t>
            </a:r>
            <a:r>
              <a:rPr sz="1800" spc="-85" dirty="0">
                <a:latin typeface="Arial MT"/>
                <a:cs typeface="Arial MT"/>
              </a:rPr>
              <a:t> </a:t>
            </a:r>
            <a:r>
              <a:rPr sz="1800" spc="-5" dirty="0">
                <a:latin typeface="Arial MT"/>
                <a:cs typeface="Arial MT"/>
              </a:rPr>
              <a:t>wound</a:t>
            </a:r>
            <a:endParaRPr sz="1800">
              <a:latin typeface="Arial MT"/>
              <a:cs typeface="Arial MT"/>
            </a:endParaRPr>
          </a:p>
          <a:p>
            <a:pPr marL="12700">
              <a:lnSpc>
                <a:spcPct val="100000"/>
              </a:lnSpc>
              <a:spcBef>
                <a:spcPts val="5"/>
              </a:spcBef>
            </a:pPr>
            <a:r>
              <a:rPr sz="1800" spc="10" dirty="0">
                <a:latin typeface="Arial MT"/>
                <a:cs typeface="Arial MT"/>
              </a:rPr>
              <a:t>m</a:t>
            </a:r>
            <a:r>
              <a:rPr sz="1800" dirty="0">
                <a:latin typeface="Arial MT"/>
                <a:cs typeface="Arial MT"/>
              </a:rPr>
              <a:t>edi</a:t>
            </a:r>
            <a:r>
              <a:rPr sz="1800" spc="10" dirty="0">
                <a:latin typeface="Arial MT"/>
                <a:cs typeface="Arial MT"/>
              </a:rPr>
              <a:t>c</a:t>
            </a:r>
            <a:r>
              <a:rPr sz="1800" dirty="0">
                <a:latin typeface="Arial MT"/>
                <a:cs typeface="Arial MT"/>
              </a:rPr>
              <a:t>at</a:t>
            </a:r>
            <a:r>
              <a:rPr sz="1800" spc="10" dirty="0">
                <a:latin typeface="Arial MT"/>
                <a:cs typeface="Arial MT"/>
              </a:rPr>
              <a:t>i</a:t>
            </a:r>
            <a:r>
              <a:rPr sz="1800" dirty="0">
                <a:latin typeface="Arial MT"/>
                <a:cs typeface="Arial MT"/>
              </a:rPr>
              <a:t>o</a:t>
            </a:r>
            <a:r>
              <a:rPr sz="1800" spc="-5" dirty="0">
                <a:latin typeface="Arial MT"/>
                <a:cs typeface="Arial MT"/>
              </a:rPr>
              <a:t>n</a:t>
            </a:r>
            <a:r>
              <a:rPr sz="1800" spc="-90" dirty="0">
                <a:latin typeface="Arial MT"/>
                <a:cs typeface="Arial MT"/>
              </a:rPr>
              <a:t> </a:t>
            </a:r>
            <a:r>
              <a:rPr sz="1800" dirty="0">
                <a:latin typeface="Arial MT"/>
                <a:cs typeface="Arial MT"/>
              </a:rPr>
              <a:t>pa</a:t>
            </a:r>
            <a:r>
              <a:rPr sz="1800" spc="10" dirty="0">
                <a:latin typeface="Arial MT"/>
                <a:cs typeface="Arial MT"/>
              </a:rPr>
              <a:t>c</a:t>
            </a:r>
            <a:r>
              <a:rPr sz="1800" dirty="0">
                <a:latin typeface="Arial MT"/>
                <a:cs typeface="Arial MT"/>
              </a:rPr>
              <a:t>k</a:t>
            </a:r>
            <a:endParaRPr sz="1800">
              <a:latin typeface="Arial MT"/>
              <a:cs typeface="Arial MT"/>
            </a:endParaRPr>
          </a:p>
          <a:p>
            <a:pPr marL="34290" marR="5080">
              <a:lnSpc>
                <a:spcPct val="100000"/>
              </a:lnSpc>
              <a:spcBef>
                <a:spcPts val="1435"/>
              </a:spcBef>
            </a:pPr>
            <a:r>
              <a:rPr sz="1800" dirty="0">
                <a:latin typeface="Arial MT"/>
                <a:cs typeface="Arial MT"/>
              </a:rPr>
              <a:t>Combat </a:t>
            </a:r>
            <a:r>
              <a:rPr sz="1800" spc="-5" dirty="0">
                <a:latin typeface="Arial MT"/>
                <a:cs typeface="Arial MT"/>
              </a:rPr>
              <a:t>wound </a:t>
            </a:r>
            <a:r>
              <a:rPr sz="1800" dirty="0">
                <a:latin typeface="Arial MT"/>
                <a:cs typeface="Arial MT"/>
              </a:rPr>
              <a:t> </a:t>
            </a:r>
            <a:r>
              <a:rPr sz="1800" spc="10" dirty="0">
                <a:latin typeface="Arial MT"/>
                <a:cs typeface="Arial MT"/>
              </a:rPr>
              <a:t>m</a:t>
            </a:r>
            <a:r>
              <a:rPr sz="1800" dirty="0">
                <a:latin typeface="Arial MT"/>
                <a:cs typeface="Arial MT"/>
              </a:rPr>
              <a:t>edi</a:t>
            </a:r>
            <a:r>
              <a:rPr sz="1800" spc="10" dirty="0">
                <a:latin typeface="Arial MT"/>
                <a:cs typeface="Arial MT"/>
              </a:rPr>
              <a:t>c</a:t>
            </a:r>
            <a:r>
              <a:rPr sz="1800" dirty="0">
                <a:latin typeface="Arial MT"/>
                <a:cs typeface="Arial MT"/>
              </a:rPr>
              <a:t>at</a:t>
            </a:r>
            <a:r>
              <a:rPr sz="1800" spc="10" dirty="0">
                <a:latin typeface="Arial MT"/>
                <a:cs typeface="Arial MT"/>
              </a:rPr>
              <a:t>i</a:t>
            </a:r>
            <a:r>
              <a:rPr sz="1800" dirty="0">
                <a:latin typeface="Arial MT"/>
                <a:cs typeface="Arial MT"/>
              </a:rPr>
              <a:t>o</a:t>
            </a:r>
            <a:r>
              <a:rPr sz="1800" spc="-5" dirty="0">
                <a:latin typeface="Arial MT"/>
                <a:cs typeface="Arial MT"/>
              </a:rPr>
              <a:t>n</a:t>
            </a:r>
            <a:r>
              <a:rPr sz="1800" spc="-90" dirty="0">
                <a:latin typeface="Arial MT"/>
                <a:cs typeface="Arial MT"/>
              </a:rPr>
              <a:t> </a:t>
            </a:r>
            <a:r>
              <a:rPr sz="1800" dirty="0">
                <a:latin typeface="Arial MT"/>
                <a:cs typeface="Arial MT"/>
              </a:rPr>
              <a:t>pa</a:t>
            </a:r>
            <a:r>
              <a:rPr sz="1800" spc="10" dirty="0">
                <a:latin typeface="Arial MT"/>
                <a:cs typeface="Arial MT"/>
              </a:rPr>
              <a:t>c</a:t>
            </a:r>
            <a:r>
              <a:rPr sz="1800" dirty="0">
                <a:latin typeface="Arial MT"/>
                <a:cs typeface="Arial MT"/>
              </a:rPr>
              <a:t>k</a:t>
            </a:r>
            <a:endParaRPr sz="1800">
              <a:latin typeface="Arial MT"/>
              <a:cs typeface="Arial MT"/>
            </a:endParaRPr>
          </a:p>
        </p:txBody>
      </p:sp>
      <p:sp>
        <p:nvSpPr>
          <p:cNvPr id="26" name="object 26"/>
          <p:cNvSpPr/>
          <p:nvPr/>
        </p:nvSpPr>
        <p:spPr>
          <a:xfrm>
            <a:off x="8479535" y="4062984"/>
            <a:ext cx="646430" cy="649605"/>
          </a:xfrm>
          <a:custGeom>
            <a:avLst/>
            <a:gdLst/>
            <a:ahLst/>
            <a:cxnLst/>
            <a:rect l="l" t="t" r="r" b="b"/>
            <a:pathLst>
              <a:path w="646429" h="649604">
                <a:moveTo>
                  <a:pt x="323088" y="0"/>
                </a:moveTo>
                <a:lnTo>
                  <a:pt x="275344" y="3518"/>
                </a:lnTo>
                <a:lnTo>
                  <a:pt x="229776" y="13740"/>
                </a:lnTo>
                <a:lnTo>
                  <a:pt x="186882" y="30162"/>
                </a:lnTo>
                <a:lnTo>
                  <a:pt x="147163" y="52285"/>
                </a:lnTo>
                <a:lnTo>
                  <a:pt x="111119" y="79606"/>
                </a:lnTo>
                <a:lnTo>
                  <a:pt x="79248" y="111624"/>
                </a:lnTo>
                <a:lnTo>
                  <a:pt x="52051" y="147837"/>
                </a:lnTo>
                <a:lnTo>
                  <a:pt x="30028" y="187743"/>
                </a:lnTo>
                <a:lnTo>
                  <a:pt x="13679" y="230843"/>
                </a:lnTo>
                <a:lnTo>
                  <a:pt x="3503" y="276632"/>
                </a:lnTo>
                <a:lnTo>
                  <a:pt x="0" y="324612"/>
                </a:lnTo>
                <a:lnTo>
                  <a:pt x="3503" y="372591"/>
                </a:lnTo>
                <a:lnTo>
                  <a:pt x="13679" y="418380"/>
                </a:lnTo>
                <a:lnTo>
                  <a:pt x="30028" y="461480"/>
                </a:lnTo>
                <a:lnTo>
                  <a:pt x="52051" y="501386"/>
                </a:lnTo>
                <a:lnTo>
                  <a:pt x="79248" y="537599"/>
                </a:lnTo>
                <a:lnTo>
                  <a:pt x="111119" y="569617"/>
                </a:lnTo>
                <a:lnTo>
                  <a:pt x="147163" y="596938"/>
                </a:lnTo>
                <a:lnTo>
                  <a:pt x="186882" y="619061"/>
                </a:lnTo>
                <a:lnTo>
                  <a:pt x="229776" y="635483"/>
                </a:lnTo>
                <a:lnTo>
                  <a:pt x="275344" y="645705"/>
                </a:lnTo>
                <a:lnTo>
                  <a:pt x="323088" y="649224"/>
                </a:lnTo>
                <a:lnTo>
                  <a:pt x="370831" y="645705"/>
                </a:lnTo>
                <a:lnTo>
                  <a:pt x="416399" y="635483"/>
                </a:lnTo>
                <a:lnTo>
                  <a:pt x="459293" y="619061"/>
                </a:lnTo>
                <a:lnTo>
                  <a:pt x="499012" y="596938"/>
                </a:lnTo>
                <a:lnTo>
                  <a:pt x="535056" y="569617"/>
                </a:lnTo>
                <a:lnTo>
                  <a:pt x="566927" y="537599"/>
                </a:lnTo>
                <a:lnTo>
                  <a:pt x="594124" y="501386"/>
                </a:lnTo>
                <a:lnTo>
                  <a:pt x="616147" y="461480"/>
                </a:lnTo>
                <a:lnTo>
                  <a:pt x="632496" y="418380"/>
                </a:lnTo>
                <a:lnTo>
                  <a:pt x="642672" y="372591"/>
                </a:lnTo>
                <a:lnTo>
                  <a:pt x="646176" y="324612"/>
                </a:lnTo>
                <a:lnTo>
                  <a:pt x="642672" y="276632"/>
                </a:lnTo>
                <a:lnTo>
                  <a:pt x="632496" y="230843"/>
                </a:lnTo>
                <a:lnTo>
                  <a:pt x="616147" y="187743"/>
                </a:lnTo>
                <a:lnTo>
                  <a:pt x="594124" y="147837"/>
                </a:lnTo>
                <a:lnTo>
                  <a:pt x="566927" y="111624"/>
                </a:lnTo>
                <a:lnTo>
                  <a:pt x="535056" y="79606"/>
                </a:lnTo>
                <a:lnTo>
                  <a:pt x="499012" y="52285"/>
                </a:lnTo>
                <a:lnTo>
                  <a:pt x="459293" y="30162"/>
                </a:lnTo>
                <a:lnTo>
                  <a:pt x="416399" y="13740"/>
                </a:lnTo>
                <a:lnTo>
                  <a:pt x="370831" y="3518"/>
                </a:lnTo>
                <a:lnTo>
                  <a:pt x="323088" y="0"/>
                </a:lnTo>
                <a:close/>
              </a:path>
            </a:pathLst>
          </a:custGeom>
          <a:solidFill>
            <a:srgbClr val="505050"/>
          </a:solidFill>
        </p:spPr>
        <p:txBody>
          <a:bodyPr wrap="square" lIns="0" tIns="0" rIns="0" bIns="0" rtlCol="0"/>
          <a:lstStyle/>
          <a:p>
            <a:endParaRPr/>
          </a:p>
        </p:txBody>
      </p:sp>
      <p:sp>
        <p:nvSpPr>
          <p:cNvPr id="27" name="object 27"/>
          <p:cNvSpPr txBox="1"/>
          <p:nvPr/>
        </p:nvSpPr>
        <p:spPr>
          <a:xfrm>
            <a:off x="9256268" y="4071620"/>
            <a:ext cx="1641475" cy="574040"/>
          </a:xfrm>
          <a:prstGeom prst="rect">
            <a:avLst/>
          </a:prstGeom>
        </p:spPr>
        <p:txBody>
          <a:bodyPr vert="horz" wrap="square" lIns="0" tIns="12700" rIns="0" bIns="0" rtlCol="0">
            <a:spAutoFit/>
          </a:bodyPr>
          <a:lstStyle/>
          <a:p>
            <a:pPr marL="12700" marR="5080">
              <a:lnSpc>
                <a:spcPct val="100000"/>
              </a:lnSpc>
              <a:spcBef>
                <a:spcPts val="100"/>
              </a:spcBef>
            </a:pPr>
            <a:r>
              <a:rPr sz="1800" spc="-5" dirty="0">
                <a:latin typeface="Arial MT"/>
                <a:cs typeface="Arial MT"/>
              </a:rPr>
              <a:t>Gauze</a:t>
            </a:r>
            <a:r>
              <a:rPr sz="1800" spc="-30" dirty="0">
                <a:latin typeface="Arial MT"/>
                <a:cs typeface="Arial MT"/>
              </a:rPr>
              <a:t> </a:t>
            </a:r>
            <a:r>
              <a:rPr sz="1800" dirty="0">
                <a:latin typeface="Arial MT"/>
                <a:cs typeface="Arial MT"/>
              </a:rPr>
              <a:t>and</a:t>
            </a:r>
            <a:r>
              <a:rPr sz="1800" spc="-50" dirty="0">
                <a:latin typeface="Arial MT"/>
                <a:cs typeface="Arial MT"/>
              </a:rPr>
              <a:t> </a:t>
            </a:r>
            <a:r>
              <a:rPr sz="1800" dirty="0">
                <a:latin typeface="Arial MT"/>
                <a:cs typeface="Arial MT"/>
              </a:rPr>
              <a:t>rigid </a:t>
            </a:r>
            <a:r>
              <a:rPr sz="1800" spc="-484" dirty="0">
                <a:latin typeface="Arial MT"/>
                <a:cs typeface="Arial MT"/>
              </a:rPr>
              <a:t> </a:t>
            </a:r>
            <a:r>
              <a:rPr sz="1800" spc="-5" dirty="0">
                <a:latin typeface="Arial MT"/>
                <a:cs typeface="Arial MT"/>
              </a:rPr>
              <a:t>eye </a:t>
            </a:r>
            <a:r>
              <a:rPr sz="1800" dirty="0">
                <a:latin typeface="Arial MT"/>
                <a:cs typeface="Arial MT"/>
              </a:rPr>
              <a:t>shield</a:t>
            </a:r>
            <a:endParaRPr sz="1800">
              <a:latin typeface="Arial MT"/>
              <a:cs typeface="Arial MT"/>
            </a:endParaRPr>
          </a:p>
        </p:txBody>
      </p:sp>
      <p:sp>
        <p:nvSpPr>
          <p:cNvPr id="28" name="object 28"/>
          <p:cNvSpPr/>
          <p:nvPr/>
        </p:nvSpPr>
        <p:spPr>
          <a:xfrm>
            <a:off x="8479535" y="4846320"/>
            <a:ext cx="646430" cy="649605"/>
          </a:xfrm>
          <a:custGeom>
            <a:avLst/>
            <a:gdLst/>
            <a:ahLst/>
            <a:cxnLst/>
            <a:rect l="l" t="t" r="r" b="b"/>
            <a:pathLst>
              <a:path w="646429" h="649604">
                <a:moveTo>
                  <a:pt x="323088" y="0"/>
                </a:moveTo>
                <a:lnTo>
                  <a:pt x="275344" y="3518"/>
                </a:lnTo>
                <a:lnTo>
                  <a:pt x="229776" y="13740"/>
                </a:lnTo>
                <a:lnTo>
                  <a:pt x="186882" y="30162"/>
                </a:lnTo>
                <a:lnTo>
                  <a:pt x="147163" y="52285"/>
                </a:lnTo>
                <a:lnTo>
                  <a:pt x="111119" y="79606"/>
                </a:lnTo>
                <a:lnTo>
                  <a:pt x="79248" y="111624"/>
                </a:lnTo>
                <a:lnTo>
                  <a:pt x="52051" y="147837"/>
                </a:lnTo>
                <a:lnTo>
                  <a:pt x="30028" y="187743"/>
                </a:lnTo>
                <a:lnTo>
                  <a:pt x="13679" y="230843"/>
                </a:lnTo>
                <a:lnTo>
                  <a:pt x="3503" y="276632"/>
                </a:lnTo>
                <a:lnTo>
                  <a:pt x="0" y="324611"/>
                </a:lnTo>
                <a:lnTo>
                  <a:pt x="3503" y="372591"/>
                </a:lnTo>
                <a:lnTo>
                  <a:pt x="13679" y="418380"/>
                </a:lnTo>
                <a:lnTo>
                  <a:pt x="30028" y="461480"/>
                </a:lnTo>
                <a:lnTo>
                  <a:pt x="52051" y="501386"/>
                </a:lnTo>
                <a:lnTo>
                  <a:pt x="79248" y="537599"/>
                </a:lnTo>
                <a:lnTo>
                  <a:pt x="111119" y="569617"/>
                </a:lnTo>
                <a:lnTo>
                  <a:pt x="147163" y="596938"/>
                </a:lnTo>
                <a:lnTo>
                  <a:pt x="186882" y="619061"/>
                </a:lnTo>
                <a:lnTo>
                  <a:pt x="229776" y="635483"/>
                </a:lnTo>
                <a:lnTo>
                  <a:pt x="275344" y="645705"/>
                </a:lnTo>
                <a:lnTo>
                  <a:pt x="323088" y="649223"/>
                </a:lnTo>
                <a:lnTo>
                  <a:pt x="370831" y="645705"/>
                </a:lnTo>
                <a:lnTo>
                  <a:pt x="416399" y="635483"/>
                </a:lnTo>
                <a:lnTo>
                  <a:pt x="459293" y="619061"/>
                </a:lnTo>
                <a:lnTo>
                  <a:pt x="499012" y="596938"/>
                </a:lnTo>
                <a:lnTo>
                  <a:pt x="535056" y="569617"/>
                </a:lnTo>
                <a:lnTo>
                  <a:pt x="566927" y="537599"/>
                </a:lnTo>
                <a:lnTo>
                  <a:pt x="594124" y="501386"/>
                </a:lnTo>
                <a:lnTo>
                  <a:pt x="616147" y="461480"/>
                </a:lnTo>
                <a:lnTo>
                  <a:pt x="632496" y="418380"/>
                </a:lnTo>
                <a:lnTo>
                  <a:pt x="642672" y="372591"/>
                </a:lnTo>
                <a:lnTo>
                  <a:pt x="646176" y="324611"/>
                </a:lnTo>
                <a:lnTo>
                  <a:pt x="642672" y="276632"/>
                </a:lnTo>
                <a:lnTo>
                  <a:pt x="632496" y="230843"/>
                </a:lnTo>
                <a:lnTo>
                  <a:pt x="616147" y="187743"/>
                </a:lnTo>
                <a:lnTo>
                  <a:pt x="594124" y="147837"/>
                </a:lnTo>
                <a:lnTo>
                  <a:pt x="566927" y="111624"/>
                </a:lnTo>
                <a:lnTo>
                  <a:pt x="535056" y="79606"/>
                </a:lnTo>
                <a:lnTo>
                  <a:pt x="499012" y="52285"/>
                </a:lnTo>
                <a:lnTo>
                  <a:pt x="459293" y="30162"/>
                </a:lnTo>
                <a:lnTo>
                  <a:pt x="416399" y="13740"/>
                </a:lnTo>
                <a:lnTo>
                  <a:pt x="370831" y="3518"/>
                </a:lnTo>
                <a:lnTo>
                  <a:pt x="323088" y="0"/>
                </a:lnTo>
                <a:close/>
              </a:path>
            </a:pathLst>
          </a:custGeom>
          <a:solidFill>
            <a:srgbClr val="585858"/>
          </a:solidFill>
        </p:spPr>
        <p:txBody>
          <a:bodyPr wrap="square" lIns="0" tIns="0" rIns="0" bIns="0" rtlCol="0"/>
          <a:lstStyle/>
          <a:p>
            <a:endParaRPr/>
          </a:p>
        </p:txBody>
      </p:sp>
      <p:sp>
        <p:nvSpPr>
          <p:cNvPr id="29" name="object 29"/>
          <p:cNvSpPr txBox="1"/>
          <p:nvPr/>
        </p:nvSpPr>
        <p:spPr>
          <a:xfrm>
            <a:off x="8498967" y="2611907"/>
            <a:ext cx="3543935" cy="3672204"/>
          </a:xfrm>
          <a:prstGeom prst="rect">
            <a:avLst/>
          </a:prstGeom>
        </p:spPr>
        <p:txBody>
          <a:bodyPr vert="horz" wrap="square" lIns="0" tIns="11430" rIns="0" bIns="0" rtlCol="0">
            <a:spAutoFit/>
          </a:bodyPr>
          <a:lstStyle/>
          <a:p>
            <a:pPr marL="169545">
              <a:lnSpc>
                <a:spcPct val="100000"/>
              </a:lnSpc>
              <a:spcBef>
                <a:spcPts val="90"/>
              </a:spcBef>
            </a:pPr>
            <a:r>
              <a:rPr sz="3200" spc="-10" dirty="0">
                <a:solidFill>
                  <a:srgbClr val="FFFFFF"/>
                </a:solidFill>
                <a:latin typeface="Arial Black"/>
                <a:cs typeface="Arial Black"/>
              </a:rPr>
              <a:t>P</a:t>
            </a:r>
            <a:endParaRPr sz="3200" dirty="0">
              <a:latin typeface="Arial Black"/>
              <a:cs typeface="Arial Black"/>
            </a:endParaRPr>
          </a:p>
          <a:p>
            <a:pPr marL="111760" marR="3018155" indent="45720" algn="just">
              <a:lnSpc>
                <a:spcPct val="159500"/>
              </a:lnSpc>
              <a:spcBef>
                <a:spcPts val="60"/>
              </a:spcBef>
            </a:pPr>
            <a:r>
              <a:rPr sz="3200" spc="-5" dirty="0">
                <a:solidFill>
                  <a:srgbClr val="FFFFFF"/>
                </a:solidFill>
                <a:latin typeface="Arial Black"/>
                <a:cs typeface="Arial Black"/>
              </a:rPr>
              <a:t>A </a:t>
            </a:r>
            <a:r>
              <a:rPr sz="3200" spc="-1060" dirty="0">
                <a:solidFill>
                  <a:srgbClr val="FFFFFF"/>
                </a:solidFill>
                <a:latin typeface="Arial Black"/>
                <a:cs typeface="Arial Black"/>
              </a:rPr>
              <a:t> </a:t>
            </a:r>
            <a:r>
              <a:rPr sz="3200" spc="-5" dirty="0">
                <a:solidFill>
                  <a:srgbClr val="FFFFFF"/>
                </a:solidFill>
                <a:latin typeface="Arial Black"/>
                <a:cs typeface="Arial Black"/>
              </a:rPr>
              <a:t>W  </a:t>
            </a:r>
            <a:r>
              <a:rPr sz="3200" spc="-10" dirty="0">
                <a:solidFill>
                  <a:srgbClr val="FFFFFF"/>
                </a:solidFill>
                <a:latin typeface="Arial Black"/>
                <a:cs typeface="Arial Black"/>
              </a:rPr>
              <a:t>S</a:t>
            </a:r>
            <a:endParaRPr sz="3200" dirty="0">
              <a:latin typeface="Arial Black"/>
              <a:cs typeface="Arial Black"/>
            </a:endParaRPr>
          </a:p>
          <a:p>
            <a:pPr marL="12700">
              <a:lnSpc>
                <a:spcPct val="100000"/>
              </a:lnSpc>
              <a:spcBef>
                <a:spcPts val="2130"/>
              </a:spcBef>
              <a:tabLst>
                <a:tab pos="927100" algn="l"/>
              </a:tabLst>
            </a:pPr>
            <a:r>
              <a:rPr sz="1800" b="1" spc="-5" dirty="0">
                <a:latin typeface="Arial"/>
                <a:cs typeface="Arial"/>
              </a:rPr>
              <a:t>Other</a:t>
            </a:r>
            <a:r>
              <a:rPr sz="1800" spc="-5" dirty="0">
                <a:latin typeface="Arial MT"/>
                <a:cs typeface="Arial MT"/>
              </a:rPr>
              <a:t>:	DD</a:t>
            </a:r>
            <a:r>
              <a:rPr sz="1800" spc="-25" dirty="0">
                <a:latin typeface="Arial MT"/>
                <a:cs typeface="Arial MT"/>
              </a:rPr>
              <a:t> </a:t>
            </a:r>
            <a:r>
              <a:rPr sz="1800" dirty="0">
                <a:latin typeface="Arial MT"/>
                <a:cs typeface="Arial MT"/>
              </a:rPr>
              <a:t>Form</a:t>
            </a:r>
            <a:r>
              <a:rPr sz="1800" spc="-25" dirty="0">
                <a:latin typeface="Arial MT"/>
                <a:cs typeface="Arial MT"/>
              </a:rPr>
              <a:t> </a:t>
            </a:r>
            <a:r>
              <a:rPr sz="1800" dirty="0">
                <a:latin typeface="Arial MT"/>
                <a:cs typeface="Arial MT"/>
              </a:rPr>
              <a:t>1380</a:t>
            </a:r>
            <a:r>
              <a:rPr sz="1800" spc="-30" dirty="0">
                <a:latin typeface="Arial MT"/>
                <a:cs typeface="Arial MT"/>
              </a:rPr>
              <a:t> </a:t>
            </a:r>
            <a:r>
              <a:rPr sz="1800" dirty="0">
                <a:latin typeface="Arial MT"/>
                <a:cs typeface="Arial MT"/>
              </a:rPr>
              <a:t>and</a:t>
            </a:r>
          </a:p>
          <a:p>
            <a:pPr marL="927100">
              <a:lnSpc>
                <a:spcPct val="100000"/>
              </a:lnSpc>
            </a:pPr>
            <a:r>
              <a:rPr sz="1800" spc="-10" dirty="0">
                <a:latin typeface="Arial MT"/>
                <a:cs typeface="Arial MT"/>
              </a:rPr>
              <a:t>MEDEVAC</a:t>
            </a:r>
            <a:r>
              <a:rPr sz="1800" spc="25" dirty="0">
                <a:latin typeface="Arial MT"/>
                <a:cs typeface="Arial MT"/>
              </a:rPr>
              <a:t> </a:t>
            </a:r>
            <a:r>
              <a:rPr sz="1800" dirty="0">
                <a:latin typeface="Arial MT"/>
                <a:cs typeface="Arial MT"/>
              </a:rPr>
              <a:t>Request</a:t>
            </a:r>
            <a:r>
              <a:rPr sz="1800" spc="-60" dirty="0">
                <a:latin typeface="Arial MT"/>
                <a:cs typeface="Arial MT"/>
              </a:rPr>
              <a:t> </a:t>
            </a:r>
            <a:r>
              <a:rPr sz="1800" spc="-5" dirty="0">
                <a:latin typeface="Arial MT"/>
                <a:cs typeface="Arial MT"/>
              </a:rPr>
              <a:t>Card</a:t>
            </a:r>
            <a:endParaRPr sz="1800" dirty="0">
              <a:latin typeface="Arial MT"/>
              <a:cs typeface="Arial MT"/>
            </a:endParaRPr>
          </a:p>
        </p:txBody>
      </p:sp>
      <p:sp>
        <p:nvSpPr>
          <p:cNvPr id="31" name="object 31"/>
          <p:cNvSpPr txBox="1">
            <a:spLocks noGrp="1"/>
          </p:cNvSpPr>
          <p:nvPr>
            <p:ph type="sldNum" sz="quarter" idx="7"/>
          </p:nvPr>
        </p:nvSpPr>
        <p:spPr>
          <a:prstGeom prst="rect">
            <a:avLst/>
          </a:prstGeom>
        </p:spPr>
        <p:txBody>
          <a:bodyPr vert="horz" wrap="square" lIns="0" tIns="0" rIns="0" bIns="0" rtlCol="0">
            <a:spAutoFit/>
          </a:bodyPr>
          <a:lstStyle/>
          <a:p>
            <a:pPr marL="12700">
              <a:lnSpc>
                <a:spcPts val="1435"/>
              </a:lnSpc>
              <a:tabLst>
                <a:tab pos="2207260" algn="l"/>
              </a:tabLst>
            </a:pPr>
            <a:r>
              <a:rPr spc="-5" dirty="0"/>
              <a:t>#TCCC-CPP-PPT-02</a:t>
            </a:r>
            <a:r>
              <a:rPr spc="15" dirty="0"/>
              <a:t> </a:t>
            </a:r>
            <a:r>
              <a:rPr spc="-5" dirty="0"/>
              <a:t>08</a:t>
            </a:r>
            <a:r>
              <a:rPr spc="20" dirty="0"/>
              <a:t> </a:t>
            </a:r>
            <a:r>
              <a:rPr dirty="0"/>
              <a:t>AUG </a:t>
            </a:r>
            <a:r>
              <a:rPr spc="-5" dirty="0"/>
              <a:t>23	</a:t>
            </a:r>
            <a:fld id="{81D60167-4931-47E6-BA6A-407CBD079E47}" type="slidenum">
              <a:rPr sz="1200" spc="-5" dirty="0">
                <a:solidFill>
                  <a:srgbClr val="000000"/>
                </a:solidFill>
              </a:rPr>
              <a:t>7</a:t>
            </a:fld>
            <a:endParaRPr sz="1200"/>
          </a:p>
        </p:txBody>
      </p:sp>
      <p:sp>
        <p:nvSpPr>
          <p:cNvPr id="30" name="object 30"/>
          <p:cNvSpPr txBox="1"/>
          <p:nvPr/>
        </p:nvSpPr>
        <p:spPr>
          <a:xfrm>
            <a:off x="9222485" y="4869942"/>
            <a:ext cx="2707005" cy="574040"/>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Arial MT"/>
                <a:cs typeface="Arial MT"/>
              </a:rPr>
              <a:t>Splinting</a:t>
            </a:r>
            <a:r>
              <a:rPr sz="1800" spc="-75" dirty="0">
                <a:latin typeface="Arial MT"/>
                <a:cs typeface="Arial MT"/>
              </a:rPr>
              <a:t> </a:t>
            </a:r>
            <a:r>
              <a:rPr sz="1800" dirty="0">
                <a:latin typeface="Arial MT"/>
                <a:cs typeface="Arial MT"/>
              </a:rPr>
              <a:t>material,</a:t>
            </a:r>
            <a:r>
              <a:rPr sz="1800" spc="-55" dirty="0">
                <a:latin typeface="Arial MT"/>
                <a:cs typeface="Arial MT"/>
              </a:rPr>
              <a:t> </a:t>
            </a:r>
            <a:r>
              <a:rPr sz="1800" dirty="0">
                <a:latin typeface="Arial MT"/>
                <a:cs typeface="Arial MT"/>
              </a:rPr>
              <a:t>cravats, </a:t>
            </a:r>
            <a:r>
              <a:rPr sz="1800" spc="-484" dirty="0">
                <a:latin typeface="Arial MT"/>
                <a:cs typeface="Arial MT"/>
              </a:rPr>
              <a:t> </a:t>
            </a:r>
            <a:r>
              <a:rPr sz="1800" dirty="0">
                <a:latin typeface="Arial MT"/>
                <a:cs typeface="Arial MT"/>
              </a:rPr>
              <a:t>and</a:t>
            </a:r>
            <a:r>
              <a:rPr sz="1800" spc="-20" dirty="0">
                <a:latin typeface="Arial MT"/>
                <a:cs typeface="Arial MT"/>
              </a:rPr>
              <a:t> </a:t>
            </a:r>
            <a:r>
              <a:rPr sz="1800" dirty="0">
                <a:latin typeface="Arial MT"/>
                <a:cs typeface="Arial MT"/>
              </a:rPr>
              <a:t>elastic</a:t>
            </a:r>
            <a:r>
              <a:rPr sz="1800" spc="-65" dirty="0">
                <a:latin typeface="Arial MT"/>
                <a:cs typeface="Arial MT"/>
              </a:rPr>
              <a:t> </a:t>
            </a:r>
            <a:r>
              <a:rPr sz="1800" spc="-5" dirty="0">
                <a:latin typeface="Arial MT"/>
                <a:cs typeface="Arial MT"/>
              </a:rPr>
              <a:t>wraps</a:t>
            </a:r>
            <a:endParaRPr sz="1800">
              <a:latin typeface="Arial MT"/>
              <a:cs typeface="Arial M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301997" y="290830"/>
            <a:ext cx="3587750" cy="329565"/>
          </a:xfrm>
          <a:prstGeom prst="rect">
            <a:avLst/>
          </a:prstGeom>
        </p:spPr>
        <p:txBody>
          <a:bodyPr vert="horz" wrap="square" lIns="0" tIns="11430" rIns="0" bIns="0" rtlCol="0">
            <a:spAutoFit/>
          </a:bodyPr>
          <a:lstStyle/>
          <a:p>
            <a:pPr marL="12700">
              <a:lnSpc>
                <a:spcPct val="100000"/>
              </a:lnSpc>
              <a:spcBef>
                <a:spcPts val="90"/>
              </a:spcBef>
            </a:pPr>
            <a:r>
              <a:rPr sz="2000" b="1" dirty="0">
                <a:solidFill>
                  <a:srgbClr val="756F6F"/>
                </a:solidFill>
                <a:latin typeface="Arial"/>
                <a:cs typeface="Arial"/>
              </a:rPr>
              <a:t>Module</a:t>
            </a:r>
            <a:r>
              <a:rPr sz="2000" b="1" spc="-60" dirty="0">
                <a:solidFill>
                  <a:srgbClr val="756F6F"/>
                </a:solidFill>
                <a:latin typeface="Arial"/>
                <a:cs typeface="Arial"/>
              </a:rPr>
              <a:t> </a:t>
            </a:r>
            <a:r>
              <a:rPr sz="2000" b="1" spc="-5" dirty="0">
                <a:solidFill>
                  <a:srgbClr val="756F6F"/>
                </a:solidFill>
                <a:latin typeface="Arial"/>
                <a:cs typeface="Arial"/>
              </a:rPr>
              <a:t>2:</a:t>
            </a:r>
            <a:r>
              <a:rPr sz="2000" b="1" spc="-50" dirty="0">
                <a:solidFill>
                  <a:srgbClr val="756F6F"/>
                </a:solidFill>
                <a:latin typeface="Arial"/>
                <a:cs typeface="Arial"/>
              </a:rPr>
              <a:t> </a:t>
            </a:r>
            <a:r>
              <a:rPr sz="2000" b="1" dirty="0">
                <a:solidFill>
                  <a:srgbClr val="756F6F"/>
                </a:solidFill>
                <a:latin typeface="Arial"/>
                <a:cs typeface="Arial"/>
              </a:rPr>
              <a:t>Medical</a:t>
            </a:r>
            <a:r>
              <a:rPr sz="2000" b="1" spc="-35" dirty="0">
                <a:solidFill>
                  <a:srgbClr val="756F6F"/>
                </a:solidFill>
                <a:latin typeface="Arial"/>
                <a:cs typeface="Arial"/>
              </a:rPr>
              <a:t> </a:t>
            </a:r>
            <a:r>
              <a:rPr sz="2000" b="1" spc="-5" dirty="0">
                <a:solidFill>
                  <a:srgbClr val="756F6F"/>
                </a:solidFill>
                <a:latin typeface="Arial"/>
                <a:cs typeface="Arial"/>
              </a:rPr>
              <a:t>Equipment</a:t>
            </a:r>
            <a:endParaRPr sz="2000">
              <a:latin typeface="Arial"/>
              <a:cs typeface="Arial"/>
            </a:endParaRPr>
          </a:p>
        </p:txBody>
      </p:sp>
      <p:pic>
        <p:nvPicPr>
          <p:cNvPr id="3" name="object 3"/>
          <p:cNvPicPr/>
          <p:nvPr/>
        </p:nvPicPr>
        <p:blipFill>
          <a:blip r:embed="rId3" cstate="print"/>
          <a:stretch>
            <a:fillRect/>
          </a:stretch>
        </p:blipFill>
        <p:spPr>
          <a:xfrm>
            <a:off x="307847" y="256031"/>
            <a:ext cx="1173480" cy="655320"/>
          </a:xfrm>
          <a:prstGeom prst="rect">
            <a:avLst/>
          </a:prstGeom>
        </p:spPr>
      </p:pic>
      <p:sp>
        <p:nvSpPr>
          <p:cNvPr id="4" name="object 4"/>
          <p:cNvSpPr txBox="1">
            <a:spLocks noGrp="1"/>
          </p:cNvSpPr>
          <p:nvPr>
            <p:ph type="title"/>
          </p:nvPr>
        </p:nvSpPr>
        <p:spPr>
          <a:prstGeom prst="rect">
            <a:avLst/>
          </a:prstGeom>
        </p:spPr>
        <p:txBody>
          <a:bodyPr vert="horz" wrap="square" lIns="0" tIns="12700" rIns="0" bIns="0" rtlCol="0">
            <a:spAutoFit/>
          </a:bodyPr>
          <a:lstStyle/>
          <a:p>
            <a:pPr marL="780415" marR="5080" indent="115570">
              <a:lnSpc>
                <a:spcPct val="100000"/>
              </a:lnSpc>
              <a:spcBef>
                <a:spcPts val="100"/>
              </a:spcBef>
            </a:pPr>
            <a:r>
              <a:rPr spc="-20" dirty="0"/>
              <a:t>COMBAT</a:t>
            </a:r>
            <a:r>
              <a:rPr spc="90" dirty="0"/>
              <a:t> </a:t>
            </a:r>
            <a:r>
              <a:rPr spc="-10" dirty="0"/>
              <a:t>MEDIC/CORPSMAN </a:t>
            </a:r>
            <a:r>
              <a:rPr spc="-985" dirty="0"/>
              <a:t> </a:t>
            </a:r>
            <a:r>
              <a:rPr dirty="0">
                <a:solidFill>
                  <a:srgbClr val="2D3334"/>
                </a:solidFill>
              </a:rPr>
              <a:t>CONTENT</a:t>
            </a:r>
            <a:r>
              <a:rPr spc="-35" dirty="0">
                <a:solidFill>
                  <a:srgbClr val="2D3334"/>
                </a:solidFill>
              </a:rPr>
              <a:t> AND</a:t>
            </a:r>
            <a:r>
              <a:rPr spc="50" dirty="0">
                <a:solidFill>
                  <a:srgbClr val="2D3334"/>
                </a:solidFill>
              </a:rPr>
              <a:t> </a:t>
            </a:r>
            <a:r>
              <a:rPr spc="-10" dirty="0">
                <a:solidFill>
                  <a:srgbClr val="2D3334"/>
                </a:solidFill>
              </a:rPr>
              <a:t>CAPABILITIES</a:t>
            </a:r>
          </a:p>
        </p:txBody>
      </p:sp>
      <p:sp>
        <p:nvSpPr>
          <p:cNvPr id="5" name="object 5"/>
          <p:cNvSpPr/>
          <p:nvPr/>
        </p:nvSpPr>
        <p:spPr>
          <a:xfrm>
            <a:off x="344424" y="5526023"/>
            <a:ext cx="4432300" cy="875030"/>
          </a:xfrm>
          <a:custGeom>
            <a:avLst/>
            <a:gdLst/>
            <a:ahLst/>
            <a:cxnLst/>
            <a:rect l="l" t="t" r="r" b="b"/>
            <a:pathLst>
              <a:path w="4432300" h="875029">
                <a:moveTo>
                  <a:pt x="4331335" y="0"/>
                </a:moveTo>
                <a:lnTo>
                  <a:pt x="100431" y="0"/>
                </a:lnTo>
                <a:lnTo>
                  <a:pt x="61341" y="7891"/>
                </a:lnTo>
                <a:lnTo>
                  <a:pt x="29417" y="29413"/>
                </a:lnTo>
                <a:lnTo>
                  <a:pt x="7893" y="61336"/>
                </a:lnTo>
                <a:lnTo>
                  <a:pt x="0" y="100431"/>
                </a:lnTo>
                <a:lnTo>
                  <a:pt x="0" y="774344"/>
                </a:lnTo>
                <a:lnTo>
                  <a:pt x="7893" y="813434"/>
                </a:lnTo>
                <a:lnTo>
                  <a:pt x="29417" y="845358"/>
                </a:lnTo>
                <a:lnTo>
                  <a:pt x="61341" y="866882"/>
                </a:lnTo>
                <a:lnTo>
                  <a:pt x="100431" y="874776"/>
                </a:lnTo>
                <a:lnTo>
                  <a:pt x="4331335" y="874776"/>
                </a:lnTo>
                <a:lnTo>
                  <a:pt x="4370445" y="866882"/>
                </a:lnTo>
                <a:lnTo>
                  <a:pt x="4402375" y="845358"/>
                </a:lnTo>
                <a:lnTo>
                  <a:pt x="4423900" y="813434"/>
                </a:lnTo>
                <a:lnTo>
                  <a:pt x="4431792" y="774344"/>
                </a:lnTo>
                <a:lnTo>
                  <a:pt x="4431792" y="100431"/>
                </a:lnTo>
                <a:lnTo>
                  <a:pt x="4423900" y="61336"/>
                </a:lnTo>
                <a:lnTo>
                  <a:pt x="4402375" y="29413"/>
                </a:lnTo>
                <a:lnTo>
                  <a:pt x="4370445" y="7891"/>
                </a:lnTo>
                <a:lnTo>
                  <a:pt x="4331335" y="0"/>
                </a:lnTo>
                <a:close/>
              </a:path>
            </a:pathLst>
          </a:custGeom>
          <a:solidFill>
            <a:srgbClr val="FFF4D2"/>
          </a:solidFill>
        </p:spPr>
        <p:txBody>
          <a:bodyPr wrap="square" lIns="0" tIns="0" rIns="0" bIns="0" rtlCol="0"/>
          <a:lstStyle/>
          <a:p>
            <a:endParaRPr/>
          </a:p>
        </p:txBody>
      </p:sp>
      <p:sp>
        <p:nvSpPr>
          <p:cNvPr id="6" name="object 6"/>
          <p:cNvSpPr txBox="1"/>
          <p:nvPr/>
        </p:nvSpPr>
        <p:spPr>
          <a:xfrm>
            <a:off x="1214424" y="5673344"/>
            <a:ext cx="2953385" cy="574040"/>
          </a:xfrm>
          <a:prstGeom prst="rect">
            <a:avLst/>
          </a:prstGeom>
        </p:spPr>
        <p:txBody>
          <a:bodyPr vert="horz" wrap="square" lIns="0" tIns="12700" rIns="0" bIns="0" rtlCol="0">
            <a:spAutoFit/>
          </a:bodyPr>
          <a:lstStyle/>
          <a:p>
            <a:pPr marL="12700" marR="5080">
              <a:lnSpc>
                <a:spcPct val="100000"/>
              </a:lnSpc>
              <a:spcBef>
                <a:spcPts val="100"/>
              </a:spcBef>
            </a:pPr>
            <a:r>
              <a:rPr sz="1800" dirty="0">
                <a:solidFill>
                  <a:srgbClr val="2D3334"/>
                </a:solidFill>
                <a:latin typeface="Arial MT"/>
                <a:cs typeface="Arial MT"/>
              </a:rPr>
              <a:t>Stock</a:t>
            </a:r>
            <a:r>
              <a:rPr sz="1800" spc="-50" dirty="0">
                <a:solidFill>
                  <a:srgbClr val="2D3334"/>
                </a:solidFill>
                <a:latin typeface="Arial MT"/>
                <a:cs typeface="Arial MT"/>
              </a:rPr>
              <a:t> </a:t>
            </a:r>
            <a:r>
              <a:rPr sz="1800" dirty="0">
                <a:solidFill>
                  <a:srgbClr val="2D3334"/>
                </a:solidFill>
                <a:latin typeface="Arial MT"/>
                <a:cs typeface="Arial MT"/>
              </a:rPr>
              <a:t>this</a:t>
            </a:r>
            <a:r>
              <a:rPr sz="1800" spc="-25" dirty="0">
                <a:solidFill>
                  <a:srgbClr val="2D3334"/>
                </a:solidFill>
                <a:latin typeface="Arial MT"/>
                <a:cs typeface="Arial MT"/>
              </a:rPr>
              <a:t> </a:t>
            </a:r>
            <a:r>
              <a:rPr sz="1800" dirty="0">
                <a:solidFill>
                  <a:srgbClr val="2D3334"/>
                </a:solidFill>
                <a:latin typeface="Arial MT"/>
                <a:cs typeface="Arial MT"/>
              </a:rPr>
              <a:t>bag</a:t>
            </a:r>
            <a:r>
              <a:rPr sz="1800" spc="-30" dirty="0">
                <a:solidFill>
                  <a:srgbClr val="2D3334"/>
                </a:solidFill>
                <a:latin typeface="Arial MT"/>
                <a:cs typeface="Arial MT"/>
              </a:rPr>
              <a:t> </a:t>
            </a:r>
            <a:r>
              <a:rPr sz="1800" dirty="0">
                <a:solidFill>
                  <a:srgbClr val="2D3334"/>
                </a:solidFill>
                <a:latin typeface="Arial MT"/>
                <a:cs typeface="Arial MT"/>
              </a:rPr>
              <a:t>in</a:t>
            </a:r>
            <a:r>
              <a:rPr sz="1800" spc="-30" dirty="0">
                <a:solidFill>
                  <a:srgbClr val="2D3334"/>
                </a:solidFill>
                <a:latin typeface="Arial MT"/>
                <a:cs typeface="Arial MT"/>
              </a:rPr>
              <a:t> </a:t>
            </a:r>
            <a:r>
              <a:rPr sz="1800" spc="5" dirty="0">
                <a:solidFill>
                  <a:srgbClr val="2D3334"/>
                </a:solidFill>
                <a:latin typeface="Arial MT"/>
                <a:cs typeface="Arial MT"/>
              </a:rPr>
              <a:t>accordance </a:t>
            </a:r>
            <a:r>
              <a:rPr sz="1800" spc="-484" dirty="0">
                <a:solidFill>
                  <a:srgbClr val="2D3334"/>
                </a:solidFill>
                <a:latin typeface="Arial MT"/>
                <a:cs typeface="Arial MT"/>
              </a:rPr>
              <a:t> </a:t>
            </a:r>
            <a:r>
              <a:rPr sz="1800" spc="-10" dirty="0">
                <a:solidFill>
                  <a:srgbClr val="2D3334"/>
                </a:solidFill>
                <a:latin typeface="Arial MT"/>
                <a:cs typeface="Arial MT"/>
              </a:rPr>
              <a:t>with </a:t>
            </a:r>
            <a:r>
              <a:rPr sz="1800" spc="-5" dirty="0">
                <a:solidFill>
                  <a:srgbClr val="2D3334"/>
                </a:solidFill>
                <a:latin typeface="Arial MT"/>
                <a:cs typeface="Arial MT"/>
              </a:rPr>
              <a:t>your</a:t>
            </a:r>
            <a:r>
              <a:rPr sz="1800" dirty="0">
                <a:solidFill>
                  <a:srgbClr val="2D3334"/>
                </a:solidFill>
                <a:latin typeface="Arial MT"/>
                <a:cs typeface="Arial MT"/>
              </a:rPr>
              <a:t> </a:t>
            </a:r>
            <a:r>
              <a:rPr sz="1800" b="1" dirty="0">
                <a:solidFill>
                  <a:srgbClr val="2D3334"/>
                </a:solidFill>
                <a:latin typeface="Arial"/>
                <a:cs typeface="Arial"/>
              </a:rPr>
              <a:t>SOPs/Protocols</a:t>
            </a:r>
            <a:endParaRPr sz="1800">
              <a:latin typeface="Arial"/>
              <a:cs typeface="Arial"/>
            </a:endParaRPr>
          </a:p>
        </p:txBody>
      </p:sp>
      <p:pic>
        <p:nvPicPr>
          <p:cNvPr id="7" name="object 7"/>
          <p:cNvPicPr/>
          <p:nvPr/>
        </p:nvPicPr>
        <p:blipFill>
          <a:blip r:embed="rId4" cstate="print"/>
          <a:stretch>
            <a:fillRect/>
          </a:stretch>
        </p:blipFill>
        <p:spPr>
          <a:xfrm>
            <a:off x="576072" y="5782055"/>
            <a:ext cx="454152" cy="396239"/>
          </a:xfrm>
          <a:prstGeom prst="rect">
            <a:avLst/>
          </a:prstGeom>
        </p:spPr>
      </p:pic>
      <p:sp>
        <p:nvSpPr>
          <p:cNvPr id="8" name="object 8"/>
          <p:cNvSpPr txBox="1"/>
          <p:nvPr/>
        </p:nvSpPr>
        <p:spPr>
          <a:xfrm>
            <a:off x="636828" y="4802885"/>
            <a:ext cx="3707129" cy="641350"/>
          </a:xfrm>
          <a:prstGeom prst="rect">
            <a:avLst/>
          </a:prstGeom>
        </p:spPr>
        <p:txBody>
          <a:bodyPr vert="horz" wrap="square" lIns="0" tIns="12700" rIns="0" bIns="0" rtlCol="0">
            <a:spAutoFit/>
          </a:bodyPr>
          <a:lstStyle/>
          <a:p>
            <a:pPr marL="55244">
              <a:lnSpc>
                <a:spcPts val="2785"/>
              </a:lnSpc>
              <a:spcBef>
                <a:spcPts val="100"/>
              </a:spcBef>
            </a:pPr>
            <a:r>
              <a:rPr sz="2400" b="1" spc="-15" dirty="0">
                <a:solidFill>
                  <a:srgbClr val="BB8542"/>
                </a:solidFill>
                <a:latin typeface="Arial"/>
                <a:cs typeface="Arial"/>
              </a:rPr>
              <a:t>ADVANCED</a:t>
            </a:r>
            <a:r>
              <a:rPr sz="2400" b="1" spc="70" dirty="0">
                <a:solidFill>
                  <a:srgbClr val="BB8542"/>
                </a:solidFill>
                <a:latin typeface="Arial"/>
                <a:cs typeface="Arial"/>
              </a:rPr>
              <a:t> </a:t>
            </a:r>
            <a:r>
              <a:rPr sz="2400" b="1" spc="-5" dirty="0">
                <a:solidFill>
                  <a:srgbClr val="BB8542"/>
                </a:solidFill>
                <a:latin typeface="Arial"/>
                <a:cs typeface="Arial"/>
              </a:rPr>
              <a:t>TCCC</a:t>
            </a:r>
            <a:r>
              <a:rPr sz="2400" b="1" spc="-10" dirty="0">
                <a:solidFill>
                  <a:srgbClr val="BB8542"/>
                </a:solidFill>
                <a:latin typeface="Arial"/>
                <a:cs typeface="Arial"/>
              </a:rPr>
              <a:t> </a:t>
            </a:r>
            <a:r>
              <a:rPr sz="2400" b="1" spc="-25" dirty="0">
                <a:solidFill>
                  <a:srgbClr val="BB8542"/>
                </a:solidFill>
                <a:latin typeface="Arial"/>
                <a:cs typeface="Arial"/>
              </a:rPr>
              <a:t>CARE</a:t>
            </a:r>
            <a:endParaRPr sz="2400">
              <a:latin typeface="Arial"/>
              <a:cs typeface="Arial"/>
            </a:endParaRPr>
          </a:p>
          <a:p>
            <a:pPr marL="12700">
              <a:lnSpc>
                <a:spcPts val="2065"/>
              </a:lnSpc>
            </a:pPr>
            <a:r>
              <a:rPr sz="1800" b="1" dirty="0">
                <a:latin typeface="Arial"/>
                <a:cs typeface="Arial"/>
              </a:rPr>
              <a:t>Combat</a:t>
            </a:r>
            <a:r>
              <a:rPr sz="1800" b="1" spc="-40" dirty="0">
                <a:latin typeface="Arial"/>
                <a:cs typeface="Arial"/>
              </a:rPr>
              <a:t> </a:t>
            </a:r>
            <a:r>
              <a:rPr sz="1800" b="1" dirty="0">
                <a:latin typeface="Arial"/>
                <a:cs typeface="Arial"/>
              </a:rPr>
              <a:t>Medic/Corpsman</a:t>
            </a:r>
            <a:r>
              <a:rPr sz="1800" b="1" spc="-75" dirty="0">
                <a:latin typeface="Arial"/>
                <a:cs typeface="Arial"/>
              </a:rPr>
              <a:t> </a:t>
            </a:r>
            <a:r>
              <a:rPr sz="1800" b="1" spc="-10" dirty="0">
                <a:latin typeface="Arial"/>
                <a:cs typeface="Arial"/>
              </a:rPr>
              <a:t>Aid</a:t>
            </a:r>
            <a:r>
              <a:rPr sz="1800" b="1" spc="10" dirty="0">
                <a:latin typeface="Arial"/>
                <a:cs typeface="Arial"/>
              </a:rPr>
              <a:t> </a:t>
            </a:r>
            <a:r>
              <a:rPr sz="1800" b="1" dirty="0">
                <a:latin typeface="Arial"/>
                <a:cs typeface="Arial"/>
              </a:rPr>
              <a:t>Bag</a:t>
            </a:r>
            <a:endParaRPr sz="1800">
              <a:latin typeface="Arial"/>
              <a:cs typeface="Arial"/>
            </a:endParaRPr>
          </a:p>
        </p:txBody>
      </p:sp>
      <p:sp>
        <p:nvSpPr>
          <p:cNvPr id="9" name="object 9"/>
          <p:cNvSpPr/>
          <p:nvPr/>
        </p:nvSpPr>
        <p:spPr>
          <a:xfrm>
            <a:off x="5062728" y="2563367"/>
            <a:ext cx="649605" cy="646430"/>
          </a:xfrm>
          <a:custGeom>
            <a:avLst/>
            <a:gdLst/>
            <a:ahLst/>
            <a:cxnLst/>
            <a:rect l="l" t="t" r="r" b="b"/>
            <a:pathLst>
              <a:path w="649604" h="646430">
                <a:moveTo>
                  <a:pt x="324612" y="0"/>
                </a:moveTo>
                <a:lnTo>
                  <a:pt x="276632" y="3503"/>
                </a:lnTo>
                <a:lnTo>
                  <a:pt x="230843" y="13679"/>
                </a:lnTo>
                <a:lnTo>
                  <a:pt x="187743" y="30028"/>
                </a:lnTo>
                <a:lnTo>
                  <a:pt x="147837" y="52051"/>
                </a:lnTo>
                <a:lnTo>
                  <a:pt x="111624" y="79248"/>
                </a:lnTo>
                <a:lnTo>
                  <a:pt x="79606" y="111119"/>
                </a:lnTo>
                <a:lnTo>
                  <a:pt x="52285" y="147163"/>
                </a:lnTo>
                <a:lnTo>
                  <a:pt x="30162" y="186882"/>
                </a:lnTo>
                <a:lnTo>
                  <a:pt x="13740" y="229776"/>
                </a:lnTo>
                <a:lnTo>
                  <a:pt x="3518" y="275344"/>
                </a:lnTo>
                <a:lnTo>
                  <a:pt x="0" y="323088"/>
                </a:lnTo>
                <a:lnTo>
                  <a:pt x="3518" y="370831"/>
                </a:lnTo>
                <a:lnTo>
                  <a:pt x="13740" y="416399"/>
                </a:lnTo>
                <a:lnTo>
                  <a:pt x="30162" y="459293"/>
                </a:lnTo>
                <a:lnTo>
                  <a:pt x="52285" y="499012"/>
                </a:lnTo>
                <a:lnTo>
                  <a:pt x="79606" y="535056"/>
                </a:lnTo>
                <a:lnTo>
                  <a:pt x="111624" y="566927"/>
                </a:lnTo>
                <a:lnTo>
                  <a:pt x="147837" y="594124"/>
                </a:lnTo>
                <a:lnTo>
                  <a:pt x="187743" y="616147"/>
                </a:lnTo>
                <a:lnTo>
                  <a:pt x="230843" y="632496"/>
                </a:lnTo>
                <a:lnTo>
                  <a:pt x="276632" y="642672"/>
                </a:lnTo>
                <a:lnTo>
                  <a:pt x="324612" y="646176"/>
                </a:lnTo>
                <a:lnTo>
                  <a:pt x="372591" y="642672"/>
                </a:lnTo>
                <a:lnTo>
                  <a:pt x="418380" y="632496"/>
                </a:lnTo>
                <a:lnTo>
                  <a:pt x="461480" y="616147"/>
                </a:lnTo>
                <a:lnTo>
                  <a:pt x="501386" y="594124"/>
                </a:lnTo>
                <a:lnTo>
                  <a:pt x="537599" y="566927"/>
                </a:lnTo>
                <a:lnTo>
                  <a:pt x="569617" y="535056"/>
                </a:lnTo>
                <a:lnTo>
                  <a:pt x="596938" y="499012"/>
                </a:lnTo>
                <a:lnTo>
                  <a:pt x="619061" y="459293"/>
                </a:lnTo>
                <a:lnTo>
                  <a:pt x="635483" y="416399"/>
                </a:lnTo>
                <a:lnTo>
                  <a:pt x="645705" y="370831"/>
                </a:lnTo>
                <a:lnTo>
                  <a:pt x="649224" y="323088"/>
                </a:lnTo>
                <a:lnTo>
                  <a:pt x="645705" y="275344"/>
                </a:lnTo>
                <a:lnTo>
                  <a:pt x="635483" y="229776"/>
                </a:lnTo>
                <a:lnTo>
                  <a:pt x="619061" y="186882"/>
                </a:lnTo>
                <a:lnTo>
                  <a:pt x="596938" y="147163"/>
                </a:lnTo>
                <a:lnTo>
                  <a:pt x="569617" y="111119"/>
                </a:lnTo>
                <a:lnTo>
                  <a:pt x="537599" y="79248"/>
                </a:lnTo>
                <a:lnTo>
                  <a:pt x="501386" y="52051"/>
                </a:lnTo>
                <a:lnTo>
                  <a:pt x="461480" y="30028"/>
                </a:lnTo>
                <a:lnTo>
                  <a:pt x="418380" y="13679"/>
                </a:lnTo>
                <a:lnTo>
                  <a:pt x="372591" y="3503"/>
                </a:lnTo>
                <a:lnTo>
                  <a:pt x="324612" y="0"/>
                </a:lnTo>
                <a:close/>
              </a:path>
            </a:pathLst>
          </a:custGeom>
          <a:solidFill>
            <a:srgbClr val="D53439"/>
          </a:solidFill>
        </p:spPr>
        <p:txBody>
          <a:bodyPr wrap="square" lIns="0" tIns="0" rIns="0" bIns="0" rtlCol="0"/>
          <a:lstStyle/>
          <a:p>
            <a:endParaRPr/>
          </a:p>
        </p:txBody>
      </p:sp>
      <p:sp>
        <p:nvSpPr>
          <p:cNvPr id="10" name="object 10"/>
          <p:cNvSpPr txBox="1"/>
          <p:nvPr/>
        </p:nvSpPr>
        <p:spPr>
          <a:xfrm>
            <a:off x="5807709" y="2575686"/>
            <a:ext cx="5730240" cy="3669029"/>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Arial MT"/>
                <a:cs typeface="Arial MT"/>
              </a:rPr>
              <a:t>Tourniquet, hemostatic dressing, pressure bandage, </a:t>
            </a:r>
            <a:r>
              <a:rPr sz="1800" spc="5" dirty="0">
                <a:latin typeface="Arial MT"/>
                <a:cs typeface="Arial MT"/>
              </a:rPr>
              <a:t> </a:t>
            </a:r>
            <a:r>
              <a:rPr sz="1800" dirty="0">
                <a:latin typeface="Arial MT"/>
                <a:cs typeface="Arial MT"/>
              </a:rPr>
              <a:t>junctional</a:t>
            </a:r>
            <a:r>
              <a:rPr sz="1800" spc="-60" dirty="0">
                <a:latin typeface="Arial MT"/>
                <a:cs typeface="Arial MT"/>
              </a:rPr>
              <a:t> </a:t>
            </a:r>
            <a:r>
              <a:rPr sz="1800" dirty="0">
                <a:latin typeface="Arial MT"/>
                <a:cs typeface="Arial MT"/>
              </a:rPr>
              <a:t>tourniquet,</a:t>
            </a:r>
            <a:r>
              <a:rPr sz="1800" spc="-55" dirty="0">
                <a:latin typeface="Arial MT"/>
                <a:cs typeface="Arial MT"/>
              </a:rPr>
              <a:t> </a:t>
            </a:r>
            <a:r>
              <a:rPr sz="1800" dirty="0">
                <a:latin typeface="Arial MT"/>
                <a:cs typeface="Arial MT"/>
              </a:rPr>
              <a:t>X-stat®,</a:t>
            </a:r>
            <a:r>
              <a:rPr sz="1800" spc="-5" dirty="0">
                <a:latin typeface="Arial MT"/>
                <a:cs typeface="Arial MT"/>
              </a:rPr>
              <a:t> </a:t>
            </a:r>
            <a:r>
              <a:rPr sz="1800" dirty="0">
                <a:latin typeface="Arial MT"/>
                <a:cs typeface="Arial MT"/>
              </a:rPr>
              <a:t>and</a:t>
            </a:r>
            <a:r>
              <a:rPr sz="1800" spc="-5" dirty="0">
                <a:latin typeface="Arial MT"/>
                <a:cs typeface="Arial MT"/>
              </a:rPr>
              <a:t> wound</a:t>
            </a:r>
            <a:r>
              <a:rPr sz="1800" spc="15" dirty="0">
                <a:latin typeface="Arial MT"/>
                <a:cs typeface="Arial MT"/>
              </a:rPr>
              <a:t> </a:t>
            </a:r>
            <a:r>
              <a:rPr sz="1800" dirty="0">
                <a:latin typeface="Arial MT"/>
                <a:cs typeface="Arial MT"/>
              </a:rPr>
              <a:t>closure</a:t>
            </a:r>
            <a:r>
              <a:rPr sz="1800" spc="-55" dirty="0">
                <a:latin typeface="Arial MT"/>
                <a:cs typeface="Arial MT"/>
              </a:rPr>
              <a:t> </a:t>
            </a:r>
            <a:r>
              <a:rPr sz="1800" dirty="0">
                <a:latin typeface="Arial MT"/>
                <a:cs typeface="Arial MT"/>
              </a:rPr>
              <a:t>device</a:t>
            </a:r>
            <a:endParaRPr sz="1800">
              <a:latin typeface="Arial MT"/>
              <a:cs typeface="Arial MT"/>
            </a:endParaRPr>
          </a:p>
          <a:p>
            <a:pPr marL="12700" marR="1311275">
              <a:lnSpc>
                <a:spcPct val="100000"/>
              </a:lnSpc>
              <a:spcBef>
                <a:spcPts val="1520"/>
              </a:spcBef>
            </a:pPr>
            <a:r>
              <a:rPr sz="1800" dirty="0">
                <a:latin typeface="Arial MT"/>
                <a:cs typeface="Arial MT"/>
              </a:rPr>
              <a:t>Nasopharyngeal</a:t>
            </a:r>
            <a:r>
              <a:rPr sz="1800" spc="-70" dirty="0">
                <a:latin typeface="Arial MT"/>
                <a:cs typeface="Arial MT"/>
              </a:rPr>
              <a:t> </a:t>
            </a:r>
            <a:r>
              <a:rPr sz="1800" spc="-5" dirty="0">
                <a:latin typeface="Arial MT"/>
                <a:cs typeface="Arial MT"/>
              </a:rPr>
              <a:t>airway,</a:t>
            </a:r>
            <a:r>
              <a:rPr sz="1800" spc="5" dirty="0">
                <a:latin typeface="Arial MT"/>
                <a:cs typeface="Arial MT"/>
              </a:rPr>
              <a:t> </a:t>
            </a:r>
            <a:r>
              <a:rPr sz="1800" spc="-5" dirty="0">
                <a:latin typeface="Arial MT"/>
                <a:cs typeface="Arial MT"/>
              </a:rPr>
              <a:t>extraglottic</a:t>
            </a:r>
            <a:r>
              <a:rPr sz="1800" spc="-35" dirty="0">
                <a:latin typeface="Arial MT"/>
                <a:cs typeface="Arial MT"/>
              </a:rPr>
              <a:t> </a:t>
            </a:r>
            <a:r>
              <a:rPr sz="1800" spc="-5" dirty="0">
                <a:latin typeface="Arial MT"/>
                <a:cs typeface="Arial MT"/>
              </a:rPr>
              <a:t>airway, </a:t>
            </a:r>
            <a:r>
              <a:rPr sz="1800" spc="-490" dirty="0">
                <a:latin typeface="Arial MT"/>
                <a:cs typeface="Arial MT"/>
              </a:rPr>
              <a:t> </a:t>
            </a:r>
            <a:r>
              <a:rPr sz="1800" dirty="0">
                <a:latin typeface="Arial MT"/>
                <a:cs typeface="Arial MT"/>
              </a:rPr>
              <a:t>cricothyroidotomy</a:t>
            </a:r>
            <a:r>
              <a:rPr sz="1800" spc="-95" dirty="0">
                <a:latin typeface="Arial MT"/>
                <a:cs typeface="Arial MT"/>
              </a:rPr>
              <a:t> </a:t>
            </a:r>
            <a:r>
              <a:rPr sz="1800" spc="5" dirty="0">
                <a:latin typeface="Arial MT"/>
                <a:cs typeface="Arial MT"/>
              </a:rPr>
              <a:t>kits,</a:t>
            </a:r>
            <a:r>
              <a:rPr sz="1800" spc="-30" dirty="0">
                <a:latin typeface="Arial MT"/>
                <a:cs typeface="Arial MT"/>
              </a:rPr>
              <a:t> </a:t>
            </a:r>
            <a:r>
              <a:rPr sz="1800" dirty="0">
                <a:latin typeface="Arial MT"/>
                <a:cs typeface="Arial MT"/>
              </a:rPr>
              <a:t>and</a:t>
            </a:r>
            <a:r>
              <a:rPr sz="1800" spc="-45" dirty="0">
                <a:latin typeface="Arial MT"/>
                <a:cs typeface="Arial MT"/>
              </a:rPr>
              <a:t> </a:t>
            </a:r>
            <a:r>
              <a:rPr sz="1800" spc="5" dirty="0">
                <a:latin typeface="Arial MT"/>
                <a:cs typeface="Arial MT"/>
              </a:rPr>
              <a:t>suction</a:t>
            </a:r>
            <a:r>
              <a:rPr sz="1800" spc="-50" dirty="0">
                <a:latin typeface="Arial MT"/>
                <a:cs typeface="Arial MT"/>
              </a:rPr>
              <a:t> </a:t>
            </a:r>
            <a:r>
              <a:rPr sz="1800" dirty="0">
                <a:latin typeface="Arial MT"/>
                <a:cs typeface="Arial MT"/>
              </a:rPr>
              <a:t>devices</a:t>
            </a:r>
            <a:endParaRPr sz="1800">
              <a:latin typeface="Arial MT"/>
              <a:cs typeface="Arial MT"/>
            </a:endParaRPr>
          </a:p>
          <a:p>
            <a:pPr marL="12700">
              <a:lnSpc>
                <a:spcPct val="100000"/>
              </a:lnSpc>
              <a:spcBef>
                <a:spcPts val="1420"/>
              </a:spcBef>
            </a:pPr>
            <a:r>
              <a:rPr sz="1800" dirty="0">
                <a:latin typeface="Arial MT"/>
                <a:cs typeface="Arial MT"/>
              </a:rPr>
              <a:t>Bag</a:t>
            </a:r>
            <a:r>
              <a:rPr sz="1800" spc="-20" dirty="0">
                <a:latin typeface="Arial MT"/>
                <a:cs typeface="Arial MT"/>
              </a:rPr>
              <a:t> </a:t>
            </a:r>
            <a:r>
              <a:rPr sz="1800" spc="-5" dirty="0">
                <a:latin typeface="Arial MT"/>
                <a:cs typeface="Arial MT"/>
              </a:rPr>
              <a:t>valve</a:t>
            </a:r>
            <a:r>
              <a:rPr sz="1800" dirty="0">
                <a:latin typeface="Arial MT"/>
                <a:cs typeface="Arial MT"/>
              </a:rPr>
              <a:t> </a:t>
            </a:r>
            <a:r>
              <a:rPr sz="1800" spc="5" dirty="0">
                <a:latin typeface="Arial MT"/>
                <a:cs typeface="Arial MT"/>
              </a:rPr>
              <a:t>mask,</a:t>
            </a:r>
            <a:r>
              <a:rPr sz="1800" spc="-45" dirty="0">
                <a:latin typeface="Arial MT"/>
                <a:cs typeface="Arial MT"/>
              </a:rPr>
              <a:t> </a:t>
            </a:r>
            <a:r>
              <a:rPr sz="1800" spc="-5" dirty="0">
                <a:latin typeface="Arial MT"/>
                <a:cs typeface="Arial MT"/>
              </a:rPr>
              <a:t>vented</a:t>
            </a:r>
            <a:r>
              <a:rPr sz="1800" spc="-20" dirty="0">
                <a:latin typeface="Arial MT"/>
                <a:cs typeface="Arial MT"/>
              </a:rPr>
              <a:t> </a:t>
            </a:r>
            <a:r>
              <a:rPr sz="1800" dirty="0">
                <a:latin typeface="Arial MT"/>
                <a:cs typeface="Arial MT"/>
              </a:rPr>
              <a:t>chest</a:t>
            </a:r>
            <a:r>
              <a:rPr sz="1800" spc="-45" dirty="0">
                <a:latin typeface="Arial MT"/>
                <a:cs typeface="Arial MT"/>
              </a:rPr>
              <a:t> </a:t>
            </a:r>
            <a:r>
              <a:rPr sz="1800" dirty="0">
                <a:latin typeface="Arial MT"/>
                <a:cs typeface="Arial MT"/>
              </a:rPr>
              <a:t>seals,</a:t>
            </a:r>
            <a:r>
              <a:rPr sz="1800" spc="-70" dirty="0">
                <a:latin typeface="Arial MT"/>
                <a:cs typeface="Arial MT"/>
              </a:rPr>
              <a:t> </a:t>
            </a:r>
            <a:r>
              <a:rPr sz="1800" spc="-5" dirty="0">
                <a:latin typeface="Arial MT"/>
                <a:cs typeface="Arial MT"/>
              </a:rPr>
              <a:t>NDC</a:t>
            </a:r>
            <a:r>
              <a:rPr sz="1800" spc="15" dirty="0">
                <a:latin typeface="Arial MT"/>
                <a:cs typeface="Arial MT"/>
              </a:rPr>
              <a:t> </a:t>
            </a:r>
            <a:r>
              <a:rPr sz="1800" spc="10" dirty="0">
                <a:latin typeface="Arial MT"/>
                <a:cs typeface="Arial MT"/>
              </a:rPr>
              <a:t>10-14</a:t>
            </a:r>
            <a:r>
              <a:rPr sz="1800" spc="-45" dirty="0">
                <a:latin typeface="Arial MT"/>
                <a:cs typeface="Arial MT"/>
              </a:rPr>
              <a:t> </a:t>
            </a:r>
            <a:r>
              <a:rPr sz="1800" dirty="0">
                <a:latin typeface="Arial MT"/>
                <a:cs typeface="Arial MT"/>
              </a:rPr>
              <a:t>gauge</a:t>
            </a:r>
            <a:endParaRPr sz="1800">
              <a:latin typeface="Arial MT"/>
              <a:cs typeface="Arial MT"/>
            </a:endParaRPr>
          </a:p>
          <a:p>
            <a:pPr marL="12700">
              <a:lnSpc>
                <a:spcPct val="100000"/>
              </a:lnSpc>
              <a:spcBef>
                <a:spcPts val="5"/>
              </a:spcBef>
            </a:pPr>
            <a:r>
              <a:rPr sz="1800" dirty="0">
                <a:latin typeface="Arial MT"/>
                <a:cs typeface="Arial MT"/>
              </a:rPr>
              <a:t>3.25”</a:t>
            </a:r>
            <a:r>
              <a:rPr sz="1800" spc="-30" dirty="0">
                <a:latin typeface="Arial MT"/>
                <a:cs typeface="Arial MT"/>
              </a:rPr>
              <a:t> </a:t>
            </a:r>
            <a:r>
              <a:rPr sz="1800" dirty="0">
                <a:latin typeface="Arial MT"/>
                <a:cs typeface="Arial MT"/>
              </a:rPr>
              <a:t>needle</a:t>
            </a:r>
            <a:r>
              <a:rPr sz="1800" spc="-50" dirty="0">
                <a:latin typeface="Arial MT"/>
                <a:cs typeface="Arial MT"/>
              </a:rPr>
              <a:t> </a:t>
            </a:r>
            <a:r>
              <a:rPr sz="1800" dirty="0">
                <a:latin typeface="Arial MT"/>
                <a:cs typeface="Arial MT"/>
              </a:rPr>
              <a:t>catheter</a:t>
            </a:r>
            <a:endParaRPr sz="1800">
              <a:latin typeface="Arial MT"/>
              <a:cs typeface="Arial MT"/>
            </a:endParaRPr>
          </a:p>
          <a:p>
            <a:pPr marL="12700" marR="316865">
              <a:lnSpc>
                <a:spcPct val="100000"/>
              </a:lnSpc>
              <a:spcBef>
                <a:spcPts val="1070"/>
              </a:spcBef>
            </a:pPr>
            <a:r>
              <a:rPr sz="1800" dirty="0">
                <a:latin typeface="Arial MT"/>
                <a:cs typeface="Arial MT"/>
              </a:rPr>
              <a:t>Pelvic compression devices, Intravenous (IV) and </a:t>
            </a:r>
            <a:r>
              <a:rPr sz="1800" spc="5" dirty="0">
                <a:latin typeface="Arial MT"/>
                <a:cs typeface="Arial MT"/>
              </a:rPr>
              <a:t> </a:t>
            </a:r>
            <a:r>
              <a:rPr sz="1800" dirty="0">
                <a:latin typeface="Arial MT"/>
                <a:cs typeface="Arial MT"/>
              </a:rPr>
              <a:t>Intraosseous</a:t>
            </a:r>
            <a:r>
              <a:rPr sz="1800" spc="-85" dirty="0">
                <a:latin typeface="Arial MT"/>
                <a:cs typeface="Arial MT"/>
              </a:rPr>
              <a:t> </a:t>
            </a:r>
            <a:r>
              <a:rPr sz="1800" dirty="0">
                <a:latin typeface="Arial MT"/>
                <a:cs typeface="Arial MT"/>
              </a:rPr>
              <a:t>(IO)</a:t>
            </a:r>
            <a:r>
              <a:rPr sz="1800" spc="5" dirty="0">
                <a:latin typeface="Arial MT"/>
                <a:cs typeface="Arial MT"/>
              </a:rPr>
              <a:t> access</a:t>
            </a:r>
            <a:r>
              <a:rPr sz="1800" spc="-55" dirty="0">
                <a:latin typeface="Arial MT"/>
                <a:cs typeface="Arial MT"/>
              </a:rPr>
              <a:t> </a:t>
            </a:r>
            <a:r>
              <a:rPr sz="1800" spc="5" dirty="0">
                <a:latin typeface="Arial MT"/>
                <a:cs typeface="Arial MT"/>
              </a:rPr>
              <a:t>kits,</a:t>
            </a:r>
            <a:r>
              <a:rPr sz="1800" spc="-45" dirty="0">
                <a:latin typeface="Arial MT"/>
                <a:cs typeface="Arial MT"/>
              </a:rPr>
              <a:t> </a:t>
            </a:r>
            <a:r>
              <a:rPr sz="1800" dirty="0">
                <a:latin typeface="Arial MT"/>
                <a:cs typeface="Arial MT"/>
              </a:rPr>
              <a:t>IV</a:t>
            </a:r>
            <a:r>
              <a:rPr sz="1800" spc="10" dirty="0">
                <a:latin typeface="Arial MT"/>
                <a:cs typeface="Arial MT"/>
              </a:rPr>
              <a:t> </a:t>
            </a:r>
            <a:r>
              <a:rPr sz="1800" dirty="0">
                <a:latin typeface="Arial MT"/>
                <a:cs typeface="Arial MT"/>
              </a:rPr>
              <a:t>fluids,</a:t>
            </a:r>
            <a:r>
              <a:rPr sz="1800" spc="-40" dirty="0">
                <a:latin typeface="Arial MT"/>
                <a:cs typeface="Arial MT"/>
              </a:rPr>
              <a:t> </a:t>
            </a:r>
            <a:r>
              <a:rPr sz="1800" spc="5" dirty="0">
                <a:latin typeface="Arial MT"/>
                <a:cs typeface="Arial MT"/>
              </a:rPr>
              <a:t>EldonCard™, </a:t>
            </a:r>
            <a:r>
              <a:rPr sz="1800" spc="-484" dirty="0">
                <a:latin typeface="Arial MT"/>
                <a:cs typeface="Arial MT"/>
              </a:rPr>
              <a:t> </a:t>
            </a:r>
            <a:r>
              <a:rPr sz="1800" spc="-5" dirty="0">
                <a:latin typeface="Arial MT"/>
                <a:cs typeface="Arial MT"/>
              </a:rPr>
              <a:t>tranexamic </a:t>
            </a:r>
            <a:r>
              <a:rPr sz="1800" dirty="0">
                <a:latin typeface="Arial MT"/>
                <a:cs typeface="Arial MT"/>
              </a:rPr>
              <a:t>acid</a:t>
            </a:r>
            <a:r>
              <a:rPr sz="1800" spc="-35" dirty="0">
                <a:latin typeface="Arial MT"/>
                <a:cs typeface="Arial MT"/>
              </a:rPr>
              <a:t> </a:t>
            </a:r>
            <a:r>
              <a:rPr sz="1800" spc="-10" dirty="0">
                <a:latin typeface="Arial MT"/>
                <a:cs typeface="Arial MT"/>
              </a:rPr>
              <a:t>(TXA),</a:t>
            </a:r>
            <a:r>
              <a:rPr sz="1800" spc="30" dirty="0">
                <a:latin typeface="Arial MT"/>
                <a:cs typeface="Arial MT"/>
              </a:rPr>
              <a:t> </a:t>
            </a:r>
            <a:r>
              <a:rPr sz="1800" dirty="0">
                <a:latin typeface="Arial MT"/>
                <a:cs typeface="Arial MT"/>
              </a:rPr>
              <a:t>blood</a:t>
            </a:r>
            <a:r>
              <a:rPr sz="1800" spc="-10" dirty="0">
                <a:latin typeface="Arial MT"/>
                <a:cs typeface="Arial MT"/>
              </a:rPr>
              <a:t> </a:t>
            </a:r>
            <a:r>
              <a:rPr sz="1800" dirty="0">
                <a:latin typeface="Arial MT"/>
                <a:cs typeface="Arial MT"/>
              </a:rPr>
              <a:t>products,</a:t>
            </a:r>
            <a:r>
              <a:rPr sz="1800" spc="-60" dirty="0">
                <a:latin typeface="Arial MT"/>
                <a:cs typeface="Arial MT"/>
              </a:rPr>
              <a:t> </a:t>
            </a:r>
            <a:r>
              <a:rPr sz="1800" dirty="0">
                <a:latin typeface="Arial MT"/>
                <a:cs typeface="Arial MT"/>
              </a:rPr>
              <a:t>and</a:t>
            </a:r>
            <a:r>
              <a:rPr sz="1800" spc="-10" dirty="0">
                <a:latin typeface="Arial MT"/>
                <a:cs typeface="Arial MT"/>
              </a:rPr>
              <a:t> </a:t>
            </a:r>
            <a:r>
              <a:rPr sz="1800" spc="5" dirty="0">
                <a:latin typeface="Arial MT"/>
                <a:cs typeface="Arial MT"/>
              </a:rPr>
              <a:t>calcium</a:t>
            </a:r>
            <a:endParaRPr sz="1800">
              <a:latin typeface="Arial MT"/>
              <a:cs typeface="Arial MT"/>
            </a:endParaRPr>
          </a:p>
          <a:p>
            <a:pPr marL="12700" marR="656590">
              <a:lnSpc>
                <a:spcPct val="100000"/>
              </a:lnSpc>
              <a:spcBef>
                <a:spcPts val="915"/>
              </a:spcBef>
            </a:pPr>
            <a:r>
              <a:rPr sz="1800" dirty="0">
                <a:latin typeface="Arial MT"/>
                <a:cs typeface="Arial MT"/>
              </a:rPr>
              <a:t>Active/Passive</a:t>
            </a:r>
            <a:r>
              <a:rPr sz="1800" spc="-65" dirty="0">
                <a:latin typeface="Arial MT"/>
                <a:cs typeface="Arial MT"/>
              </a:rPr>
              <a:t> </a:t>
            </a:r>
            <a:r>
              <a:rPr sz="1800" dirty="0">
                <a:latin typeface="Arial MT"/>
                <a:cs typeface="Arial MT"/>
              </a:rPr>
              <a:t>Hypothermia</a:t>
            </a:r>
            <a:r>
              <a:rPr sz="1800" spc="-40" dirty="0">
                <a:latin typeface="Arial MT"/>
                <a:cs typeface="Arial MT"/>
              </a:rPr>
              <a:t> </a:t>
            </a:r>
            <a:r>
              <a:rPr sz="1800" dirty="0">
                <a:latin typeface="Arial MT"/>
                <a:cs typeface="Arial MT"/>
              </a:rPr>
              <a:t>Kits/Blankets,</a:t>
            </a:r>
            <a:r>
              <a:rPr sz="1800" spc="-90" dirty="0">
                <a:latin typeface="Arial MT"/>
                <a:cs typeface="Arial MT"/>
              </a:rPr>
              <a:t> </a:t>
            </a:r>
            <a:r>
              <a:rPr sz="1800" dirty="0">
                <a:latin typeface="Arial MT"/>
                <a:cs typeface="Arial MT"/>
              </a:rPr>
              <a:t>IV</a:t>
            </a:r>
            <a:r>
              <a:rPr sz="1800" spc="10" dirty="0">
                <a:latin typeface="Arial MT"/>
                <a:cs typeface="Arial MT"/>
              </a:rPr>
              <a:t> </a:t>
            </a:r>
            <a:r>
              <a:rPr sz="1800" dirty="0">
                <a:latin typeface="Arial MT"/>
                <a:cs typeface="Arial MT"/>
              </a:rPr>
              <a:t>fluid </a:t>
            </a:r>
            <a:r>
              <a:rPr sz="1800" spc="-484" dirty="0">
                <a:latin typeface="Arial MT"/>
                <a:cs typeface="Arial MT"/>
              </a:rPr>
              <a:t> </a:t>
            </a:r>
            <a:r>
              <a:rPr sz="1800" spc="-5" dirty="0">
                <a:latin typeface="Arial MT"/>
                <a:cs typeface="Arial MT"/>
              </a:rPr>
              <a:t>warmers,</a:t>
            </a:r>
            <a:r>
              <a:rPr sz="1800" spc="-25" dirty="0">
                <a:latin typeface="Arial MT"/>
                <a:cs typeface="Arial MT"/>
              </a:rPr>
              <a:t> </a:t>
            </a:r>
            <a:r>
              <a:rPr sz="1800" dirty="0">
                <a:latin typeface="Arial MT"/>
                <a:cs typeface="Arial MT"/>
              </a:rPr>
              <a:t>and</a:t>
            </a:r>
            <a:r>
              <a:rPr sz="1800" spc="-15" dirty="0">
                <a:latin typeface="Arial MT"/>
                <a:cs typeface="Arial MT"/>
              </a:rPr>
              <a:t> </a:t>
            </a:r>
            <a:r>
              <a:rPr sz="1800" spc="-10" dirty="0">
                <a:latin typeface="Arial MT"/>
                <a:cs typeface="Arial MT"/>
              </a:rPr>
              <a:t>MACE</a:t>
            </a:r>
            <a:r>
              <a:rPr sz="1800" spc="45" dirty="0">
                <a:latin typeface="Arial MT"/>
                <a:cs typeface="Arial MT"/>
              </a:rPr>
              <a:t> </a:t>
            </a:r>
            <a:r>
              <a:rPr sz="1800" spc="-5" dirty="0">
                <a:latin typeface="Arial MT"/>
                <a:cs typeface="Arial MT"/>
              </a:rPr>
              <a:t>2</a:t>
            </a:r>
            <a:endParaRPr sz="1800">
              <a:latin typeface="Arial MT"/>
              <a:cs typeface="Arial MT"/>
            </a:endParaRPr>
          </a:p>
        </p:txBody>
      </p:sp>
      <p:sp>
        <p:nvSpPr>
          <p:cNvPr id="11" name="object 11"/>
          <p:cNvSpPr/>
          <p:nvPr/>
        </p:nvSpPr>
        <p:spPr>
          <a:xfrm>
            <a:off x="5062728" y="3304032"/>
            <a:ext cx="649605" cy="649605"/>
          </a:xfrm>
          <a:custGeom>
            <a:avLst/>
            <a:gdLst/>
            <a:ahLst/>
            <a:cxnLst/>
            <a:rect l="l" t="t" r="r" b="b"/>
            <a:pathLst>
              <a:path w="649604" h="649604">
                <a:moveTo>
                  <a:pt x="324612" y="0"/>
                </a:moveTo>
                <a:lnTo>
                  <a:pt x="276632" y="3518"/>
                </a:lnTo>
                <a:lnTo>
                  <a:pt x="230843" y="13740"/>
                </a:lnTo>
                <a:lnTo>
                  <a:pt x="187743" y="30162"/>
                </a:lnTo>
                <a:lnTo>
                  <a:pt x="147837" y="52285"/>
                </a:lnTo>
                <a:lnTo>
                  <a:pt x="111624" y="79606"/>
                </a:lnTo>
                <a:lnTo>
                  <a:pt x="79606" y="111624"/>
                </a:lnTo>
                <a:lnTo>
                  <a:pt x="52285" y="147837"/>
                </a:lnTo>
                <a:lnTo>
                  <a:pt x="30162" y="187743"/>
                </a:lnTo>
                <a:lnTo>
                  <a:pt x="13740" y="230843"/>
                </a:lnTo>
                <a:lnTo>
                  <a:pt x="3518" y="276632"/>
                </a:lnTo>
                <a:lnTo>
                  <a:pt x="0" y="324611"/>
                </a:lnTo>
                <a:lnTo>
                  <a:pt x="3518" y="372591"/>
                </a:lnTo>
                <a:lnTo>
                  <a:pt x="13740" y="418380"/>
                </a:lnTo>
                <a:lnTo>
                  <a:pt x="30162" y="461480"/>
                </a:lnTo>
                <a:lnTo>
                  <a:pt x="52285" y="501386"/>
                </a:lnTo>
                <a:lnTo>
                  <a:pt x="79606" y="537599"/>
                </a:lnTo>
                <a:lnTo>
                  <a:pt x="111624" y="569617"/>
                </a:lnTo>
                <a:lnTo>
                  <a:pt x="147837" y="596938"/>
                </a:lnTo>
                <a:lnTo>
                  <a:pt x="187743" y="619061"/>
                </a:lnTo>
                <a:lnTo>
                  <a:pt x="230843" y="635483"/>
                </a:lnTo>
                <a:lnTo>
                  <a:pt x="276632" y="645705"/>
                </a:lnTo>
                <a:lnTo>
                  <a:pt x="324612" y="649223"/>
                </a:lnTo>
                <a:lnTo>
                  <a:pt x="372591" y="645705"/>
                </a:lnTo>
                <a:lnTo>
                  <a:pt x="418380" y="635483"/>
                </a:lnTo>
                <a:lnTo>
                  <a:pt x="461480" y="619061"/>
                </a:lnTo>
                <a:lnTo>
                  <a:pt x="501386" y="596938"/>
                </a:lnTo>
                <a:lnTo>
                  <a:pt x="537599" y="569617"/>
                </a:lnTo>
                <a:lnTo>
                  <a:pt x="569617" y="537599"/>
                </a:lnTo>
                <a:lnTo>
                  <a:pt x="596938" y="501386"/>
                </a:lnTo>
                <a:lnTo>
                  <a:pt x="619061" y="461480"/>
                </a:lnTo>
                <a:lnTo>
                  <a:pt x="635483" y="418380"/>
                </a:lnTo>
                <a:lnTo>
                  <a:pt x="645705" y="372591"/>
                </a:lnTo>
                <a:lnTo>
                  <a:pt x="649224" y="324611"/>
                </a:lnTo>
                <a:lnTo>
                  <a:pt x="645705" y="276632"/>
                </a:lnTo>
                <a:lnTo>
                  <a:pt x="635483" y="230843"/>
                </a:lnTo>
                <a:lnTo>
                  <a:pt x="619061" y="187743"/>
                </a:lnTo>
                <a:lnTo>
                  <a:pt x="596938" y="147837"/>
                </a:lnTo>
                <a:lnTo>
                  <a:pt x="569617" y="111624"/>
                </a:lnTo>
                <a:lnTo>
                  <a:pt x="537599" y="79606"/>
                </a:lnTo>
                <a:lnTo>
                  <a:pt x="501386" y="52285"/>
                </a:lnTo>
                <a:lnTo>
                  <a:pt x="461480" y="30162"/>
                </a:lnTo>
                <a:lnTo>
                  <a:pt x="418380" y="13740"/>
                </a:lnTo>
                <a:lnTo>
                  <a:pt x="372591" y="3518"/>
                </a:lnTo>
                <a:lnTo>
                  <a:pt x="324612" y="0"/>
                </a:lnTo>
                <a:close/>
              </a:path>
            </a:pathLst>
          </a:custGeom>
          <a:solidFill>
            <a:srgbClr val="8AB7CD"/>
          </a:solidFill>
        </p:spPr>
        <p:txBody>
          <a:bodyPr wrap="square" lIns="0" tIns="0" rIns="0" bIns="0" rtlCol="0"/>
          <a:lstStyle/>
          <a:p>
            <a:endParaRPr/>
          </a:p>
        </p:txBody>
      </p:sp>
      <p:sp>
        <p:nvSpPr>
          <p:cNvPr id="12" name="object 12"/>
          <p:cNvSpPr/>
          <p:nvPr/>
        </p:nvSpPr>
        <p:spPr>
          <a:xfrm>
            <a:off x="5062728" y="4032503"/>
            <a:ext cx="649605" cy="649605"/>
          </a:xfrm>
          <a:custGeom>
            <a:avLst/>
            <a:gdLst/>
            <a:ahLst/>
            <a:cxnLst/>
            <a:rect l="l" t="t" r="r" b="b"/>
            <a:pathLst>
              <a:path w="649604" h="649604">
                <a:moveTo>
                  <a:pt x="324612" y="0"/>
                </a:moveTo>
                <a:lnTo>
                  <a:pt x="276632" y="3518"/>
                </a:lnTo>
                <a:lnTo>
                  <a:pt x="230843" y="13740"/>
                </a:lnTo>
                <a:lnTo>
                  <a:pt x="187743" y="30162"/>
                </a:lnTo>
                <a:lnTo>
                  <a:pt x="147837" y="52285"/>
                </a:lnTo>
                <a:lnTo>
                  <a:pt x="111624" y="79606"/>
                </a:lnTo>
                <a:lnTo>
                  <a:pt x="79606" y="111624"/>
                </a:lnTo>
                <a:lnTo>
                  <a:pt x="52285" y="147837"/>
                </a:lnTo>
                <a:lnTo>
                  <a:pt x="30162" y="187743"/>
                </a:lnTo>
                <a:lnTo>
                  <a:pt x="13740" y="230843"/>
                </a:lnTo>
                <a:lnTo>
                  <a:pt x="3518" y="276632"/>
                </a:lnTo>
                <a:lnTo>
                  <a:pt x="0" y="324612"/>
                </a:lnTo>
                <a:lnTo>
                  <a:pt x="3518" y="372591"/>
                </a:lnTo>
                <a:lnTo>
                  <a:pt x="13740" y="418380"/>
                </a:lnTo>
                <a:lnTo>
                  <a:pt x="30162" y="461480"/>
                </a:lnTo>
                <a:lnTo>
                  <a:pt x="52285" y="501386"/>
                </a:lnTo>
                <a:lnTo>
                  <a:pt x="79606" y="537599"/>
                </a:lnTo>
                <a:lnTo>
                  <a:pt x="111624" y="569617"/>
                </a:lnTo>
                <a:lnTo>
                  <a:pt x="147837" y="596938"/>
                </a:lnTo>
                <a:lnTo>
                  <a:pt x="187743" y="619061"/>
                </a:lnTo>
                <a:lnTo>
                  <a:pt x="230843" y="635483"/>
                </a:lnTo>
                <a:lnTo>
                  <a:pt x="276632" y="645705"/>
                </a:lnTo>
                <a:lnTo>
                  <a:pt x="324612" y="649224"/>
                </a:lnTo>
                <a:lnTo>
                  <a:pt x="372591" y="645705"/>
                </a:lnTo>
                <a:lnTo>
                  <a:pt x="418380" y="635483"/>
                </a:lnTo>
                <a:lnTo>
                  <a:pt x="461480" y="619061"/>
                </a:lnTo>
                <a:lnTo>
                  <a:pt x="501386" y="596938"/>
                </a:lnTo>
                <a:lnTo>
                  <a:pt x="537599" y="569617"/>
                </a:lnTo>
                <a:lnTo>
                  <a:pt x="569617" y="537599"/>
                </a:lnTo>
                <a:lnTo>
                  <a:pt x="596938" y="501386"/>
                </a:lnTo>
                <a:lnTo>
                  <a:pt x="619061" y="461480"/>
                </a:lnTo>
                <a:lnTo>
                  <a:pt x="635483" y="418380"/>
                </a:lnTo>
                <a:lnTo>
                  <a:pt x="645705" y="372591"/>
                </a:lnTo>
                <a:lnTo>
                  <a:pt x="649224" y="324612"/>
                </a:lnTo>
                <a:lnTo>
                  <a:pt x="645705" y="276632"/>
                </a:lnTo>
                <a:lnTo>
                  <a:pt x="635483" y="230843"/>
                </a:lnTo>
                <a:lnTo>
                  <a:pt x="619061" y="187743"/>
                </a:lnTo>
                <a:lnTo>
                  <a:pt x="596938" y="147837"/>
                </a:lnTo>
                <a:lnTo>
                  <a:pt x="569617" y="111624"/>
                </a:lnTo>
                <a:lnTo>
                  <a:pt x="537599" y="79606"/>
                </a:lnTo>
                <a:lnTo>
                  <a:pt x="501386" y="52285"/>
                </a:lnTo>
                <a:lnTo>
                  <a:pt x="461480" y="30162"/>
                </a:lnTo>
                <a:lnTo>
                  <a:pt x="418380" y="13740"/>
                </a:lnTo>
                <a:lnTo>
                  <a:pt x="372591" y="3518"/>
                </a:lnTo>
                <a:lnTo>
                  <a:pt x="324612" y="0"/>
                </a:lnTo>
                <a:close/>
              </a:path>
            </a:pathLst>
          </a:custGeom>
          <a:solidFill>
            <a:srgbClr val="798667"/>
          </a:solidFill>
        </p:spPr>
        <p:txBody>
          <a:bodyPr wrap="square" lIns="0" tIns="0" rIns="0" bIns="0" rtlCol="0"/>
          <a:lstStyle/>
          <a:p>
            <a:endParaRPr/>
          </a:p>
        </p:txBody>
      </p:sp>
      <p:sp>
        <p:nvSpPr>
          <p:cNvPr id="13" name="object 13"/>
          <p:cNvSpPr/>
          <p:nvPr/>
        </p:nvSpPr>
        <p:spPr>
          <a:xfrm>
            <a:off x="5062728" y="5638800"/>
            <a:ext cx="649605" cy="649605"/>
          </a:xfrm>
          <a:custGeom>
            <a:avLst/>
            <a:gdLst/>
            <a:ahLst/>
            <a:cxnLst/>
            <a:rect l="l" t="t" r="r" b="b"/>
            <a:pathLst>
              <a:path w="649604" h="649604">
                <a:moveTo>
                  <a:pt x="324612" y="0"/>
                </a:moveTo>
                <a:lnTo>
                  <a:pt x="276632" y="3519"/>
                </a:lnTo>
                <a:lnTo>
                  <a:pt x="230843" y="13744"/>
                </a:lnTo>
                <a:lnTo>
                  <a:pt x="187743" y="30171"/>
                </a:lnTo>
                <a:lnTo>
                  <a:pt x="147837" y="52298"/>
                </a:lnTo>
                <a:lnTo>
                  <a:pt x="111624" y="79623"/>
                </a:lnTo>
                <a:lnTo>
                  <a:pt x="79606" y="111644"/>
                </a:lnTo>
                <a:lnTo>
                  <a:pt x="52285" y="147859"/>
                </a:lnTo>
                <a:lnTo>
                  <a:pt x="30162" y="187765"/>
                </a:lnTo>
                <a:lnTo>
                  <a:pt x="13740" y="230861"/>
                </a:lnTo>
                <a:lnTo>
                  <a:pt x="3518" y="276644"/>
                </a:lnTo>
                <a:lnTo>
                  <a:pt x="0" y="324612"/>
                </a:lnTo>
                <a:lnTo>
                  <a:pt x="3518" y="372579"/>
                </a:lnTo>
                <a:lnTo>
                  <a:pt x="13740" y="418362"/>
                </a:lnTo>
                <a:lnTo>
                  <a:pt x="30162" y="461458"/>
                </a:lnTo>
                <a:lnTo>
                  <a:pt x="52285" y="501364"/>
                </a:lnTo>
                <a:lnTo>
                  <a:pt x="79606" y="537579"/>
                </a:lnTo>
                <a:lnTo>
                  <a:pt x="111624" y="569600"/>
                </a:lnTo>
                <a:lnTo>
                  <a:pt x="147837" y="596925"/>
                </a:lnTo>
                <a:lnTo>
                  <a:pt x="187743" y="619052"/>
                </a:lnTo>
                <a:lnTo>
                  <a:pt x="230843" y="635479"/>
                </a:lnTo>
                <a:lnTo>
                  <a:pt x="276632" y="645704"/>
                </a:lnTo>
                <a:lnTo>
                  <a:pt x="324612" y="649224"/>
                </a:lnTo>
                <a:lnTo>
                  <a:pt x="372591" y="645704"/>
                </a:lnTo>
                <a:lnTo>
                  <a:pt x="418380" y="635479"/>
                </a:lnTo>
                <a:lnTo>
                  <a:pt x="461480" y="619052"/>
                </a:lnTo>
                <a:lnTo>
                  <a:pt x="501386" y="596925"/>
                </a:lnTo>
                <a:lnTo>
                  <a:pt x="537599" y="569600"/>
                </a:lnTo>
                <a:lnTo>
                  <a:pt x="569617" y="537579"/>
                </a:lnTo>
                <a:lnTo>
                  <a:pt x="596938" y="501364"/>
                </a:lnTo>
                <a:lnTo>
                  <a:pt x="619061" y="461458"/>
                </a:lnTo>
                <a:lnTo>
                  <a:pt x="635483" y="418362"/>
                </a:lnTo>
                <a:lnTo>
                  <a:pt x="645705" y="372579"/>
                </a:lnTo>
                <a:lnTo>
                  <a:pt x="649224" y="324612"/>
                </a:lnTo>
                <a:lnTo>
                  <a:pt x="645705" y="276644"/>
                </a:lnTo>
                <a:lnTo>
                  <a:pt x="635483" y="230861"/>
                </a:lnTo>
                <a:lnTo>
                  <a:pt x="619061" y="187765"/>
                </a:lnTo>
                <a:lnTo>
                  <a:pt x="596938" y="147859"/>
                </a:lnTo>
                <a:lnTo>
                  <a:pt x="569617" y="111644"/>
                </a:lnTo>
                <a:lnTo>
                  <a:pt x="537599" y="79623"/>
                </a:lnTo>
                <a:lnTo>
                  <a:pt x="501386" y="52298"/>
                </a:lnTo>
                <a:lnTo>
                  <a:pt x="461480" y="30171"/>
                </a:lnTo>
                <a:lnTo>
                  <a:pt x="418380" y="13744"/>
                </a:lnTo>
                <a:lnTo>
                  <a:pt x="372591" y="3519"/>
                </a:lnTo>
                <a:lnTo>
                  <a:pt x="324612" y="0"/>
                </a:lnTo>
                <a:close/>
              </a:path>
            </a:pathLst>
          </a:custGeom>
          <a:solidFill>
            <a:srgbClr val="754663"/>
          </a:solidFill>
        </p:spPr>
        <p:txBody>
          <a:bodyPr wrap="square" lIns="0" tIns="0" rIns="0" bIns="0" rtlCol="0"/>
          <a:lstStyle/>
          <a:p>
            <a:endParaRPr/>
          </a:p>
        </p:txBody>
      </p:sp>
      <p:sp>
        <p:nvSpPr>
          <p:cNvPr id="14" name="object 14"/>
          <p:cNvSpPr/>
          <p:nvPr/>
        </p:nvSpPr>
        <p:spPr>
          <a:xfrm>
            <a:off x="5062728" y="4770120"/>
            <a:ext cx="649605" cy="649605"/>
          </a:xfrm>
          <a:custGeom>
            <a:avLst/>
            <a:gdLst/>
            <a:ahLst/>
            <a:cxnLst/>
            <a:rect l="l" t="t" r="r" b="b"/>
            <a:pathLst>
              <a:path w="649604" h="649604">
                <a:moveTo>
                  <a:pt x="324612" y="0"/>
                </a:moveTo>
                <a:lnTo>
                  <a:pt x="276632" y="3518"/>
                </a:lnTo>
                <a:lnTo>
                  <a:pt x="230843" y="13740"/>
                </a:lnTo>
                <a:lnTo>
                  <a:pt x="187743" y="30162"/>
                </a:lnTo>
                <a:lnTo>
                  <a:pt x="147837" y="52285"/>
                </a:lnTo>
                <a:lnTo>
                  <a:pt x="111624" y="79606"/>
                </a:lnTo>
                <a:lnTo>
                  <a:pt x="79606" y="111624"/>
                </a:lnTo>
                <a:lnTo>
                  <a:pt x="52285" y="147837"/>
                </a:lnTo>
                <a:lnTo>
                  <a:pt x="30162" y="187743"/>
                </a:lnTo>
                <a:lnTo>
                  <a:pt x="13740" y="230843"/>
                </a:lnTo>
                <a:lnTo>
                  <a:pt x="3518" y="276632"/>
                </a:lnTo>
                <a:lnTo>
                  <a:pt x="0" y="324611"/>
                </a:lnTo>
                <a:lnTo>
                  <a:pt x="3518" y="372591"/>
                </a:lnTo>
                <a:lnTo>
                  <a:pt x="13740" y="418380"/>
                </a:lnTo>
                <a:lnTo>
                  <a:pt x="30162" y="461480"/>
                </a:lnTo>
                <a:lnTo>
                  <a:pt x="52285" y="501386"/>
                </a:lnTo>
                <a:lnTo>
                  <a:pt x="79606" y="537599"/>
                </a:lnTo>
                <a:lnTo>
                  <a:pt x="111624" y="569617"/>
                </a:lnTo>
                <a:lnTo>
                  <a:pt x="147837" y="596938"/>
                </a:lnTo>
                <a:lnTo>
                  <a:pt x="187743" y="619061"/>
                </a:lnTo>
                <a:lnTo>
                  <a:pt x="230843" y="635483"/>
                </a:lnTo>
                <a:lnTo>
                  <a:pt x="276632" y="645705"/>
                </a:lnTo>
                <a:lnTo>
                  <a:pt x="324612" y="649223"/>
                </a:lnTo>
                <a:lnTo>
                  <a:pt x="372591" y="645705"/>
                </a:lnTo>
                <a:lnTo>
                  <a:pt x="418380" y="635483"/>
                </a:lnTo>
                <a:lnTo>
                  <a:pt x="461480" y="619061"/>
                </a:lnTo>
                <a:lnTo>
                  <a:pt x="501386" y="596938"/>
                </a:lnTo>
                <a:lnTo>
                  <a:pt x="537599" y="569617"/>
                </a:lnTo>
                <a:lnTo>
                  <a:pt x="569617" y="537599"/>
                </a:lnTo>
                <a:lnTo>
                  <a:pt x="596938" y="501386"/>
                </a:lnTo>
                <a:lnTo>
                  <a:pt x="619061" y="461480"/>
                </a:lnTo>
                <a:lnTo>
                  <a:pt x="635483" y="418380"/>
                </a:lnTo>
                <a:lnTo>
                  <a:pt x="645705" y="372591"/>
                </a:lnTo>
                <a:lnTo>
                  <a:pt x="649224" y="324611"/>
                </a:lnTo>
                <a:lnTo>
                  <a:pt x="645705" y="276632"/>
                </a:lnTo>
                <a:lnTo>
                  <a:pt x="635483" y="230843"/>
                </a:lnTo>
                <a:lnTo>
                  <a:pt x="619061" y="187743"/>
                </a:lnTo>
                <a:lnTo>
                  <a:pt x="596938" y="147837"/>
                </a:lnTo>
                <a:lnTo>
                  <a:pt x="569617" y="111624"/>
                </a:lnTo>
                <a:lnTo>
                  <a:pt x="537599" y="79606"/>
                </a:lnTo>
                <a:lnTo>
                  <a:pt x="501386" y="52285"/>
                </a:lnTo>
                <a:lnTo>
                  <a:pt x="461480" y="30162"/>
                </a:lnTo>
                <a:lnTo>
                  <a:pt x="418380" y="13740"/>
                </a:lnTo>
                <a:lnTo>
                  <a:pt x="372591" y="3518"/>
                </a:lnTo>
                <a:lnTo>
                  <a:pt x="324612" y="0"/>
                </a:lnTo>
                <a:close/>
              </a:path>
            </a:pathLst>
          </a:custGeom>
          <a:solidFill>
            <a:srgbClr val="F36338"/>
          </a:solidFill>
        </p:spPr>
        <p:txBody>
          <a:bodyPr wrap="square" lIns="0" tIns="0" rIns="0" bIns="0" rtlCol="0"/>
          <a:lstStyle/>
          <a:p>
            <a:endParaRPr/>
          </a:p>
        </p:txBody>
      </p:sp>
      <p:sp>
        <p:nvSpPr>
          <p:cNvPr id="15" name="object 15"/>
          <p:cNvSpPr txBox="1"/>
          <p:nvPr/>
        </p:nvSpPr>
        <p:spPr>
          <a:xfrm>
            <a:off x="5183251" y="2356142"/>
            <a:ext cx="408305" cy="3843020"/>
          </a:xfrm>
          <a:prstGeom prst="rect">
            <a:avLst/>
          </a:prstGeom>
        </p:spPr>
        <p:txBody>
          <a:bodyPr vert="horz" wrap="square" lIns="0" tIns="16510" rIns="0" bIns="0" rtlCol="0">
            <a:spAutoFit/>
          </a:bodyPr>
          <a:lstStyle/>
          <a:p>
            <a:pPr marL="45720" marR="5080" indent="-33655" algn="just">
              <a:lnSpc>
                <a:spcPct val="151000"/>
              </a:lnSpc>
              <a:spcBef>
                <a:spcPts val="130"/>
              </a:spcBef>
            </a:pPr>
            <a:r>
              <a:rPr sz="3200" spc="-5" dirty="0">
                <a:solidFill>
                  <a:srgbClr val="FFFFFF"/>
                </a:solidFill>
                <a:latin typeface="Arial Black"/>
                <a:cs typeface="Arial Black"/>
              </a:rPr>
              <a:t>M  A </a:t>
            </a:r>
            <a:r>
              <a:rPr sz="3200" spc="-1060" dirty="0">
                <a:solidFill>
                  <a:srgbClr val="FFFFFF"/>
                </a:solidFill>
                <a:latin typeface="Arial Black"/>
                <a:cs typeface="Arial Black"/>
              </a:rPr>
              <a:t> </a:t>
            </a:r>
            <a:r>
              <a:rPr sz="3200" spc="-5" dirty="0">
                <a:solidFill>
                  <a:srgbClr val="FFFFFF"/>
                </a:solidFill>
                <a:latin typeface="Arial Black"/>
                <a:cs typeface="Arial Black"/>
              </a:rPr>
              <a:t>R </a:t>
            </a:r>
            <a:r>
              <a:rPr sz="3200" spc="-1060" dirty="0">
                <a:solidFill>
                  <a:srgbClr val="FFFFFF"/>
                </a:solidFill>
                <a:latin typeface="Arial Black"/>
                <a:cs typeface="Arial Black"/>
              </a:rPr>
              <a:t> </a:t>
            </a:r>
            <a:r>
              <a:rPr sz="3200" spc="-5" dirty="0">
                <a:solidFill>
                  <a:srgbClr val="FFFFFF"/>
                </a:solidFill>
                <a:latin typeface="Arial Black"/>
                <a:cs typeface="Arial Black"/>
              </a:rPr>
              <a:t>C</a:t>
            </a:r>
            <a:endParaRPr sz="3200">
              <a:latin typeface="Arial Black"/>
              <a:cs typeface="Arial Black"/>
            </a:endParaRPr>
          </a:p>
          <a:p>
            <a:pPr marL="33655">
              <a:lnSpc>
                <a:spcPct val="100000"/>
              </a:lnSpc>
              <a:spcBef>
                <a:spcPts val="2990"/>
              </a:spcBef>
            </a:pPr>
            <a:r>
              <a:rPr sz="3200" spc="-5" dirty="0">
                <a:solidFill>
                  <a:srgbClr val="FFFFFF"/>
                </a:solidFill>
                <a:latin typeface="Arial Black"/>
                <a:cs typeface="Arial Black"/>
              </a:rPr>
              <a:t>H</a:t>
            </a:r>
            <a:endParaRPr sz="3200">
              <a:latin typeface="Arial Black"/>
              <a:cs typeface="Arial Black"/>
            </a:endParaRPr>
          </a:p>
        </p:txBody>
      </p:sp>
      <p:sp>
        <p:nvSpPr>
          <p:cNvPr id="16" name="object 16"/>
          <p:cNvSpPr txBox="1"/>
          <p:nvPr/>
        </p:nvSpPr>
        <p:spPr>
          <a:xfrm>
            <a:off x="5029327" y="2050796"/>
            <a:ext cx="480885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MT"/>
                <a:cs typeface="Arial MT"/>
              </a:rPr>
              <a:t>Items</a:t>
            </a:r>
            <a:r>
              <a:rPr sz="1800" spc="-30" dirty="0">
                <a:latin typeface="Arial MT"/>
                <a:cs typeface="Arial MT"/>
              </a:rPr>
              <a:t> </a:t>
            </a:r>
            <a:r>
              <a:rPr sz="1800" dirty="0">
                <a:latin typeface="Arial MT"/>
                <a:cs typeface="Arial MT"/>
              </a:rPr>
              <a:t>included</a:t>
            </a:r>
            <a:r>
              <a:rPr sz="1800" spc="-60" dirty="0">
                <a:latin typeface="Arial MT"/>
                <a:cs typeface="Arial MT"/>
              </a:rPr>
              <a:t> </a:t>
            </a:r>
            <a:r>
              <a:rPr sz="1800" dirty="0">
                <a:latin typeface="Arial MT"/>
                <a:cs typeface="Arial MT"/>
              </a:rPr>
              <a:t>in</a:t>
            </a:r>
            <a:r>
              <a:rPr sz="1800" spc="-15" dirty="0">
                <a:latin typeface="Arial MT"/>
                <a:cs typeface="Arial MT"/>
              </a:rPr>
              <a:t> </a:t>
            </a:r>
            <a:r>
              <a:rPr sz="1800" dirty="0">
                <a:latin typeface="Arial MT"/>
                <a:cs typeface="Arial MT"/>
              </a:rPr>
              <a:t>this</a:t>
            </a:r>
            <a:r>
              <a:rPr sz="1800" spc="-10" dirty="0">
                <a:latin typeface="Arial MT"/>
                <a:cs typeface="Arial MT"/>
              </a:rPr>
              <a:t> </a:t>
            </a:r>
            <a:r>
              <a:rPr sz="1800" spc="5" dirty="0">
                <a:latin typeface="Arial MT"/>
                <a:cs typeface="Arial MT"/>
              </a:rPr>
              <a:t>kit</a:t>
            </a:r>
            <a:r>
              <a:rPr sz="1800" spc="-15" dirty="0">
                <a:latin typeface="Arial MT"/>
                <a:cs typeface="Arial MT"/>
              </a:rPr>
              <a:t> </a:t>
            </a:r>
            <a:r>
              <a:rPr sz="1800" dirty="0">
                <a:latin typeface="Arial MT"/>
                <a:cs typeface="Arial MT"/>
              </a:rPr>
              <a:t>can</a:t>
            </a:r>
            <a:r>
              <a:rPr sz="1800" spc="-35" dirty="0">
                <a:latin typeface="Arial MT"/>
                <a:cs typeface="Arial MT"/>
              </a:rPr>
              <a:t> </a:t>
            </a:r>
            <a:r>
              <a:rPr sz="1800" dirty="0">
                <a:latin typeface="Arial MT"/>
                <a:cs typeface="Arial MT"/>
              </a:rPr>
              <a:t>treat</a:t>
            </a:r>
            <a:r>
              <a:rPr sz="1800" spc="-15" dirty="0">
                <a:latin typeface="Arial MT"/>
                <a:cs typeface="Arial MT"/>
              </a:rPr>
              <a:t> </a:t>
            </a:r>
            <a:r>
              <a:rPr sz="1800" dirty="0">
                <a:latin typeface="Arial MT"/>
                <a:cs typeface="Arial MT"/>
              </a:rPr>
              <a:t>the</a:t>
            </a:r>
            <a:r>
              <a:rPr sz="1800" spc="-15" dirty="0">
                <a:latin typeface="Arial MT"/>
                <a:cs typeface="Arial MT"/>
              </a:rPr>
              <a:t> </a:t>
            </a:r>
            <a:r>
              <a:rPr sz="1800" dirty="0">
                <a:latin typeface="Arial MT"/>
                <a:cs typeface="Arial MT"/>
              </a:rPr>
              <a:t>following:</a:t>
            </a:r>
            <a:endParaRPr sz="1800">
              <a:latin typeface="Arial MT"/>
              <a:cs typeface="Arial MT"/>
            </a:endParaRPr>
          </a:p>
        </p:txBody>
      </p:sp>
      <p:pic>
        <p:nvPicPr>
          <p:cNvPr id="17" name="object 17"/>
          <p:cNvPicPr/>
          <p:nvPr/>
        </p:nvPicPr>
        <p:blipFill>
          <a:blip r:embed="rId5" cstate="print"/>
          <a:stretch>
            <a:fillRect/>
          </a:stretch>
        </p:blipFill>
        <p:spPr>
          <a:xfrm>
            <a:off x="993647" y="1905000"/>
            <a:ext cx="3026664" cy="2761488"/>
          </a:xfrm>
          <a:prstGeom prst="rect">
            <a:avLst/>
          </a:prstGeom>
        </p:spPr>
      </p:pic>
      <p:sp>
        <p:nvSpPr>
          <p:cNvPr id="18" name="object 18"/>
          <p:cNvSpPr txBox="1">
            <a:spLocks noGrp="1"/>
          </p:cNvSpPr>
          <p:nvPr>
            <p:ph type="sldNum" sz="quarter" idx="7"/>
          </p:nvPr>
        </p:nvSpPr>
        <p:spPr>
          <a:prstGeom prst="rect">
            <a:avLst/>
          </a:prstGeom>
        </p:spPr>
        <p:txBody>
          <a:bodyPr vert="horz" wrap="square" lIns="0" tIns="0" rIns="0" bIns="0" rtlCol="0">
            <a:spAutoFit/>
          </a:bodyPr>
          <a:lstStyle/>
          <a:p>
            <a:pPr marL="12700">
              <a:lnSpc>
                <a:spcPts val="1435"/>
              </a:lnSpc>
              <a:tabLst>
                <a:tab pos="2207260" algn="l"/>
              </a:tabLst>
            </a:pPr>
            <a:r>
              <a:rPr spc="-5" dirty="0"/>
              <a:t>#TCCC-CPP-PPT-02</a:t>
            </a:r>
            <a:r>
              <a:rPr spc="15" dirty="0"/>
              <a:t> </a:t>
            </a:r>
            <a:r>
              <a:rPr spc="-5" dirty="0"/>
              <a:t>08</a:t>
            </a:r>
            <a:r>
              <a:rPr spc="20" dirty="0"/>
              <a:t> </a:t>
            </a:r>
            <a:r>
              <a:rPr dirty="0"/>
              <a:t>AUG </a:t>
            </a:r>
            <a:r>
              <a:rPr spc="-5" dirty="0"/>
              <a:t>23	</a:t>
            </a:r>
            <a:fld id="{81D60167-4931-47E6-BA6A-407CBD079E47}" type="slidenum">
              <a:rPr sz="1200" spc="-5" dirty="0">
                <a:solidFill>
                  <a:srgbClr val="000000"/>
                </a:solidFill>
              </a:rPr>
              <a:t>8</a:t>
            </a:fld>
            <a:endParaRPr sz="12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301997" y="290830"/>
            <a:ext cx="3587750" cy="329565"/>
          </a:xfrm>
          <a:prstGeom prst="rect">
            <a:avLst/>
          </a:prstGeom>
        </p:spPr>
        <p:txBody>
          <a:bodyPr vert="horz" wrap="square" lIns="0" tIns="11430" rIns="0" bIns="0" rtlCol="0">
            <a:spAutoFit/>
          </a:bodyPr>
          <a:lstStyle/>
          <a:p>
            <a:pPr marL="12700">
              <a:lnSpc>
                <a:spcPct val="100000"/>
              </a:lnSpc>
              <a:spcBef>
                <a:spcPts val="90"/>
              </a:spcBef>
            </a:pPr>
            <a:r>
              <a:rPr sz="2000" b="1" dirty="0">
                <a:solidFill>
                  <a:srgbClr val="756F6F"/>
                </a:solidFill>
                <a:latin typeface="Arial"/>
                <a:cs typeface="Arial"/>
              </a:rPr>
              <a:t>Module</a:t>
            </a:r>
            <a:r>
              <a:rPr sz="2000" b="1" spc="-60" dirty="0">
                <a:solidFill>
                  <a:srgbClr val="756F6F"/>
                </a:solidFill>
                <a:latin typeface="Arial"/>
                <a:cs typeface="Arial"/>
              </a:rPr>
              <a:t> </a:t>
            </a:r>
            <a:r>
              <a:rPr sz="2000" b="1" spc="-5" dirty="0">
                <a:solidFill>
                  <a:srgbClr val="756F6F"/>
                </a:solidFill>
                <a:latin typeface="Arial"/>
                <a:cs typeface="Arial"/>
              </a:rPr>
              <a:t>2:</a:t>
            </a:r>
            <a:r>
              <a:rPr sz="2000" b="1" spc="-50" dirty="0">
                <a:solidFill>
                  <a:srgbClr val="756F6F"/>
                </a:solidFill>
                <a:latin typeface="Arial"/>
                <a:cs typeface="Arial"/>
              </a:rPr>
              <a:t> </a:t>
            </a:r>
            <a:r>
              <a:rPr sz="2000" b="1" dirty="0">
                <a:solidFill>
                  <a:srgbClr val="756F6F"/>
                </a:solidFill>
                <a:latin typeface="Arial"/>
                <a:cs typeface="Arial"/>
              </a:rPr>
              <a:t>Medical</a:t>
            </a:r>
            <a:r>
              <a:rPr sz="2000" b="1" spc="-35" dirty="0">
                <a:solidFill>
                  <a:srgbClr val="756F6F"/>
                </a:solidFill>
                <a:latin typeface="Arial"/>
                <a:cs typeface="Arial"/>
              </a:rPr>
              <a:t> </a:t>
            </a:r>
            <a:r>
              <a:rPr sz="2000" b="1" spc="-5" dirty="0">
                <a:solidFill>
                  <a:srgbClr val="756F6F"/>
                </a:solidFill>
                <a:latin typeface="Arial"/>
                <a:cs typeface="Arial"/>
              </a:rPr>
              <a:t>Equipment</a:t>
            </a:r>
            <a:endParaRPr sz="2000">
              <a:latin typeface="Arial"/>
              <a:cs typeface="Arial"/>
            </a:endParaRPr>
          </a:p>
        </p:txBody>
      </p:sp>
      <p:pic>
        <p:nvPicPr>
          <p:cNvPr id="3" name="object 3"/>
          <p:cNvPicPr/>
          <p:nvPr/>
        </p:nvPicPr>
        <p:blipFill>
          <a:blip r:embed="rId3" cstate="print"/>
          <a:stretch>
            <a:fillRect/>
          </a:stretch>
        </p:blipFill>
        <p:spPr>
          <a:xfrm>
            <a:off x="307847" y="256031"/>
            <a:ext cx="1173480" cy="655320"/>
          </a:xfrm>
          <a:prstGeom prst="rect">
            <a:avLst/>
          </a:prstGeom>
        </p:spPr>
      </p:pic>
      <p:sp>
        <p:nvSpPr>
          <p:cNvPr id="4" name="object 4"/>
          <p:cNvSpPr/>
          <p:nvPr/>
        </p:nvSpPr>
        <p:spPr>
          <a:xfrm>
            <a:off x="5230367" y="2508504"/>
            <a:ext cx="676910" cy="649605"/>
          </a:xfrm>
          <a:custGeom>
            <a:avLst/>
            <a:gdLst/>
            <a:ahLst/>
            <a:cxnLst/>
            <a:rect l="l" t="t" r="r" b="b"/>
            <a:pathLst>
              <a:path w="676910" h="649605">
                <a:moveTo>
                  <a:pt x="338328" y="0"/>
                </a:moveTo>
                <a:lnTo>
                  <a:pt x="288340" y="3518"/>
                </a:lnTo>
                <a:lnTo>
                  <a:pt x="240627" y="13740"/>
                </a:lnTo>
                <a:lnTo>
                  <a:pt x="195713" y="30162"/>
                </a:lnTo>
                <a:lnTo>
                  <a:pt x="154120" y="52285"/>
                </a:lnTo>
                <a:lnTo>
                  <a:pt x="116374" y="79606"/>
                </a:lnTo>
                <a:lnTo>
                  <a:pt x="82998" y="111624"/>
                </a:lnTo>
                <a:lnTo>
                  <a:pt x="54515" y="147837"/>
                </a:lnTo>
                <a:lnTo>
                  <a:pt x="31450" y="187743"/>
                </a:lnTo>
                <a:lnTo>
                  <a:pt x="14327" y="230843"/>
                </a:lnTo>
                <a:lnTo>
                  <a:pt x="3669" y="276632"/>
                </a:lnTo>
                <a:lnTo>
                  <a:pt x="0" y="324612"/>
                </a:lnTo>
                <a:lnTo>
                  <a:pt x="3669" y="372591"/>
                </a:lnTo>
                <a:lnTo>
                  <a:pt x="14327" y="418380"/>
                </a:lnTo>
                <a:lnTo>
                  <a:pt x="31450" y="461480"/>
                </a:lnTo>
                <a:lnTo>
                  <a:pt x="54515" y="501386"/>
                </a:lnTo>
                <a:lnTo>
                  <a:pt x="82998" y="537599"/>
                </a:lnTo>
                <a:lnTo>
                  <a:pt x="116374" y="569617"/>
                </a:lnTo>
                <a:lnTo>
                  <a:pt x="154120" y="596938"/>
                </a:lnTo>
                <a:lnTo>
                  <a:pt x="195713" y="619061"/>
                </a:lnTo>
                <a:lnTo>
                  <a:pt x="240627" y="635483"/>
                </a:lnTo>
                <a:lnTo>
                  <a:pt x="288340" y="645705"/>
                </a:lnTo>
                <a:lnTo>
                  <a:pt x="338328" y="649224"/>
                </a:lnTo>
                <a:lnTo>
                  <a:pt x="388315" y="645705"/>
                </a:lnTo>
                <a:lnTo>
                  <a:pt x="436028" y="635483"/>
                </a:lnTo>
                <a:lnTo>
                  <a:pt x="480942" y="619061"/>
                </a:lnTo>
                <a:lnTo>
                  <a:pt x="522535" y="596938"/>
                </a:lnTo>
                <a:lnTo>
                  <a:pt x="560281" y="569617"/>
                </a:lnTo>
                <a:lnTo>
                  <a:pt x="593657" y="537599"/>
                </a:lnTo>
                <a:lnTo>
                  <a:pt x="622140" y="501386"/>
                </a:lnTo>
                <a:lnTo>
                  <a:pt x="645205" y="461480"/>
                </a:lnTo>
                <a:lnTo>
                  <a:pt x="662328" y="418380"/>
                </a:lnTo>
                <a:lnTo>
                  <a:pt x="672986" y="372591"/>
                </a:lnTo>
                <a:lnTo>
                  <a:pt x="676656" y="324612"/>
                </a:lnTo>
                <a:lnTo>
                  <a:pt x="672986" y="276632"/>
                </a:lnTo>
                <a:lnTo>
                  <a:pt x="662328" y="230843"/>
                </a:lnTo>
                <a:lnTo>
                  <a:pt x="645205" y="187743"/>
                </a:lnTo>
                <a:lnTo>
                  <a:pt x="622140" y="147837"/>
                </a:lnTo>
                <a:lnTo>
                  <a:pt x="593657" y="111624"/>
                </a:lnTo>
                <a:lnTo>
                  <a:pt x="560281" y="79606"/>
                </a:lnTo>
                <a:lnTo>
                  <a:pt x="522535" y="52285"/>
                </a:lnTo>
                <a:lnTo>
                  <a:pt x="480942" y="30162"/>
                </a:lnTo>
                <a:lnTo>
                  <a:pt x="436028" y="13740"/>
                </a:lnTo>
                <a:lnTo>
                  <a:pt x="388315" y="3518"/>
                </a:lnTo>
                <a:lnTo>
                  <a:pt x="338328" y="0"/>
                </a:lnTo>
                <a:close/>
              </a:path>
            </a:pathLst>
          </a:custGeom>
          <a:solidFill>
            <a:srgbClr val="898B8B"/>
          </a:solidFill>
        </p:spPr>
        <p:txBody>
          <a:bodyPr wrap="square" lIns="0" tIns="0" rIns="0" bIns="0" rtlCol="0"/>
          <a:lstStyle/>
          <a:p>
            <a:endParaRPr/>
          </a:p>
        </p:txBody>
      </p:sp>
      <p:sp>
        <p:nvSpPr>
          <p:cNvPr id="5" name="object 5"/>
          <p:cNvSpPr txBox="1"/>
          <p:nvPr/>
        </p:nvSpPr>
        <p:spPr>
          <a:xfrm>
            <a:off x="6005829" y="2663190"/>
            <a:ext cx="577786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MT"/>
                <a:cs typeface="Arial MT"/>
              </a:rPr>
              <a:t>Pain</a:t>
            </a:r>
            <a:r>
              <a:rPr sz="1800" spc="-20" dirty="0">
                <a:latin typeface="Arial MT"/>
                <a:cs typeface="Arial MT"/>
              </a:rPr>
              <a:t> </a:t>
            </a:r>
            <a:r>
              <a:rPr sz="1800" dirty="0">
                <a:latin typeface="Arial MT"/>
                <a:cs typeface="Arial MT"/>
              </a:rPr>
              <a:t>medications,</a:t>
            </a:r>
            <a:r>
              <a:rPr sz="1800" spc="-65" dirty="0">
                <a:latin typeface="Arial MT"/>
                <a:cs typeface="Arial MT"/>
              </a:rPr>
              <a:t> </a:t>
            </a:r>
            <a:r>
              <a:rPr sz="1800" spc="-10" dirty="0">
                <a:latin typeface="Arial MT"/>
                <a:cs typeface="Arial MT"/>
              </a:rPr>
              <a:t>extra</a:t>
            </a:r>
            <a:r>
              <a:rPr sz="1800" dirty="0">
                <a:latin typeface="Arial MT"/>
                <a:cs typeface="Arial MT"/>
              </a:rPr>
              <a:t> </a:t>
            </a:r>
            <a:r>
              <a:rPr sz="1800" spc="5" dirty="0">
                <a:latin typeface="Arial MT"/>
                <a:cs typeface="Arial MT"/>
              </a:rPr>
              <a:t>combat</a:t>
            </a:r>
            <a:r>
              <a:rPr sz="1800" spc="-45" dirty="0">
                <a:latin typeface="Arial MT"/>
                <a:cs typeface="Arial MT"/>
              </a:rPr>
              <a:t> </a:t>
            </a:r>
            <a:r>
              <a:rPr sz="1800" spc="-5" dirty="0">
                <a:latin typeface="Arial MT"/>
                <a:cs typeface="Arial MT"/>
              </a:rPr>
              <a:t>wound</a:t>
            </a:r>
            <a:r>
              <a:rPr sz="1800" spc="-15" dirty="0">
                <a:latin typeface="Arial MT"/>
                <a:cs typeface="Arial MT"/>
              </a:rPr>
              <a:t> </a:t>
            </a:r>
            <a:r>
              <a:rPr sz="1800" spc="5" dirty="0">
                <a:latin typeface="Arial MT"/>
                <a:cs typeface="Arial MT"/>
              </a:rPr>
              <a:t>medication</a:t>
            </a:r>
            <a:r>
              <a:rPr sz="1800" spc="-70" dirty="0">
                <a:latin typeface="Arial MT"/>
                <a:cs typeface="Arial MT"/>
              </a:rPr>
              <a:t> </a:t>
            </a:r>
            <a:r>
              <a:rPr sz="1800" spc="5" dirty="0">
                <a:latin typeface="Arial MT"/>
                <a:cs typeface="Arial MT"/>
              </a:rPr>
              <a:t>packs</a:t>
            </a:r>
            <a:endParaRPr sz="1800">
              <a:latin typeface="Arial MT"/>
              <a:cs typeface="Arial MT"/>
            </a:endParaRPr>
          </a:p>
        </p:txBody>
      </p:sp>
      <p:sp>
        <p:nvSpPr>
          <p:cNvPr id="6" name="object 6"/>
          <p:cNvSpPr/>
          <p:nvPr/>
        </p:nvSpPr>
        <p:spPr>
          <a:xfrm>
            <a:off x="5230367" y="3288791"/>
            <a:ext cx="649605" cy="649605"/>
          </a:xfrm>
          <a:custGeom>
            <a:avLst/>
            <a:gdLst/>
            <a:ahLst/>
            <a:cxnLst/>
            <a:rect l="l" t="t" r="r" b="b"/>
            <a:pathLst>
              <a:path w="649604" h="649604">
                <a:moveTo>
                  <a:pt x="324612" y="0"/>
                </a:moveTo>
                <a:lnTo>
                  <a:pt x="276632" y="3518"/>
                </a:lnTo>
                <a:lnTo>
                  <a:pt x="230843" y="13740"/>
                </a:lnTo>
                <a:lnTo>
                  <a:pt x="187743" y="30162"/>
                </a:lnTo>
                <a:lnTo>
                  <a:pt x="147837" y="52285"/>
                </a:lnTo>
                <a:lnTo>
                  <a:pt x="111624" y="79606"/>
                </a:lnTo>
                <a:lnTo>
                  <a:pt x="79606" y="111624"/>
                </a:lnTo>
                <a:lnTo>
                  <a:pt x="52285" y="147837"/>
                </a:lnTo>
                <a:lnTo>
                  <a:pt x="30162" y="187743"/>
                </a:lnTo>
                <a:lnTo>
                  <a:pt x="13740" y="230843"/>
                </a:lnTo>
                <a:lnTo>
                  <a:pt x="3518" y="276632"/>
                </a:lnTo>
                <a:lnTo>
                  <a:pt x="0" y="324612"/>
                </a:lnTo>
                <a:lnTo>
                  <a:pt x="3518" y="372591"/>
                </a:lnTo>
                <a:lnTo>
                  <a:pt x="13740" y="418380"/>
                </a:lnTo>
                <a:lnTo>
                  <a:pt x="30162" y="461480"/>
                </a:lnTo>
                <a:lnTo>
                  <a:pt x="52285" y="501386"/>
                </a:lnTo>
                <a:lnTo>
                  <a:pt x="79606" y="537599"/>
                </a:lnTo>
                <a:lnTo>
                  <a:pt x="111624" y="569617"/>
                </a:lnTo>
                <a:lnTo>
                  <a:pt x="147837" y="596938"/>
                </a:lnTo>
                <a:lnTo>
                  <a:pt x="187743" y="619061"/>
                </a:lnTo>
                <a:lnTo>
                  <a:pt x="230843" y="635483"/>
                </a:lnTo>
                <a:lnTo>
                  <a:pt x="276632" y="645705"/>
                </a:lnTo>
                <a:lnTo>
                  <a:pt x="324612" y="649224"/>
                </a:lnTo>
                <a:lnTo>
                  <a:pt x="372591" y="645705"/>
                </a:lnTo>
                <a:lnTo>
                  <a:pt x="418380" y="635483"/>
                </a:lnTo>
                <a:lnTo>
                  <a:pt x="461480" y="619061"/>
                </a:lnTo>
                <a:lnTo>
                  <a:pt x="501386" y="596938"/>
                </a:lnTo>
                <a:lnTo>
                  <a:pt x="537599" y="569617"/>
                </a:lnTo>
                <a:lnTo>
                  <a:pt x="569617" y="537599"/>
                </a:lnTo>
                <a:lnTo>
                  <a:pt x="596938" y="501386"/>
                </a:lnTo>
                <a:lnTo>
                  <a:pt x="619061" y="461480"/>
                </a:lnTo>
                <a:lnTo>
                  <a:pt x="635483" y="418380"/>
                </a:lnTo>
                <a:lnTo>
                  <a:pt x="645705" y="372591"/>
                </a:lnTo>
                <a:lnTo>
                  <a:pt x="649224" y="324612"/>
                </a:lnTo>
                <a:lnTo>
                  <a:pt x="645705" y="276632"/>
                </a:lnTo>
                <a:lnTo>
                  <a:pt x="635483" y="230843"/>
                </a:lnTo>
                <a:lnTo>
                  <a:pt x="619061" y="187743"/>
                </a:lnTo>
                <a:lnTo>
                  <a:pt x="596938" y="147837"/>
                </a:lnTo>
                <a:lnTo>
                  <a:pt x="569617" y="111624"/>
                </a:lnTo>
                <a:lnTo>
                  <a:pt x="537599" y="79606"/>
                </a:lnTo>
                <a:lnTo>
                  <a:pt x="501386" y="52285"/>
                </a:lnTo>
                <a:lnTo>
                  <a:pt x="461480" y="30162"/>
                </a:lnTo>
                <a:lnTo>
                  <a:pt x="418380" y="13740"/>
                </a:lnTo>
                <a:lnTo>
                  <a:pt x="372591" y="3518"/>
                </a:lnTo>
                <a:lnTo>
                  <a:pt x="324612" y="0"/>
                </a:lnTo>
                <a:close/>
              </a:path>
            </a:pathLst>
          </a:custGeom>
          <a:solidFill>
            <a:srgbClr val="898B8B"/>
          </a:solidFill>
        </p:spPr>
        <p:txBody>
          <a:bodyPr wrap="square" lIns="0" tIns="0" rIns="0" bIns="0" rtlCol="0"/>
          <a:lstStyle/>
          <a:p>
            <a:endParaRPr/>
          </a:p>
        </p:txBody>
      </p:sp>
      <p:sp>
        <p:nvSpPr>
          <p:cNvPr id="7" name="object 7"/>
          <p:cNvSpPr txBox="1"/>
          <p:nvPr/>
        </p:nvSpPr>
        <p:spPr>
          <a:xfrm>
            <a:off x="5975350" y="3454400"/>
            <a:ext cx="508000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MT"/>
                <a:cs typeface="Arial MT"/>
              </a:rPr>
              <a:t>Antibiotics,</a:t>
            </a:r>
            <a:r>
              <a:rPr sz="1800" spc="-95" dirty="0">
                <a:latin typeface="Arial MT"/>
                <a:cs typeface="Arial MT"/>
              </a:rPr>
              <a:t> </a:t>
            </a:r>
            <a:r>
              <a:rPr sz="1800" spc="-10" dirty="0">
                <a:latin typeface="Arial MT"/>
                <a:cs typeface="Arial MT"/>
              </a:rPr>
              <a:t>extra</a:t>
            </a:r>
            <a:r>
              <a:rPr sz="1800" spc="30" dirty="0">
                <a:latin typeface="Arial MT"/>
                <a:cs typeface="Arial MT"/>
              </a:rPr>
              <a:t> </a:t>
            </a:r>
            <a:r>
              <a:rPr sz="1800" spc="5" dirty="0">
                <a:latin typeface="Arial MT"/>
                <a:cs typeface="Arial MT"/>
              </a:rPr>
              <a:t>combat</a:t>
            </a:r>
            <a:r>
              <a:rPr sz="1800" spc="-45" dirty="0">
                <a:latin typeface="Arial MT"/>
                <a:cs typeface="Arial MT"/>
              </a:rPr>
              <a:t> </a:t>
            </a:r>
            <a:r>
              <a:rPr sz="1800" spc="-5" dirty="0">
                <a:latin typeface="Arial MT"/>
                <a:cs typeface="Arial MT"/>
              </a:rPr>
              <a:t>wound</a:t>
            </a:r>
            <a:r>
              <a:rPr sz="1800" spc="-15" dirty="0">
                <a:latin typeface="Arial MT"/>
                <a:cs typeface="Arial MT"/>
              </a:rPr>
              <a:t> </a:t>
            </a:r>
            <a:r>
              <a:rPr sz="1800" spc="5" dirty="0">
                <a:latin typeface="Arial MT"/>
                <a:cs typeface="Arial MT"/>
              </a:rPr>
              <a:t>medication</a:t>
            </a:r>
            <a:r>
              <a:rPr sz="1800" spc="-65" dirty="0">
                <a:latin typeface="Arial MT"/>
                <a:cs typeface="Arial MT"/>
              </a:rPr>
              <a:t> </a:t>
            </a:r>
            <a:r>
              <a:rPr sz="1800" spc="5" dirty="0">
                <a:latin typeface="Arial MT"/>
                <a:cs typeface="Arial MT"/>
              </a:rPr>
              <a:t>packs</a:t>
            </a:r>
            <a:endParaRPr sz="1800">
              <a:latin typeface="Arial MT"/>
              <a:cs typeface="Arial MT"/>
            </a:endParaRPr>
          </a:p>
        </p:txBody>
      </p:sp>
      <p:sp>
        <p:nvSpPr>
          <p:cNvPr id="8" name="object 8"/>
          <p:cNvSpPr/>
          <p:nvPr/>
        </p:nvSpPr>
        <p:spPr>
          <a:xfrm>
            <a:off x="5230367" y="4069079"/>
            <a:ext cx="649605" cy="646430"/>
          </a:xfrm>
          <a:custGeom>
            <a:avLst/>
            <a:gdLst/>
            <a:ahLst/>
            <a:cxnLst/>
            <a:rect l="l" t="t" r="r" b="b"/>
            <a:pathLst>
              <a:path w="649604" h="646429">
                <a:moveTo>
                  <a:pt x="324612" y="0"/>
                </a:moveTo>
                <a:lnTo>
                  <a:pt x="276632" y="3503"/>
                </a:lnTo>
                <a:lnTo>
                  <a:pt x="230843" y="13679"/>
                </a:lnTo>
                <a:lnTo>
                  <a:pt x="187743" y="30028"/>
                </a:lnTo>
                <a:lnTo>
                  <a:pt x="147837" y="52051"/>
                </a:lnTo>
                <a:lnTo>
                  <a:pt x="111624" y="79248"/>
                </a:lnTo>
                <a:lnTo>
                  <a:pt x="79606" y="111119"/>
                </a:lnTo>
                <a:lnTo>
                  <a:pt x="52285" y="147163"/>
                </a:lnTo>
                <a:lnTo>
                  <a:pt x="30162" y="186882"/>
                </a:lnTo>
                <a:lnTo>
                  <a:pt x="13740" y="229776"/>
                </a:lnTo>
                <a:lnTo>
                  <a:pt x="3518" y="275344"/>
                </a:lnTo>
                <a:lnTo>
                  <a:pt x="0" y="323088"/>
                </a:lnTo>
                <a:lnTo>
                  <a:pt x="3518" y="370831"/>
                </a:lnTo>
                <a:lnTo>
                  <a:pt x="13740" y="416399"/>
                </a:lnTo>
                <a:lnTo>
                  <a:pt x="30162" y="459293"/>
                </a:lnTo>
                <a:lnTo>
                  <a:pt x="52285" y="499012"/>
                </a:lnTo>
                <a:lnTo>
                  <a:pt x="79606" y="535056"/>
                </a:lnTo>
                <a:lnTo>
                  <a:pt x="111624" y="566927"/>
                </a:lnTo>
                <a:lnTo>
                  <a:pt x="147837" y="594124"/>
                </a:lnTo>
                <a:lnTo>
                  <a:pt x="187743" y="616147"/>
                </a:lnTo>
                <a:lnTo>
                  <a:pt x="230843" y="632496"/>
                </a:lnTo>
                <a:lnTo>
                  <a:pt x="276632" y="642672"/>
                </a:lnTo>
                <a:lnTo>
                  <a:pt x="324612" y="646176"/>
                </a:lnTo>
                <a:lnTo>
                  <a:pt x="372591" y="642672"/>
                </a:lnTo>
                <a:lnTo>
                  <a:pt x="418380" y="632496"/>
                </a:lnTo>
                <a:lnTo>
                  <a:pt x="461480" y="616147"/>
                </a:lnTo>
                <a:lnTo>
                  <a:pt x="501386" y="594124"/>
                </a:lnTo>
                <a:lnTo>
                  <a:pt x="537599" y="566927"/>
                </a:lnTo>
                <a:lnTo>
                  <a:pt x="569617" y="535056"/>
                </a:lnTo>
                <a:lnTo>
                  <a:pt x="596938" y="499012"/>
                </a:lnTo>
                <a:lnTo>
                  <a:pt x="619061" y="459293"/>
                </a:lnTo>
                <a:lnTo>
                  <a:pt x="635483" y="416399"/>
                </a:lnTo>
                <a:lnTo>
                  <a:pt x="645705" y="370831"/>
                </a:lnTo>
                <a:lnTo>
                  <a:pt x="649224" y="323088"/>
                </a:lnTo>
                <a:lnTo>
                  <a:pt x="645705" y="275344"/>
                </a:lnTo>
                <a:lnTo>
                  <a:pt x="635483" y="229776"/>
                </a:lnTo>
                <a:lnTo>
                  <a:pt x="619061" y="186882"/>
                </a:lnTo>
                <a:lnTo>
                  <a:pt x="596938" y="147163"/>
                </a:lnTo>
                <a:lnTo>
                  <a:pt x="569617" y="111119"/>
                </a:lnTo>
                <a:lnTo>
                  <a:pt x="537599" y="79248"/>
                </a:lnTo>
                <a:lnTo>
                  <a:pt x="501386" y="52051"/>
                </a:lnTo>
                <a:lnTo>
                  <a:pt x="461480" y="30028"/>
                </a:lnTo>
                <a:lnTo>
                  <a:pt x="418380" y="13679"/>
                </a:lnTo>
                <a:lnTo>
                  <a:pt x="372591" y="3503"/>
                </a:lnTo>
                <a:lnTo>
                  <a:pt x="324612" y="0"/>
                </a:lnTo>
                <a:close/>
              </a:path>
            </a:pathLst>
          </a:custGeom>
          <a:solidFill>
            <a:srgbClr val="898B8B"/>
          </a:solidFill>
        </p:spPr>
        <p:txBody>
          <a:bodyPr wrap="square" lIns="0" tIns="0" rIns="0" bIns="0" rtlCol="0"/>
          <a:lstStyle/>
          <a:p>
            <a:endParaRPr/>
          </a:p>
        </p:txBody>
      </p:sp>
      <p:sp>
        <p:nvSpPr>
          <p:cNvPr id="9" name="object 9"/>
          <p:cNvSpPr txBox="1"/>
          <p:nvPr/>
        </p:nvSpPr>
        <p:spPr>
          <a:xfrm>
            <a:off x="5975350" y="4229176"/>
            <a:ext cx="4241165" cy="300355"/>
          </a:xfrm>
          <a:prstGeom prst="rect">
            <a:avLst/>
          </a:prstGeom>
        </p:spPr>
        <p:txBody>
          <a:bodyPr vert="horz" wrap="square" lIns="0" tIns="12700" rIns="0" bIns="0" rtlCol="0">
            <a:spAutoFit/>
          </a:bodyPr>
          <a:lstStyle/>
          <a:p>
            <a:pPr marL="12700">
              <a:lnSpc>
                <a:spcPct val="100000"/>
              </a:lnSpc>
              <a:spcBef>
                <a:spcPts val="100"/>
              </a:spcBef>
            </a:pPr>
            <a:r>
              <a:rPr sz="1800" spc="-5" dirty="0">
                <a:latin typeface="Arial MT"/>
                <a:cs typeface="Arial MT"/>
              </a:rPr>
              <a:t>Gauze, </a:t>
            </a:r>
            <a:r>
              <a:rPr sz="1800" dirty="0">
                <a:latin typeface="Arial MT"/>
                <a:cs typeface="Arial MT"/>
              </a:rPr>
              <a:t>elastic</a:t>
            </a:r>
            <a:r>
              <a:rPr sz="1800" spc="-65" dirty="0">
                <a:latin typeface="Arial MT"/>
                <a:cs typeface="Arial MT"/>
              </a:rPr>
              <a:t> </a:t>
            </a:r>
            <a:r>
              <a:rPr sz="1800" spc="-5" dirty="0">
                <a:latin typeface="Arial MT"/>
                <a:cs typeface="Arial MT"/>
              </a:rPr>
              <a:t>wrap, </a:t>
            </a:r>
            <a:r>
              <a:rPr sz="1800" dirty="0">
                <a:latin typeface="Arial MT"/>
                <a:cs typeface="Arial MT"/>
              </a:rPr>
              <a:t>and</a:t>
            </a:r>
            <a:r>
              <a:rPr sz="1800" spc="-25" dirty="0">
                <a:latin typeface="Arial MT"/>
                <a:cs typeface="Arial MT"/>
              </a:rPr>
              <a:t> </a:t>
            </a:r>
            <a:r>
              <a:rPr sz="1800" dirty="0">
                <a:latin typeface="Arial MT"/>
                <a:cs typeface="Arial MT"/>
              </a:rPr>
              <a:t>rigid</a:t>
            </a:r>
            <a:r>
              <a:rPr sz="1800" spc="-45" dirty="0">
                <a:latin typeface="Arial MT"/>
                <a:cs typeface="Arial MT"/>
              </a:rPr>
              <a:t> </a:t>
            </a:r>
            <a:r>
              <a:rPr sz="1800" spc="-5" dirty="0">
                <a:latin typeface="Arial MT"/>
                <a:cs typeface="Arial MT"/>
              </a:rPr>
              <a:t>eye </a:t>
            </a:r>
            <a:r>
              <a:rPr sz="1800" dirty="0">
                <a:latin typeface="Arial MT"/>
                <a:cs typeface="Arial MT"/>
              </a:rPr>
              <a:t>shields</a:t>
            </a:r>
            <a:endParaRPr sz="1800">
              <a:latin typeface="Arial MT"/>
              <a:cs typeface="Arial MT"/>
            </a:endParaRPr>
          </a:p>
        </p:txBody>
      </p:sp>
      <p:sp>
        <p:nvSpPr>
          <p:cNvPr id="10" name="object 10"/>
          <p:cNvSpPr/>
          <p:nvPr/>
        </p:nvSpPr>
        <p:spPr>
          <a:xfrm>
            <a:off x="5230367" y="4849367"/>
            <a:ext cx="649605" cy="646430"/>
          </a:xfrm>
          <a:custGeom>
            <a:avLst/>
            <a:gdLst/>
            <a:ahLst/>
            <a:cxnLst/>
            <a:rect l="l" t="t" r="r" b="b"/>
            <a:pathLst>
              <a:path w="649604" h="646429">
                <a:moveTo>
                  <a:pt x="324612" y="0"/>
                </a:moveTo>
                <a:lnTo>
                  <a:pt x="276632" y="3503"/>
                </a:lnTo>
                <a:lnTo>
                  <a:pt x="230843" y="13679"/>
                </a:lnTo>
                <a:lnTo>
                  <a:pt x="187743" y="30028"/>
                </a:lnTo>
                <a:lnTo>
                  <a:pt x="147837" y="52051"/>
                </a:lnTo>
                <a:lnTo>
                  <a:pt x="111624" y="79248"/>
                </a:lnTo>
                <a:lnTo>
                  <a:pt x="79606" y="111119"/>
                </a:lnTo>
                <a:lnTo>
                  <a:pt x="52285" y="147163"/>
                </a:lnTo>
                <a:lnTo>
                  <a:pt x="30162" y="186882"/>
                </a:lnTo>
                <a:lnTo>
                  <a:pt x="13740" y="229776"/>
                </a:lnTo>
                <a:lnTo>
                  <a:pt x="3518" y="275344"/>
                </a:lnTo>
                <a:lnTo>
                  <a:pt x="0" y="323087"/>
                </a:lnTo>
                <a:lnTo>
                  <a:pt x="3518" y="370831"/>
                </a:lnTo>
                <a:lnTo>
                  <a:pt x="13740" y="416399"/>
                </a:lnTo>
                <a:lnTo>
                  <a:pt x="30162" y="459293"/>
                </a:lnTo>
                <a:lnTo>
                  <a:pt x="52285" y="499012"/>
                </a:lnTo>
                <a:lnTo>
                  <a:pt x="79606" y="535056"/>
                </a:lnTo>
                <a:lnTo>
                  <a:pt x="111624" y="566927"/>
                </a:lnTo>
                <a:lnTo>
                  <a:pt x="147837" y="594124"/>
                </a:lnTo>
                <a:lnTo>
                  <a:pt x="187743" y="616147"/>
                </a:lnTo>
                <a:lnTo>
                  <a:pt x="230843" y="632496"/>
                </a:lnTo>
                <a:lnTo>
                  <a:pt x="276632" y="642672"/>
                </a:lnTo>
                <a:lnTo>
                  <a:pt x="324612" y="646175"/>
                </a:lnTo>
                <a:lnTo>
                  <a:pt x="372591" y="642672"/>
                </a:lnTo>
                <a:lnTo>
                  <a:pt x="418380" y="632496"/>
                </a:lnTo>
                <a:lnTo>
                  <a:pt x="461480" y="616147"/>
                </a:lnTo>
                <a:lnTo>
                  <a:pt x="501386" y="594124"/>
                </a:lnTo>
                <a:lnTo>
                  <a:pt x="537599" y="566927"/>
                </a:lnTo>
                <a:lnTo>
                  <a:pt x="569617" y="535056"/>
                </a:lnTo>
                <a:lnTo>
                  <a:pt x="596938" y="499012"/>
                </a:lnTo>
                <a:lnTo>
                  <a:pt x="619061" y="459293"/>
                </a:lnTo>
                <a:lnTo>
                  <a:pt x="635483" y="416399"/>
                </a:lnTo>
                <a:lnTo>
                  <a:pt x="645705" y="370831"/>
                </a:lnTo>
                <a:lnTo>
                  <a:pt x="649224" y="323087"/>
                </a:lnTo>
                <a:lnTo>
                  <a:pt x="645705" y="275344"/>
                </a:lnTo>
                <a:lnTo>
                  <a:pt x="635483" y="229776"/>
                </a:lnTo>
                <a:lnTo>
                  <a:pt x="619061" y="186882"/>
                </a:lnTo>
                <a:lnTo>
                  <a:pt x="596938" y="147163"/>
                </a:lnTo>
                <a:lnTo>
                  <a:pt x="569617" y="111119"/>
                </a:lnTo>
                <a:lnTo>
                  <a:pt x="537599" y="79248"/>
                </a:lnTo>
                <a:lnTo>
                  <a:pt x="501386" y="52051"/>
                </a:lnTo>
                <a:lnTo>
                  <a:pt x="461480" y="30028"/>
                </a:lnTo>
                <a:lnTo>
                  <a:pt x="418380" y="13679"/>
                </a:lnTo>
                <a:lnTo>
                  <a:pt x="372591" y="3503"/>
                </a:lnTo>
                <a:lnTo>
                  <a:pt x="324612" y="0"/>
                </a:lnTo>
                <a:close/>
              </a:path>
            </a:pathLst>
          </a:custGeom>
          <a:solidFill>
            <a:srgbClr val="898B8B"/>
          </a:solidFill>
        </p:spPr>
        <p:txBody>
          <a:bodyPr wrap="square" lIns="0" tIns="0" rIns="0" bIns="0" rtlCol="0"/>
          <a:lstStyle/>
          <a:p>
            <a:endParaRPr/>
          </a:p>
        </p:txBody>
      </p:sp>
      <p:sp>
        <p:nvSpPr>
          <p:cNvPr id="11" name="object 11"/>
          <p:cNvSpPr txBox="1"/>
          <p:nvPr/>
        </p:nvSpPr>
        <p:spPr>
          <a:xfrm>
            <a:off x="5975350" y="5031689"/>
            <a:ext cx="5728970" cy="300355"/>
          </a:xfrm>
          <a:prstGeom prst="rect">
            <a:avLst/>
          </a:prstGeom>
        </p:spPr>
        <p:txBody>
          <a:bodyPr vert="horz" wrap="square" lIns="0" tIns="12700" rIns="0" bIns="0" rtlCol="0">
            <a:spAutoFit/>
          </a:bodyPr>
          <a:lstStyle/>
          <a:p>
            <a:pPr marL="12700">
              <a:lnSpc>
                <a:spcPct val="100000"/>
              </a:lnSpc>
              <a:spcBef>
                <a:spcPts val="100"/>
              </a:spcBef>
            </a:pPr>
            <a:r>
              <a:rPr sz="1800" spc="-5" dirty="0">
                <a:latin typeface="Arial MT"/>
                <a:cs typeface="Arial MT"/>
              </a:rPr>
              <a:t>Malleable</a:t>
            </a:r>
            <a:r>
              <a:rPr sz="1800" spc="-15" dirty="0">
                <a:latin typeface="Arial MT"/>
                <a:cs typeface="Arial MT"/>
              </a:rPr>
              <a:t> </a:t>
            </a:r>
            <a:r>
              <a:rPr sz="1800" dirty="0">
                <a:latin typeface="Arial MT"/>
                <a:cs typeface="Arial MT"/>
              </a:rPr>
              <a:t>splints,</a:t>
            </a:r>
            <a:r>
              <a:rPr sz="1800" spc="-65" dirty="0">
                <a:latin typeface="Arial MT"/>
                <a:cs typeface="Arial MT"/>
              </a:rPr>
              <a:t> </a:t>
            </a:r>
            <a:r>
              <a:rPr sz="1800" dirty="0">
                <a:latin typeface="Arial MT"/>
                <a:cs typeface="Arial MT"/>
              </a:rPr>
              <a:t>rigid</a:t>
            </a:r>
            <a:r>
              <a:rPr sz="1800" spc="-40" dirty="0">
                <a:latin typeface="Arial MT"/>
                <a:cs typeface="Arial MT"/>
              </a:rPr>
              <a:t> </a:t>
            </a:r>
            <a:r>
              <a:rPr sz="1800" dirty="0">
                <a:latin typeface="Arial MT"/>
                <a:cs typeface="Arial MT"/>
              </a:rPr>
              <a:t>splints,</a:t>
            </a:r>
            <a:r>
              <a:rPr sz="1800" spc="-40" dirty="0">
                <a:latin typeface="Arial MT"/>
                <a:cs typeface="Arial MT"/>
              </a:rPr>
              <a:t> </a:t>
            </a:r>
            <a:r>
              <a:rPr sz="1800" dirty="0">
                <a:latin typeface="Arial MT"/>
                <a:cs typeface="Arial MT"/>
              </a:rPr>
              <a:t>cravats,</a:t>
            </a:r>
            <a:r>
              <a:rPr sz="1800" spc="-40" dirty="0">
                <a:latin typeface="Arial MT"/>
                <a:cs typeface="Arial MT"/>
              </a:rPr>
              <a:t> </a:t>
            </a:r>
            <a:r>
              <a:rPr sz="1800" dirty="0">
                <a:latin typeface="Arial MT"/>
                <a:cs typeface="Arial MT"/>
              </a:rPr>
              <a:t>and</a:t>
            </a:r>
            <a:r>
              <a:rPr sz="1800" spc="-15" dirty="0">
                <a:latin typeface="Arial MT"/>
                <a:cs typeface="Arial MT"/>
              </a:rPr>
              <a:t> </a:t>
            </a:r>
            <a:r>
              <a:rPr sz="1800" dirty="0">
                <a:latin typeface="Arial MT"/>
                <a:cs typeface="Arial MT"/>
              </a:rPr>
              <a:t>elastic</a:t>
            </a:r>
            <a:r>
              <a:rPr sz="1800" spc="-55" dirty="0">
                <a:latin typeface="Arial MT"/>
                <a:cs typeface="Arial MT"/>
              </a:rPr>
              <a:t> </a:t>
            </a:r>
            <a:r>
              <a:rPr sz="1800" spc="-5" dirty="0">
                <a:latin typeface="Arial MT"/>
                <a:cs typeface="Arial MT"/>
              </a:rPr>
              <a:t>wraps</a:t>
            </a:r>
            <a:endParaRPr sz="1800">
              <a:latin typeface="Arial MT"/>
              <a:cs typeface="Arial MT"/>
            </a:endParaRPr>
          </a:p>
        </p:txBody>
      </p:sp>
      <p:sp>
        <p:nvSpPr>
          <p:cNvPr id="12" name="object 12"/>
          <p:cNvSpPr txBox="1">
            <a:spLocks noGrp="1"/>
          </p:cNvSpPr>
          <p:nvPr>
            <p:ph type="body" idx="1"/>
          </p:nvPr>
        </p:nvSpPr>
        <p:spPr>
          <a:prstGeom prst="rect">
            <a:avLst/>
          </a:prstGeom>
        </p:spPr>
        <p:txBody>
          <a:bodyPr vert="horz" wrap="square" lIns="0" tIns="12065" rIns="0" bIns="0" rtlCol="0">
            <a:spAutoFit/>
          </a:bodyPr>
          <a:lstStyle/>
          <a:p>
            <a:pPr marL="163195">
              <a:lnSpc>
                <a:spcPct val="100000"/>
              </a:lnSpc>
              <a:spcBef>
                <a:spcPts val="95"/>
              </a:spcBef>
            </a:pPr>
            <a:r>
              <a:rPr spc="-5" dirty="0"/>
              <a:t>P</a:t>
            </a:r>
          </a:p>
          <a:p>
            <a:pPr marL="92710" marR="4724400" indent="45720" algn="just">
              <a:lnSpc>
                <a:spcPts val="6150"/>
              </a:lnSpc>
              <a:spcBef>
                <a:spcPts val="580"/>
              </a:spcBef>
            </a:pPr>
            <a:r>
              <a:rPr spc="-5" dirty="0"/>
              <a:t>A </a:t>
            </a:r>
            <a:r>
              <a:rPr spc="-1060" dirty="0"/>
              <a:t> </a:t>
            </a:r>
            <a:r>
              <a:rPr spc="-5" dirty="0"/>
              <a:t>W  </a:t>
            </a:r>
            <a:r>
              <a:rPr spc="-10" dirty="0"/>
              <a:t>S</a:t>
            </a:r>
          </a:p>
          <a:p>
            <a:pPr marL="927100" marR="5080" indent="-915035">
              <a:lnSpc>
                <a:spcPct val="100000"/>
              </a:lnSpc>
              <a:spcBef>
                <a:spcPts val="1830"/>
              </a:spcBef>
              <a:tabLst>
                <a:tab pos="927100" algn="l"/>
              </a:tabLst>
            </a:pPr>
            <a:r>
              <a:rPr sz="1800" b="1" spc="-5" dirty="0">
                <a:solidFill>
                  <a:srgbClr val="000000"/>
                </a:solidFill>
                <a:latin typeface="Arial"/>
                <a:cs typeface="Arial"/>
              </a:rPr>
              <a:t>Other</a:t>
            </a:r>
            <a:r>
              <a:rPr sz="1800" spc="-5" dirty="0">
                <a:solidFill>
                  <a:srgbClr val="000000"/>
                </a:solidFill>
                <a:latin typeface="Arial MT"/>
                <a:cs typeface="Arial MT"/>
              </a:rPr>
              <a:t>:	DD</a:t>
            </a:r>
            <a:r>
              <a:rPr sz="1800" spc="-15" dirty="0">
                <a:solidFill>
                  <a:srgbClr val="000000"/>
                </a:solidFill>
                <a:latin typeface="Arial MT"/>
                <a:cs typeface="Arial MT"/>
              </a:rPr>
              <a:t> </a:t>
            </a:r>
            <a:r>
              <a:rPr sz="1800" dirty="0">
                <a:solidFill>
                  <a:srgbClr val="000000"/>
                </a:solidFill>
                <a:latin typeface="Arial MT"/>
                <a:cs typeface="Arial MT"/>
              </a:rPr>
              <a:t>Form</a:t>
            </a:r>
            <a:r>
              <a:rPr sz="1800" spc="-15" dirty="0">
                <a:solidFill>
                  <a:srgbClr val="000000"/>
                </a:solidFill>
                <a:latin typeface="Arial MT"/>
                <a:cs typeface="Arial MT"/>
              </a:rPr>
              <a:t> </a:t>
            </a:r>
            <a:r>
              <a:rPr sz="1800" dirty="0">
                <a:solidFill>
                  <a:srgbClr val="000000"/>
                </a:solidFill>
                <a:latin typeface="Arial MT"/>
                <a:cs typeface="Arial MT"/>
              </a:rPr>
              <a:t>1380,</a:t>
            </a:r>
            <a:r>
              <a:rPr sz="1800" spc="-45" dirty="0">
                <a:solidFill>
                  <a:srgbClr val="000000"/>
                </a:solidFill>
                <a:latin typeface="Arial MT"/>
                <a:cs typeface="Arial MT"/>
              </a:rPr>
              <a:t> </a:t>
            </a:r>
            <a:r>
              <a:rPr sz="1800" spc="-10" dirty="0">
                <a:solidFill>
                  <a:srgbClr val="000000"/>
                </a:solidFill>
                <a:latin typeface="Arial MT"/>
                <a:cs typeface="Arial MT"/>
              </a:rPr>
              <a:t>MEDEVAC</a:t>
            </a:r>
            <a:r>
              <a:rPr sz="1800" spc="40" dirty="0">
                <a:solidFill>
                  <a:srgbClr val="000000"/>
                </a:solidFill>
                <a:latin typeface="Arial MT"/>
                <a:cs typeface="Arial MT"/>
              </a:rPr>
              <a:t> </a:t>
            </a:r>
            <a:r>
              <a:rPr sz="1800" dirty="0">
                <a:solidFill>
                  <a:srgbClr val="000000"/>
                </a:solidFill>
                <a:latin typeface="Arial MT"/>
                <a:cs typeface="Arial MT"/>
              </a:rPr>
              <a:t>Request</a:t>
            </a:r>
            <a:r>
              <a:rPr sz="1800" spc="-45" dirty="0">
                <a:solidFill>
                  <a:srgbClr val="000000"/>
                </a:solidFill>
                <a:latin typeface="Arial MT"/>
                <a:cs typeface="Arial MT"/>
              </a:rPr>
              <a:t> </a:t>
            </a:r>
            <a:r>
              <a:rPr sz="1800" dirty="0">
                <a:solidFill>
                  <a:srgbClr val="000000"/>
                </a:solidFill>
                <a:latin typeface="Arial MT"/>
                <a:cs typeface="Arial MT"/>
              </a:rPr>
              <a:t>Card, </a:t>
            </a:r>
            <a:r>
              <a:rPr sz="1800" spc="-484" dirty="0">
                <a:solidFill>
                  <a:srgbClr val="000000"/>
                </a:solidFill>
                <a:latin typeface="Arial MT"/>
                <a:cs typeface="Arial MT"/>
              </a:rPr>
              <a:t> </a:t>
            </a:r>
            <a:r>
              <a:rPr sz="1800" dirty="0">
                <a:solidFill>
                  <a:srgbClr val="000000"/>
                </a:solidFill>
                <a:latin typeface="Arial MT"/>
                <a:cs typeface="Arial MT"/>
              </a:rPr>
              <a:t>Mission/Unit</a:t>
            </a:r>
            <a:r>
              <a:rPr sz="1800" spc="-50" dirty="0">
                <a:solidFill>
                  <a:srgbClr val="000000"/>
                </a:solidFill>
                <a:latin typeface="Arial MT"/>
                <a:cs typeface="Arial MT"/>
              </a:rPr>
              <a:t> </a:t>
            </a:r>
            <a:r>
              <a:rPr sz="1800" spc="5" dirty="0">
                <a:solidFill>
                  <a:srgbClr val="000000"/>
                </a:solidFill>
                <a:latin typeface="Arial MT"/>
                <a:cs typeface="Arial MT"/>
              </a:rPr>
              <a:t>specific</a:t>
            </a:r>
            <a:r>
              <a:rPr sz="1800" spc="-60" dirty="0">
                <a:solidFill>
                  <a:srgbClr val="000000"/>
                </a:solidFill>
                <a:latin typeface="Arial MT"/>
                <a:cs typeface="Arial MT"/>
              </a:rPr>
              <a:t> </a:t>
            </a:r>
            <a:r>
              <a:rPr sz="1800" dirty="0">
                <a:solidFill>
                  <a:srgbClr val="000000"/>
                </a:solidFill>
                <a:latin typeface="Arial MT"/>
                <a:cs typeface="Arial MT"/>
              </a:rPr>
              <a:t>equipment</a:t>
            </a:r>
            <a:endParaRPr sz="1800">
              <a:latin typeface="Arial MT"/>
              <a:cs typeface="Arial MT"/>
            </a:endParaRPr>
          </a:p>
        </p:txBody>
      </p:sp>
      <p:sp>
        <p:nvSpPr>
          <p:cNvPr id="13" name="object 13"/>
          <p:cNvSpPr txBox="1">
            <a:spLocks noGrp="1"/>
          </p:cNvSpPr>
          <p:nvPr>
            <p:ph type="title"/>
          </p:nvPr>
        </p:nvSpPr>
        <p:spPr>
          <a:prstGeom prst="rect">
            <a:avLst/>
          </a:prstGeom>
        </p:spPr>
        <p:txBody>
          <a:bodyPr vert="horz" wrap="square" lIns="0" tIns="12700" rIns="0" bIns="0" rtlCol="0">
            <a:spAutoFit/>
          </a:bodyPr>
          <a:lstStyle/>
          <a:p>
            <a:pPr marL="12700" marR="5080" indent="883919">
              <a:lnSpc>
                <a:spcPct val="100000"/>
              </a:lnSpc>
              <a:spcBef>
                <a:spcPts val="100"/>
              </a:spcBef>
            </a:pPr>
            <a:r>
              <a:rPr spc="-20" dirty="0"/>
              <a:t>COMBAT</a:t>
            </a:r>
            <a:r>
              <a:rPr spc="100" dirty="0"/>
              <a:t> </a:t>
            </a:r>
            <a:r>
              <a:rPr spc="-10" dirty="0"/>
              <a:t>MEDIC/CORPSMAN </a:t>
            </a:r>
            <a:r>
              <a:rPr spc="-5" dirty="0"/>
              <a:t> </a:t>
            </a:r>
            <a:r>
              <a:rPr dirty="0">
                <a:solidFill>
                  <a:srgbClr val="2D3334"/>
                </a:solidFill>
              </a:rPr>
              <a:t>CONTENT</a:t>
            </a:r>
            <a:r>
              <a:rPr spc="-20" dirty="0">
                <a:solidFill>
                  <a:srgbClr val="2D3334"/>
                </a:solidFill>
              </a:rPr>
              <a:t> </a:t>
            </a:r>
            <a:r>
              <a:rPr spc="-35" dirty="0">
                <a:solidFill>
                  <a:srgbClr val="2D3334"/>
                </a:solidFill>
              </a:rPr>
              <a:t>AND</a:t>
            </a:r>
            <a:r>
              <a:rPr spc="65" dirty="0">
                <a:solidFill>
                  <a:srgbClr val="2D3334"/>
                </a:solidFill>
              </a:rPr>
              <a:t> </a:t>
            </a:r>
            <a:r>
              <a:rPr spc="-10" dirty="0">
                <a:solidFill>
                  <a:srgbClr val="2D3334"/>
                </a:solidFill>
              </a:rPr>
              <a:t>CAPABILITIES</a:t>
            </a:r>
            <a:r>
              <a:rPr spc="60" dirty="0">
                <a:solidFill>
                  <a:srgbClr val="2D3334"/>
                </a:solidFill>
              </a:rPr>
              <a:t> </a:t>
            </a:r>
            <a:r>
              <a:rPr dirty="0">
                <a:solidFill>
                  <a:srgbClr val="2D3334"/>
                </a:solidFill>
              </a:rPr>
              <a:t>(cont.)</a:t>
            </a:r>
          </a:p>
        </p:txBody>
      </p:sp>
      <p:sp>
        <p:nvSpPr>
          <p:cNvPr id="14" name="object 14"/>
          <p:cNvSpPr txBox="1"/>
          <p:nvPr/>
        </p:nvSpPr>
        <p:spPr>
          <a:xfrm>
            <a:off x="5258561" y="2024253"/>
            <a:ext cx="479806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MT"/>
                <a:cs typeface="Arial MT"/>
              </a:rPr>
              <a:t>Items</a:t>
            </a:r>
            <a:r>
              <a:rPr sz="1800" spc="-35" dirty="0">
                <a:latin typeface="Arial MT"/>
                <a:cs typeface="Arial MT"/>
              </a:rPr>
              <a:t> </a:t>
            </a:r>
            <a:r>
              <a:rPr sz="1800" dirty="0">
                <a:latin typeface="Arial MT"/>
                <a:cs typeface="Arial MT"/>
              </a:rPr>
              <a:t>included</a:t>
            </a:r>
            <a:r>
              <a:rPr sz="1800" spc="-65" dirty="0">
                <a:latin typeface="Arial MT"/>
                <a:cs typeface="Arial MT"/>
              </a:rPr>
              <a:t> </a:t>
            </a:r>
            <a:r>
              <a:rPr sz="1800" dirty="0">
                <a:latin typeface="Arial MT"/>
                <a:cs typeface="Arial MT"/>
              </a:rPr>
              <a:t>in</a:t>
            </a:r>
            <a:r>
              <a:rPr sz="1800" spc="-15" dirty="0">
                <a:latin typeface="Arial MT"/>
                <a:cs typeface="Arial MT"/>
              </a:rPr>
              <a:t> </a:t>
            </a:r>
            <a:r>
              <a:rPr sz="1800" dirty="0">
                <a:latin typeface="Arial MT"/>
                <a:cs typeface="Arial MT"/>
              </a:rPr>
              <a:t>this</a:t>
            </a:r>
            <a:r>
              <a:rPr sz="1800" spc="-10" dirty="0">
                <a:latin typeface="Arial MT"/>
                <a:cs typeface="Arial MT"/>
              </a:rPr>
              <a:t> </a:t>
            </a:r>
            <a:r>
              <a:rPr sz="1800" spc="5" dirty="0">
                <a:latin typeface="Arial MT"/>
                <a:cs typeface="Arial MT"/>
              </a:rPr>
              <a:t>kit</a:t>
            </a:r>
            <a:r>
              <a:rPr sz="1800" spc="-20" dirty="0">
                <a:latin typeface="Arial MT"/>
                <a:cs typeface="Arial MT"/>
              </a:rPr>
              <a:t> </a:t>
            </a:r>
            <a:r>
              <a:rPr sz="1800" dirty="0">
                <a:latin typeface="Arial MT"/>
                <a:cs typeface="Arial MT"/>
              </a:rPr>
              <a:t>can</a:t>
            </a:r>
            <a:r>
              <a:rPr sz="1800" spc="-40" dirty="0">
                <a:latin typeface="Arial MT"/>
                <a:cs typeface="Arial MT"/>
              </a:rPr>
              <a:t> </a:t>
            </a:r>
            <a:r>
              <a:rPr sz="1800" dirty="0">
                <a:latin typeface="Arial MT"/>
                <a:cs typeface="Arial MT"/>
              </a:rPr>
              <a:t>treat</a:t>
            </a:r>
            <a:r>
              <a:rPr sz="1800" spc="-20" dirty="0">
                <a:latin typeface="Arial MT"/>
                <a:cs typeface="Arial MT"/>
              </a:rPr>
              <a:t> </a:t>
            </a:r>
            <a:r>
              <a:rPr sz="1800" dirty="0">
                <a:latin typeface="Arial MT"/>
                <a:cs typeface="Arial MT"/>
              </a:rPr>
              <a:t>the</a:t>
            </a:r>
            <a:r>
              <a:rPr sz="1800" spc="-15" dirty="0">
                <a:latin typeface="Arial MT"/>
                <a:cs typeface="Arial MT"/>
              </a:rPr>
              <a:t> </a:t>
            </a:r>
            <a:r>
              <a:rPr sz="1800" dirty="0">
                <a:latin typeface="Arial MT"/>
                <a:cs typeface="Arial MT"/>
              </a:rPr>
              <a:t>following:</a:t>
            </a:r>
            <a:endParaRPr sz="1800">
              <a:latin typeface="Arial MT"/>
              <a:cs typeface="Arial MT"/>
            </a:endParaRPr>
          </a:p>
        </p:txBody>
      </p:sp>
      <p:sp>
        <p:nvSpPr>
          <p:cNvPr id="15" name="object 15"/>
          <p:cNvSpPr/>
          <p:nvPr/>
        </p:nvSpPr>
        <p:spPr>
          <a:xfrm>
            <a:off x="344424" y="5526023"/>
            <a:ext cx="4432300" cy="875030"/>
          </a:xfrm>
          <a:custGeom>
            <a:avLst/>
            <a:gdLst/>
            <a:ahLst/>
            <a:cxnLst/>
            <a:rect l="l" t="t" r="r" b="b"/>
            <a:pathLst>
              <a:path w="4432300" h="875029">
                <a:moveTo>
                  <a:pt x="4331335" y="0"/>
                </a:moveTo>
                <a:lnTo>
                  <a:pt x="100431" y="0"/>
                </a:lnTo>
                <a:lnTo>
                  <a:pt x="61341" y="7891"/>
                </a:lnTo>
                <a:lnTo>
                  <a:pt x="29417" y="29413"/>
                </a:lnTo>
                <a:lnTo>
                  <a:pt x="7893" y="61336"/>
                </a:lnTo>
                <a:lnTo>
                  <a:pt x="0" y="100431"/>
                </a:lnTo>
                <a:lnTo>
                  <a:pt x="0" y="774344"/>
                </a:lnTo>
                <a:lnTo>
                  <a:pt x="7893" y="813434"/>
                </a:lnTo>
                <a:lnTo>
                  <a:pt x="29417" y="845358"/>
                </a:lnTo>
                <a:lnTo>
                  <a:pt x="61341" y="866882"/>
                </a:lnTo>
                <a:lnTo>
                  <a:pt x="100431" y="874776"/>
                </a:lnTo>
                <a:lnTo>
                  <a:pt x="4331335" y="874776"/>
                </a:lnTo>
                <a:lnTo>
                  <a:pt x="4370445" y="866882"/>
                </a:lnTo>
                <a:lnTo>
                  <a:pt x="4402375" y="845358"/>
                </a:lnTo>
                <a:lnTo>
                  <a:pt x="4423900" y="813434"/>
                </a:lnTo>
                <a:lnTo>
                  <a:pt x="4431792" y="774344"/>
                </a:lnTo>
                <a:lnTo>
                  <a:pt x="4431792" y="100431"/>
                </a:lnTo>
                <a:lnTo>
                  <a:pt x="4423900" y="61336"/>
                </a:lnTo>
                <a:lnTo>
                  <a:pt x="4402375" y="29413"/>
                </a:lnTo>
                <a:lnTo>
                  <a:pt x="4370445" y="7891"/>
                </a:lnTo>
                <a:lnTo>
                  <a:pt x="4331335" y="0"/>
                </a:lnTo>
                <a:close/>
              </a:path>
            </a:pathLst>
          </a:custGeom>
          <a:solidFill>
            <a:srgbClr val="FFF4D2"/>
          </a:solidFill>
        </p:spPr>
        <p:txBody>
          <a:bodyPr wrap="square" lIns="0" tIns="0" rIns="0" bIns="0" rtlCol="0"/>
          <a:lstStyle/>
          <a:p>
            <a:endParaRPr/>
          </a:p>
        </p:txBody>
      </p:sp>
      <p:sp>
        <p:nvSpPr>
          <p:cNvPr id="16" name="object 16"/>
          <p:cNvSpPr txBox="1"/>
          <p:nvPr/>
        </p:nvSpPr>
        <p:spPr>
          <a:xfrm>
            <a:off x="1214424" y="5673344"/>
            <a:ext cx="2953385" cy="574040"/>
          </a:xfrm>
          <a:prstGeom prst="rect">
            <a:avLst/>
          </a:prstGeom>
        </p:spPr>
        <p:txBody>
          <a:bodyPr vert="horz" wrap="square" lIns="0" tIns="12700" rIns="0" bIns="0" rtlCol="0">
            <a:spAutoFit/>
          </a:bodyPr>
          <a:lstStyle/>
          <a:p>
            <a:pPr marL="12700" marR="5080">
              <a:lnSpc>
                <a:spcPct val="100000"/>
              </a:lnSpc>
              <a:spcBef>
                <a:spcPts val="100"/>
              </a:spcBef>
            </a:pPr>
            <a:r>
              <a:rPr sz="1800" dirty="0">
                <a:solidFill>
                  <a:srgbClr val="2D3334"/>
                </a:solidFill>
                <a:latin typeface="Arial MT"/>
                <a:cs typeface="Arial MT"/>
              </a:rPr>
              <a:t>Stock</a:t>
            </a:r>
            <a:r>
              <a:rPr sz="1800" spc="-50" dirty="0">
                <a:solidFill>
                  <a:srgbClr val="2D3334"/>
                </a:solidFill>
                <a:latin typeface="Arial MT"/>
                <a:cs typeface="Arial MT"/>
              </a:rPr>
              <a:t> </a:t>
            </a:r>
            <a:r>
              <a:rPr sz="1800" dirty="0">
                <a:solidFill>
                  <a:srgbClr val="2D3334"/>
                </a:solidFill>
                <a:latin typeface="Arial MT"/>
                <a:cs typeface="Arial MT"/>
              </a:rPr>
              <a:t>this</a:t>
            </a:r>
            <a:r>
              <a:rPr sz="1800" spc="-25" dirty="0">
                <a:solidFill>
                  <a:srgbClr val="2D3334"/>
                </a:solidFill>
                <a:latin typeface="Arial MT"/>
                <a:cs typeface="Arial MT"/>
              </a:rPr>
              <a:t> </a:t>
            </a:r>
            <a:r>
              <a:rPr sz="1800" dirty="0">
                <a:solidFill>
                  <a:srgbClr val="2D3334"/>
                </a:solidFill>
                <a:latin typeface="Arial MT"/>
                <a:cs typeface="Arial MT"/>
              </a:rPr>
              <a:t>bag</a:t>
            </a:r>
            <a:r>
              <a:rPr sz="1800" spc="-30" dirty="0">
                <a:solidFill>
                  <a:srgbClr val="2D3334"/>
                </a:solidFill>
                <a:latin typeface="Arial MT"/>
                <a:cs typeface="Arial MT"/>
              </a:rPr>
              <a:t> </a:t>
            </a:r>
            <a:r>
              <a:rPr sz="1800" dirty="0">
                <a:solidFill>
                  <a:srgbClr val="2D3334"/>
                </a:solidFill>
                <a:latin typeface="Arial MT"/>
                <a:cs typeface="Arial MT"/>
              </a:rPr>
              <a:t>in</a:t>
            </a:r>
            <a:r>
              <a:rPr sz="1800" spc="-30" dirty="0">
                <a:solidFill>
                  <a:srgbClr val="2D3334"/>
                </a:solidFill>
                <a:latin typeface="Arial MT"/>
                <a:cs typeface="Arial MT"/>
              </a:rPr>
              <a:t> </a:t>
            </a:r>
            <a:r>
              <a:rPr sz="1800" spc="5" dirty="0">
                <a:solidFill>
                  <a:srgbClr val="2D3334"/>
                </a:solidFill>
                <a:latin typeface="Arial MT"/>
                <a:cs typeface="Arial MT"/>
              </a:rPr>
              <a:t>accordance </a:t>
            </a:r>
            <a:r>
              <a:rPr sz="1800" spc="-484" dirty="0">
                <a:solidFill>
                  <a:srgbClr val="2D3334"/>
                </a:solidFill>
                <a:latin typeface="Arial MT"/>
                <a:cs typeface="Arial MT"/>
              </a:rPr>
              <a:t> </a:t>
            </a:r>
            <a:r>
              <a:rPr sz="1800" spc="-10" dirty="0">
                <a:solidFill>
                  <a:srgbClr val="2D3334"/>
                </a:solidFill>
                <a:latin typeface="Arial MT"/>
                <a:cs typeface="Arial MT"/>
              </a:rPr>
              <a:t>with</a:t>
            </a:r>
            <a:r>
              <a:rPr sz="1800" spc="-5" dirty="0">
                <a:solidFill>
                  <a:srgbClr val="2D3334"/>
                </a:solidFill>
                <a:latin typeface="Arial MT"/>
                <a:cs typeface="Arial MT"/>
              </a:rPr>
              <a:t> your</a:t>
            </a:r>
            <a:r>
              <a:rPr sz="1800" dirty="0">
                <a:solidFill>
                  <a:srgbClr val="2D3334"/>
                </a:solidFill>
                <a:latin typeface="Arial MT"/>
                <a:cs typeface="Arial MT"/>
              </a:rPr>
              <a:t> </a:t>
            </a:r>
            <a:r>
              <a:rPr sz="1800" b="1" dirty="0">
                <a:solidFill>
                  <a:srgbClr val="2D3334"/>
                </a:solidFill>
                <a:latin typeface="Arial"/>
                <a:cs typeface="Arial"/>
              </a:rPr>
              <a:t>SOP/Protocols</a:t>
            </a:r>
            <a:endParaRPr sz="1800">
              <a:latin typeface="Arial"/>
              <a:cs typeface="Arial"/>
            </a:endParaRPr>
          </a:p>
        </p:txBody>
      </p:sp>
      <p:pic>
        <p:nvPicPr>
          <p:cNvPr id="17" name="object 17"/>
          <p:cNvPicPr/>
          <p:nvPr/>
        </p:nvPicPr>
        <p:blipFill>
          <a:blip r:embed="rId4" cstate="print"/>
          <a:stretch>
            <a:fillRect/>
          </a:stretch>
        </p:blipFill>
        <p:spPr>
          <a:xfrm>
            <a:off x="576072" y="5782055"/>
            <a:ext cx="454152" cy="396239"/>
          </a:xfrm>
          <a:prstGeom prst="rect">
            <a:avLst/>
          </a:prstGeom>
        </p:spPr>
      </p:pic>
      <p:sp>
        <p:nvSpPr>
          <p:cNvPr id="18" name="object 18"/>
          <p:cNvSpPr txBox="1"/>
          <p:nvPr/>
        </p:nvSpPr>
        <p:spPr>
          <a:xfrm>
            <a:off x="636828" y="4802885"/>
            <a:ext cx="3707129" cy="641350"/>
          </a:xfrm>
          <a:prstGeom prst="rect">
            <a:avLst/>
          </a:prstGeom>
        </p:spPr>
        <p:txBody>
          <a:bodyPr vert="horz" wrap="square" lIns="0" tIns="12700" rIns="0" bIns="0" rtlCol="0">
            <a:spAutoFit/>
          </a:bodyPr>
          <a:lstStyle/>
          <a:p>
            <a:pPr marL="55244">
              <a:lnSpc>
                <a:spcPts val="2785"/>
              </a:lnSpc>
              <a:spcBef>
                <a:spcPts val="100"/>
              </a:spcBef>
            </a:pPr>
            <a:r>
              <a:rPr sz="2400" b="1" spc="-15" dirty="0">
                <a:solidFill>
                  <a:srgbClr val="BB8542"/>
                </a:solidFill>
                <a:latin typeface="Arial"/>
                <a:cs typeface="Arial"/>
              </a:rPr>
              <a:t>ADVANCED</a:t>
            </a:r>
            <a:r>
              <a:rPr sz="2400" b="1" spc="70" dirty="0">
                <a:solidFill>
                  <a:srgbClr val="BB8542"/>
                </a:solidFill>
                <a:latin typeface="Arial"/>
                <a:cs typeface="Arial"/>
              </a:rPr>
              <a:t> </a:t>
            </a:r>
            <a:r>
              <a:rPr sz="2400" b="1" spc="-5" dirty="0">
                <a:solidFill>
                  <a:srgbClr val="BB8542"/>
                </a:solidFill>
                <a:latin typeface="Arial"/>
                <a:cs typeface="Arial"/>
              </a:rPr>
              <a:t>TCCC</a:t>
            </a:r>
            <a:r>
              <a:rPr sz="2400" b="1" spc="-10" dirty="0">
                <a:solidFill>
                  <a:srgbClr val="BB8542"/>
                </a:solidFill>
                <a:latin typeface="Arial"/>
                <a:cs typeface="Arial"/>
              </a:rPr>
              <a:t> </a:t>
            </a:r>
            <a:r>
              <a:rPr sz="2400" b="1" spc="-25" dirty="0">
                <a:solidFill>
                  <a:srgbClr val="BB8542"/>
                </a:solidFill>
                <a:latin typeface="Arial"/>
                <a:cs typeface="Arial"/>
              </a:rPr>
              <a:t>CARE</a:t>
            </a:r>
            <a:endParaRPr sz="2400">
              <a:latin typeface="Arial"/>
              <a:cs typeface="Arial"/>
            </a:endParaRPr>
          </a:p>
          <a:p>
            <a:pPr marL="12700">
              <a:lnSpc>
                <a:spcPts val="2065"/>
              </a:lnSpc>
            </a:pPr>
            <a:r>
              <a:rPr sz="1800" b="1" dirty="0">
                <a:latin typeface="Arial"/>
                <a:cs typeface="Arial"/>
              </a:rPr>
              <a:t>Combat</a:t>
            </a:r>
            <a:r>
              <a:rPr sz="1800" b="1" spc="-40" dirty="0">
                <a:latin typeface="Arial"/>
                <a:cs typeface="Arial"/>
              </a:rPr>
              <a:t> </a:t>
            </a:r>
            <a:r>
              <a:rPr sz="1800" b="1" dirty="0">
                <a:latin typeface="Arial"/>
                <a:cs typeface="Arial"/>
              </a:rPr>
              <a:t>Medic/Corpsman</a:t>
            </a:r>
            <a:r>
              <a:rPr sz="1800" b="1" spc="-75" dirty="0">
                <a:latin typeface="Arial"/>
                <a:cs typeface="Arial"/>
              </a:rPr>
              <a:t> </a:t>
            </a:r>
            <a:r>
              <a:rPr sz="1800" b="1" spc="-10" dirty="0">
                <a:latin typeface="Arial"/>
                <a:cs typeface="Arial"/>
              </a:rPr>
              <a:t>Aid</a:t>
            </a:r>
            <a:r>
              <a:rPr sz="1800" b="1" spc="10" dirty="0">
                <a:latin typeface="Arial"/>
                <a:cs typeface="Arial"/>
              </a:rPr>
              <a:t> </a:t>
            </a:r>
            <a:r>
              <a:rPr sz="1800" b="1" dirty="0">
                <a:latin typeface="Arial"/>
                <a:cs typeface="Arial"/>
              </a:rPr>
              <a:t>Bag</a:t>
            </a:r>
            <a:endParaRPr sz="1800">
              <a:latin typeface="Arial"/>
              <a:cs typeface="Arial"/>
            </a:endParaRPr>
          </a:p>
        </p:txBody>
      </p:sp>
      <p:pic>
        <p:nvPicPr>
          <p:cNvPr id="19" name="object 19"/>
          <p:cNvPicPr/>
          <p:nvPr/>
        </p:nvPicPr>
        <p:blipFill>
          <a:blip r:embed="rId5" cstate="print"/>
          <a:stretch>
            <a:fillRect/>
          </a:stretch>
        </p:blipFill>
        <p:spPr>
          <a:xfrm>
            <a:off x="993647" y="1905000"/>
            <a:ext cx="3026664" cy="2761488"/>
          </a:xfrm>
          <a:prstGeom prst="rect">
            <a:avLst/>
          </a:prstGeom>
        </p:spPr>
      </p:pic>
      <p:sp>
        <p:nvSpPr>
          <p:cNvPr id="20" name="object 20"/>
          <p:cNvSpPr txBox="1">
            <a:spLocks noGrp="1"/>
          </p:cNvSpPr>
          <p:nvPr>
            <p:ph type="sldNum" sz="quarter" idx="7"/>
          </p:nvPr>
        </p:nvSpPr>
        <p:spPr>
          <a:prstGeom prst="rect">
            <a:avLst/>
          </a:prstGeom>
        </p:spPr>
        <p:txBody>
          <a:bodyPr vert="horz" wrap="square" lIns="0" tIns="0" rIns="0" bIns="0" rtlCol="0">
            <a:spAutoFit/>
          </a:bodyPr>
          <a:lstStyle/>
          <a:p>
            <a:pPr marL="12700">
              <a:lnSpc>
                <a:spcPts val="1435"/>
              </a:lnSpc>
              <a:tabLst>
                <a:tab pos="2207260" algn="l"/>
              </a:tabLst>
            </a:pPr>
            <a:r>
              <a:rPr spc="-5" dirty="0"/>
              <a:t>#TCCC-CPP-PPT-02</a:t>
            </a:r>
            <a:r>
              <a:rPr spc="15" dirty="0"/>
              <a:t> </a:t>
            </a:r>
            <a:r>
              <a:rPr spc="-5" dirty="0"/>
              <a:t>08</a:t>
            </a:r>
            <a:r>
              <a:rPr spc="20" dirty="0"/>
              <a:t> </a:t>
            </a:r>
            <a:r>
              <a:rPr dirty="0"/>
              <a:t>AUG </a:t>
            </a:r>
            <a:r>
              <a:rPr spc="-5" dirty="0"/>
              <a:t>23	</a:t>
            </a:r>
            <a:fld id="{81D60167-4931-47E6-BA6A-407CBD079E47}" type="slidenum">
              <a:rPr sz="1200" spc="-5" dirty="0">
                <a:solidFill>
                  <a:srgbClr val="000000"/>
                </a:solidFill>
              </a:rPr>
              <a:t>9</a:t>
            </a:fld>
            <a:endParaRPr sz="120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60</TotalTime>
  <Words>6825</Words>
  <Application>Microsoft Office PowerPoint</Application>
  <PresentationFormat>Widescreen</PresentationFormat>
  <Paragraphs>534</Paragraphs>
  <Slides>34</Slides>
  <Notes>29</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-apple-system</vt:lpstr>
      <vt:lpstr>Aptos</vt:lpstr>
      <vt:lpstr>Arial</vt:lpstr>
      <vt:lpstr>Arial Black</vt:lpstr>
      <vt:lpstr>Arial MT</vt:lpstr>
      <vt:lpstr>Calibri</vt:lpstr>
      <vt:lpstr>Office Theme</vt:lpstr>
      <vt:lpstr>TACTICAL COMBAT  CASUALTY CARE COURSE MODULE 2: MEDICAL EQUIPMENT</vt:lpstr>
      <vt:lpstr>Module 2: Medical Equipment</vt:lpstr>
      <vt:lpstr>1 x TERMINAL LEARNING OBJECTIVES</vt:lpstr>
      <vt:lpstr>FIRST AID KITS  WHAT DO I TAKE?</vt:lpstr>
      <vt:lpstr>MEDICAL SUPPLIES YOU WILL NEED TO PROVIDE AID AND SAVE LIVES</vt:lpstr>
      <vt:lpstr>JFAK CONTENT AND CAPABILITIES</vt:lpstr>
      <vt:lpstr>COMBAT LIFESAVER BAG  CONTENT AND CAPABILITIES</vt:lpstr>
      <vt:lpstr>COMBAT MEDIC/CORPSMAN  CONTENT AND CAPABILITIES</vt:lpstr>
      <vt:lpstr>COMBAT MEDIC/CORPSMAN  CONTENT AND CAPABILITIES (cont.)</vt:lpstr>
      <vt:lpstr>COMBAT PARAMEDIC/PROVIDER  CONTENT AND CAPABILITIES</vt:lpstr>
      <vt:lpstr>PowerPoint Presentation</vt:lpstr>
      <vt:lpstr>M ASSIVE HEMORRHAGE  EQUIPMENT</vt:lpstr>
      <vt:lpstr>M ASSIVE HEMORRHAGE  EQUIPMENT (cont.)</vt:lpstr>
      <vt:lpstr>A IRWAY CONTROL EQUIPMENT</vt:lpstr>
      <vt:lpstr>R ESPIRATION SUPPORT EQUIPMENT</vt:lpstr>
      <vt:lpstr>C IRCULATION EQUIPMENT</vt:lpstr>
      <vt:lpstr>C IRCULATION EQUIPMENT (cont.)</vt:lpstr>
      <vt:lpstr>H YPOTHERMIA AND HEAD INJURY</vt:lpstr>
      <vt:lpstr>P AIN and A NTIBIOTIC MEDICATIONS</vt:lpstr>
      <vt:lpstr>W OUND MANAGEMENT EQUIPMENT</vt:lpstr>
      <vt:lpstr>S PLINT EQUIPMENT</vt:lpstr>
      <vt:lpstr>DOCUMENTATION/MEDEVAC REQUEST FRONT BACK</vt:lpstr>
      <vt:lpstr>ADDITIONAL MEDICAL EQUIPMENT</vt:lpstr>
      <vt:lpstr>ADDITIONAL MEDICAL EQUIPMENT (cont.)</vt:lpstr>
      <vt:lpstr>ADDITIONAL MEDICAL EQUIPMENT (cont.)</vt:lpstr>
      <vt:lpstr>MAINTENANCE AND RESUPPLY</vt:lpstr>
      <vt:lpstr>MAINTENANCE AND RESUPPLY</vt:lpstr>
      <vt:lpstr>PowerPoint Presentation</vt:lpstr>
      <vt:lpstr>OTHER CONSIDERATIONS</vt:lpstr>
      <vt:lpstr>CoTCCC EQUIPMENT RECOMMENDATIONS</vt:lpstr>
      <vt:lpstr>SUMMARY</vt:lpstr>
      <vt:lpstr>CHECK ON LEARNING</vt:lpstr>
      <vt:lpstr>PowerPoint Presentation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Eakins, Michael</dc:creator>
  <cp:lastModifiedBy>Adam Rafferty</cp:lastModifiedBy>
  <cp:revision>3</cp:revision>
  <dcterms:created xsi:type="dcterms:W3CDTF">2024-01-08T20:12:47Z</dcterms:created>
  <dcterms:modified xsi:type="dcterms:W3CDTF">2024-03-09T19:34:24Z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2023-11-17T00:00:00Z</vt:filetime>
  </property>
  <property fmtid="{D5CDD505-2E9C-101B-9397-08002B2CF9AE}" pid="3" name="Creator">
    <vt:lpwstr>Microsoft® PowerPoint® for Microsoft 365</vt:lpwstr>
  </property>
  <property fmtid="{D5CDD505-2E9C-101B-9397-08002B2CF9AE}" pid="4" name="LastSaved">
    <vt:filetime>2024-01-08T00:00:00Z</vt:filetime>
  </property>
</Properties>
</file>